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8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4" r:id="rId76"/>
    <p:sldId id="332" r:id="rId77"/>
    <p:sldId id="333" r:id="rId78"/>
    <p:sldId id="335" r:id="rId79"/>
    <p:sldId id="336" r:id="rId80"/>
    <p:sldId id="343" r:id="rId81"/>
    <p:sldId id="342" r:id="rId82"/>
    <p:sldId id="339" r:id="rId83"/>
    <p:sldId id="340" r:id="rId84"/>
    <p:sldId id="341" r:id="rId85"/>
    <p:sldId id="344"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04249C-0EBA-4635-894D-E4DC3B7F8B4D}" type="datetimeFigureOut">
              <a:rPr lang="en-US" smtClean="0"/>
              <a:pPr/>
              <a:t>2/21/2017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7A19A6-36C1-4A5D-BB88-25A5A0EF745E}" type="slidenum">
              <a:rPr lang="en-US" smtClean="0"/>
              <a:pPr/>
              <a:t>‹#›</a:t>
            </a:fld>
            <a:endParaRPr lang="en-US"/>
          </a:p>
        </p:txBody>
      </p:sp>
    </p:spTree>
    <p:extLst>
      <p:ext uri="{BB962C8B-B14F-4D97-AF65-F5344CB8AC3E}">
        <p14:creationId xmlns:p14="http://schemas.microsoft.com/office/powerpoint/2010/main" val="228264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7A19A6-36C1-4A5D-BB88-25A5A0EF745E}" type="slidenum">
              <a:rPr lang="en-US" smtClean="0"/>
              <a:pPr/>
              <a:t>80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E58855AD-E799-4352-A081-011B2A2F76DB}" type="datetimeFigureOut">
              <a:rPr lang="en-US" smtClean="0"/>
              <a:pPr/>
              <a:t>2/21/2017</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D2E7CF0-1F78-4A3E-B359-632E341F314A}"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58855AD-E799-4352-A081-011B2A2F76DB}" type="datetimeFigureOut">
              <a:rPr lang="en-US" smtClean="0"/>
              <a:pPr/>
              <a:t>2/21/2017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D2E7CF0-1F78-4A3E-B359-632E341F314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58855AD-E799-4352-A081-011B2A2F76DB}" type="datetimeFigureOut">
              <a:rPr lang="en-US" smtClean="0"/>
              <a:pPr/>
              <a:t>2/21/2017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D2E7CF0-1F78-4A3E-B359-632E341F314A}"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58855AD-E799-4352-A081-011B2A2F76DB}" type="datetimeFigureOut">
              <a:rPr lang="en-US" smtClean="0"/>
              <a:pPr/>
              <a:t>2/21/2017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D2E7CF0-1F78-4A3E-B359-632E341F31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58855AD-E799-4352-A081-011B2A2F76DB}" type="datetimeFigureOut">
              <a:rPr lang="en-US" smtClean="0"/>
              <a:pPr/>
              <a:t>2/21/2017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D2E7CF0-1F78-4A3E-B359-632E341F314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58855AD-E799-4352-A081-011B2A2F76DB}" type="datetimeFigureOut">
              <a:rPr lang="en-US" smtClean="0"/>
              <a:pPr/>
              <a:t>2/21/2017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D2E7CF0-1F78-4A3E-B359-632E341F314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E58855AD-E799-4352-A081-011B2A2F76DB}" type="datetimeFigureOut">
              <a:rPr lang="en-US" smtClean="0"/>
              <a:pPr/>
              <a:t>2/21/2017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D2E7CF0-1F78-4A3E-B359-632E341F314A}"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58855AD-E799-4352-A081-011B2A2F76DB}" type="datetimeFigureOut">
              <a:rPr lang="en-US" smtClean="0"/>
              <a:pPr/>
              <a:t>2/21/2017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D2E7CF0-1F78-4A3E-B359-632E341F314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E58855AD-E799-4352-A081-011B2A2F76DB}" type="datetimeFigureOut">
              <a:rPr lang="en-US" smtClean="0"/>
              <a:pPr/>
              <a:t>2/21/2017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D2E7CF0-1F78-4A3E-B359-632E341F314A}"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58855AD-E799-4352-A081-011B2A2F76DB}" type="datetimeFigureOut">
              <a:rPr lang="en-US" smtClean="0"/>
              <a:pPr/>
              <a:t>2/21/2017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D2E7CF0-1F78-4A3E-B359-632E341F314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58855AD-E799-4352-A081-011B2A2F76DB}" type="datetimeFigureOut">
              <a:rPr lang="en-US" smtClean="0"/>
              <a:pPr/>
              <a:t>2/21/2017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D2E7CF0-1F78-4A3E-B359-632E341F314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58855AD-E799-4352-A081-011B2A2F76DB}" type="datetimeFigureOut">
              <a:rPr lang="en-US" smtClean="0"/>
              <a:pPr/>
              <a:t>2/21/2017</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D2E7CF0-1F78-4A3E-B359-632E341F314A}"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phoenixproducts.info/gasifier.html" TargetMode="External"/><Relationship Id="rId2" Type="http://schemas.openxmlformats.org/officeDocument/2006/relationships/hyperlink" Target="http://www.phoenixproducts.info/sisal.htm"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 Id="rId5" Type="http://schemas.openxmlformats.org/officeDocument/2006/relationships/image" Target="../media/image74.jpeg"/><Relationship Id="rId4" Type="http://schemas.openxmlformats.org/officeDocument/2006/relationships/image" Target="../media/image73.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tif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0"/>
            <a:ext cx="8686800" cy="6477000"/>
          </a:xfrm>
        </p:spPr>
        <p:txBody>
          <a:bodyPr>
            <a:normAutofit/>
          </a:bodyPr>
          <a:lstStyle/>
          <a:p>
            <a:pPr algn="ctr"/>
            <a:r>
              <a:rPr lang="en-US" dirty="0" smtClean="0">
                <a:solidFill>
                  <a:schemeClr val="tx1"/>
                </a:solidFill>
                <a:latin typeface="Franklin Gothic Medium" pitchFamily="34" charset="0"/>
              </a:rPr>
              <a:t>MPFC </a:t>
            </a:r>
            <a:r>
              <a:rPr lang="en-US" cap="none" dirty="0" smtClean="0">
                <a:solidFill>
                  <a:schemeClr val="tx1"/>
                </a:solidFill>
                <a:latin typeface="Franklin Gothic Medium" pitchFamily="34" charset="0"/>
              </a:rPr>
              <a:t>in collaboration with </a:t>
            </a:r>
            <a:r>
              <a:rPr lang="en-US" dirty="0" smtClean="0">
                <a:solidFill>
                  <a:schemeClr val="tx1"/>
                </a:solidFill>
                <a:latin typeface="Franklin Gothic Medium" pitchFamily="34" charset="0"/>
              </a:rPr>
              <a:t>COSIDICI </a:t>
            </a:r>
            <a:br>
              <a:rPr lang="en-US" dirty="0" smtClean="0">
                <a:solidFill>
                  <a:schemeClr val="tx1"/>
                </a:solidFill>
                <a:latin typeface="Franklin Gothic Medium" pitchFamily="34" charset="0"/>
              </a:rPr>
            </a:br>
            <a:r>
              <a:rPr lang="en-US" cap="none" dirty="0" smtClean="0">
                <a:solidFill>
                  <a:schemeClr val="tx1"/>
                </a:solidFill>
                <a:latin typeface="Franklin Gothic Medium" pitchFamily="34" charset="0"/>
              </a:rPr>
              <a:t>presents</a:t>
            </a:r>
            <a:r>
              <a:rPr lang="en-US" dirty="0" smtClean="0">
                <a:solidFill>
                  <a:schemeClr val="tx1"/>
                </a:solidFill>
                <a:latin typeface="Franklin Gothic Medium" pitchFamily="34" charset="0"/>
              </a:rPr>
              <a:t/>
            </a:r>
            <a:br>
              <a:rPr lang="en-US" dirty="0" smtClean="0">
                <a:solidFill>
                  <a:schemeClr val="tx1"/>
                </a:solidFill>
                <a:latin typeface="Franklin Gothic Medium" pitchFamily="34" charset="0"/>
              </a:rPr>
            </a:br>
            <a:r>
              <a:rPr lang="en-US" sz="4400" i="1" cap="none" dirty="0" smtClean="0">
                <a:solidFill>
                  <a:schemeClr val="tx1"/>
                </a:solidFill>
                <a:latin typeface="Franklin Gothic Medium" pitchFamily="34" charset="0"/>
              </a:rPr>
              <a:t>National Award Function </a:t>
            </a:r>
            <a:r>
              <a:rPr lang="en-US" sz="4400" i="1" dirty="0" smtClean="0">
                <a:solidFill>
                  <a:schemeClr val="tx1"/>
                </a:solidFill>
                <a:latin typeface="Franklin Gothic Medium" pitchFamily="34" charset="0"/>
              </a:rPr>
              <a:t>– 2017</a:t>
            </a:r>
            <a:r>
              <a:rPr lang="en-US" dirty="0" smtClean="0">
                <a:solidFill>
                  <a:schemeClr val="tx1"/>
                </a:solidFill>
                <a:latin typeface="Franklin Gothic Medium" pitchFamily="34" charset="0"/>
              </a:rPr>
              <a:t/>
            </a:r>
            <a:br>
              <a:rPr lang="en-US" dirty="0" smtClean="0">
                <a:solidFill>
                  <a:schemeClr val="tx1"/>
                </a:solidFill>
                <a:latin typeface="Franklin Gothic Medium" pitchFamily="34" charset="0"/>
              </a:rPr>
            </a:br>
            <a:r>
              <a:rPr lang="en-US" cap="none" dirty="0" smtClean="0">
                <a:solidFill>
                  <a:schemeClr val="tx1"/>
                </a:solidFill>
                <a:latin typeface="Franklin Gothic Medium" pitchFamily="34" charset="0"/>
              </a:rPr>
              <a:t>for</a:t>
            </a:r>
            <a:r>
              <a:rPr lang="en-US" dirty="0" smtClean="0">
                <a:solidFill>
                  <a:schemeClr val="tx1"/>
                </a:solidFill>
                <a:latin typeface="Franklin Gothic Medium" pitchFamily="34" charset="0"/>
              </a:rPr>
              <a:t/>
            </a:r>
            <a:br>
              <a:rPr lang="en-US" dirty="0" smtClean="0">
                <a:solidFill>
                  <a:schemeClr val="tx1"/>
                </a:solidFill>
                <a:latin typeface="Franklin Gothic Medium" pitchFamily="34" charset="0"/>
              </a:rPr>
            </a:br>
            <a:r>
              <a:rPr lang="en-US" i="1" dirty="0" smtClean="0">
                <a:solidFill>
                  <a:schemeClr val="tx1"/>
                </a:solidFill>
                <a:latin typeface="Franklin Gothic Medium" pitchFamily="34" charset="0"/>
              </a:rPr>
              <a:t>“</a:t>
            </a:r>
            <a:r>
              <a:rPr lang="en-US" i="1" cap="none" dirty="0" smtClean="0">
                <a:solidFill>
                  <a:schemeClr val="tx1"/>
                </a:solidFill>
                <a:latin typeface="Franklin Gothic Medium" pitchFamily="34" charset="0"/>
              </a:rPr>
              <a:t>Outstanding Entrepreneurs”</a:t>
            </a:r>
            <a:r>
              <a:rPr lang="en-US" cap="none" dirty="0" smtClean="0">
                <a:solidFill>
                  <a:schemeClr val="tx1"/>
                </a:solidFill>
                <a:latin typeface="Franklin Gothic Medium" pitchFamily="34" charset="0"/>
              </a:rPr>
              <a:t/>
            </a:r>
            <a:br>
              <a:rPr lang="en-US" cap="none" dirty="0" smtClean="0">
                <a:solidFill>
                  <a:schemeClr val="tx1"/>
                </a:solidFill>
                <a:latin typeface="Franklin Gothic Medium" pitchFamily="34" charset="0"/>
              </a:rPr>
            </a:br>
            <a:r>
              <a:rPr lang="en-US" cap="none" dirty="0" smtClean="0">
                <a:solidFill>
                  <a:schemeClr val="tx1"/>
                </a:solidFill>
                <a:latin typeface="Franklin Gothic Medium" pitchFamily="34" charset="0"/>
              </a:rPr>
              <a:t>Funded By State Level Financial Institutions</a:t>
            </a:r>
            <a:br>
              <a:rPr lang="en-US" cap="none" dirty="0" smtClean="0">
                <a:solidFill>
                  <a:schemeClr val="tx1"/>
                </a:solidFill>
                <a:latin typeface="Franklin Gothic Medium" pitchFamily="34" charset="0"/>
              </a:rPr>
            </a:br>
            <a:r>
              <a:rPr lang="en-US" cap="none" dirty="0" smtClean="0">
                <a:solidFill>
                  <a:schemeClr val="tx1"/>
                </a:solidFill>
                <a:latin typeface="Franklin Gothic Medium" pitchFamily="34" charset="0"/>
              </a:rPr>
              <a:t> </a:t>
            </a:r>
            <a:r>
              <a:rPr lang="en-US" sz="2400" cap="none" dirty="0" smtClean="0">
                <a:solidFill>
                  <a:schemeClr val="tx1"/>
                </a:solidFill>
                <a:latin typeface="Franklin Gothic Medium" pitchFamily="34" charset="0"/>
              </a:rPr>
              <a:t>(On February 10, 2017 </a:t>
            </a:r>
            <a:r>
              <a:rPr lang="en-US" sz="2400" cap="none" smtClean="0">
                <a:solidFill>
                  <a:schemeClr val="tx1"/>
                </a:solidFill>
                <a:latin typeface="Franklin Gothic Medium" pitchFamily="34" charset="0"/>
              </a:rPr>
              <a:t>At 07:30 </a:t>
            </a:r>
            <a:r>
              <a:rPr lang="en-US" sz="2400" dirty="0" smtClean="0">
                <a:solidFill>
                  <a:schemeClr val="tx1"/>
                </a:solidFill>
                <a:latin typeface="Franklin Gothic Medium" pitchFamily="34" charset="0"/>
              </a:rPr>
              <a:t>p</a:t>
            </a:r>
            <a:r>
              <a:rPr lang="en-US" sz="2400" cap="none" dirty="0" smtClean="0">
                <a:solidFill>
                  <a:schemeClr val="tx1"/>
                </a:solidFill>
                <a:latin typeface="Franklin Gothic Medium" pitchFamily="34" charset="0"/>
              </a:rPr>
              <a:t>.m. Hotel </a:t>
            </a:r>
            <a:r>
              <a:rPr lang="en-US" sz="2400" cap="none" dirty="0" err="1" smtClean="0">
                <a:solidFill>
                  <a:schemeClr val="tx1"/>
                </a:solidFill>
                <a:latin typeface="Franklin Gothic Medium" pitchFamily="34" charset="0"/>
              </a:rPr>
              <a:t>Sayaji</a:t>
            </a:r>
            <a:r>
              <a:rPr lang="en-US" sz="2400" cap="none" dirty="0" smtClean="0">
                <a:solidFill>
                  <a:schemeClr val="tx1"/>
                </a:solidFill>
                <a:latin typeface="Franklin Gothic Medium" pitchFamily="34" charset="0"/>
              </a:rPr>
              <a:t>, Indore)</a:t>
            </a:r>
            <a:endParaRPr lang="en-US" dirty="0">
              <a:solidFill>
                <a:schemeClr val="tx1"/>
              </a:solidFill>
            </a:endParaRPr>
          </a:p>
        </p:txBody>
      </p:sp>
      <p:pic>
        <p:nvPicPr>
          <p:cNvPr id="4" name="Picture 3" descr="C:\Users\Sanjeev\Pictures\final logo cosidc.TI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114300"/>
            <a:ext cx="1219200" cy="1257300"/>
          </a:xfrm>
          <a:prstGeom prst="rect">
            <a:avLst/>
          </a:prstGeom>
          <a:noFill/>
          <a:ln>
            <a:noFill/>
          </a:ln>
        </p:spPr>
      </p:pic>
      <p:pic>
        <p:nvPicPr>
          <p:cNvPr id="5" name="Picture 4" descr="logompfc"/>
          <p:cNvPicPr/>
          <p:nvPr/>
        </p:nvPicPr>
        <p:blipFill>
          <a:blip r:embed="rId3" cstate="print">
            <a:clrChange>
              <a:clrFrom>
                <a:srgbClr val="FFFFFF"/>
              </a:clrFrom>
              <a:clrTo>
                <a:srgbClr val="FFFFFF">
                  <a:alpha val="0"/>
                </a:srgbClr>
              </a:clrTo>
            </a:clrChange>
          </a:blip>
          <a:srcRect/>
          <a:stretch>
            <a:fillRect/>
          </a:stretch>
        </p:blipFill>
        <p:spPr bwMode="auto">
          <a:xfrm>
            <a:off x="990600" y="76199"/>
            <a:ext cx="1447800" cy="137160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28888" cy="1265238"/>
          </a:xfrm>
        </p:spPr>
        <p:txBody>
          <a:bodyPr>
            <a:normAutofit fontScale="90000"/>
          </a:bodyPr>
          <a:lstStyle/>
          <a:p>
            <a:pPr algn="ctr"/>
            <a:r>
              <a:rPr lang="en-US" sz="3600" b="1" dirty="0" smtClean="0"/>
              <a:t>APSFC, Hyderabad</a:t>
            </a:r>
            <a:r>
              <a:rPr lang="en-US" sz="3600" dirty="0" smtClean="0"/>
              <a:t/>
            </a:r>
            <a:br>
              <a:rPr lang="en-US" sz="3600" dirty="0" smtClean="0"/>
            </a:br>
            <a:r>
              <a:rPr lang="en-US" sz="3600" b="1" dirty="0" smtClean="0"/>
              <a:t> </a:t>
            </a:r>
            <a:r>
              <a:rPr lang="en-US" sz="3600" b="1" dirty="0" err="1" smtClean="0"/>
              <a:t>Bharathi</a:t>
            </a:r>
            <a:r>
              <a:rPr lang="en-US" sz="3600" b="1" dirty="0" smtClean="0"/>
              <a:t> Consumer Care Products Pvt. Ltd.</a:t>
            </a:r>
            <a:endParaRPr lang="en-US" dirty="0"/>
          </a:p>
        </p:txBody>
      </p:sp>
      <p:sp>
        <p:nvSpPr>
          <p:cNvPr id="3" name="Content Placeholder 2"/>
          <p:cNvSpPr>
            <a:spLocks noGrp="1"/>
          </p:cNvSpPr>
          <p:nvPr>
            <p:ph idx="1"/>
          </p:nvPr>
        </p:nvSpPr>
        <p:spPr>
          <a:xfrm>
            <a:off x="762000" y="1447800"/>
            <a:ext cx="8171688" cy="5181600"/>
          </a:xfrm>
        </p:spPr>
        <p:txBody>
          <a:bodyPr>
            <a:normAutofit fontScale="92500"/>
          </a:bodyPr>
          <a:lstStyle/>
          <a:p>
            <a:pPr algn="just">
              <a:buNone/>
            </a:pPr>
            <a:r>
              <a:rPr lang="en-US" dirty="0" smtClean="0"/>
              <a:t>	M/s </a:t>
            </a:r>
            <a:r>
              <a:rPr lang="en-US" dirty="0" err="1" smtClean="0"/>
              <a:t>Bharathi</a:t>
            </a:r>
            <a:r>
              <a:rPr lang="en-US" dirty="0" smtClean="0"/>
              <a:t> Consumer Care Products Pvt. Ltd., was established in the year 2009 by Smt. </a:t>
            </a:r>
            <a:r>
              <a:rPr lang="en-US" dirty="0" err="1" smtClean="0"/>
              <a:t>Parimala</a:t>
            </a:r>
            <a:r>
              <a:rPr lang="en-US" dirty="0" smtClean="0"/>
              <a:t> </a:t>
            </a:r>
            <a:r>
              <a:rPr lang="en-US" dirty="0" err="1" smtClean="0"/>
              <a:t>Manikvel</a:t>
            </a:r>
            <a:r>
              <a:rPr lang="en-US" dirty="0" smtClean="0"/>
              <a:t> and Sri </a:t>
            </a:r>
            <a:r>
              <a:rPr lang="en-US" dirty="0" err="1" smtClean="0"/>
              <a:t>Arunachalam</a:t>
            </a:r>
            <a:r>
              <a:rPr lang="en-US" dirty="0" smtClean="0"/>
              <a:t> </a:t>
            </a:r>
            <a:r>
              <a:rPr lang="en-US" dirty="0" err="1" smtClean="0"/>
              <a:t>Manickavel</a:t>
            </a:r>
            <a:r>
              <a:rPr lang="en-US" dirty="0" smtClean="0"/>
              <a:t> with financial assistance from APSFC, Hyderabad to manufacture detergent cakes.  The Company is regular in its repayment schedule and has a good track record.  The products are being sold under the Brand names </a:t>
            </a:r>
            <a:r>
              <a:rPr lang="en-US" b="1" i="1" dirty="0" smtClean="0"/>
              <a:t>“XXX”</a:t>
            </a:r>
            <a:r>
              <a:rPr lang="en-US" dirty="0" smtClean="0"/>
              <a:t>, </a:t>
            </a:r>
            <a:r>
              <a:rPr lang="en-US" b="1" i="1" dirty="0" smtClean="0"/>
              <a:t>“SAREGAMA” and “DIAMOND” (Blue Diamond, Green Diamond &amp; Pink Diamond) </a:t>
            </a:r>
            <a:r>
              <a:rPr lang="en-US" dirty="0" smtClean="0"/>
              <a:t>with </a:t>
            </a:r>
            <a:r>
              <a:rPr lang="en-US" b="1" dirty="0" smtClean="0"/>
              <a:t>XXX</a:t>
            </a:r>
            <a:r>
              <a:rPr lang="en-US" dirty="0" smtClean="0"/>
              <a:t> brand being the most popular one.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28888" cy="1143000"/>
          </a:xfrm>
        </p:spPr>
        <p:txBody>
          <a:bodyPr>
            <a:noAutofit/>
          </a:bodyPr>
          <a:lstStyle/>
          <a:p>
            <a:pPr algn="ctr"/>
            <a:r>
              <a:rPr lang="en-US" sz="3200" b="1" dirty="0" smtClean="0"/>
              <a:t>APSFC, Hyderabad</a:t>
            </a:r>
            <a:r>
              <a:rPr lang="en-US" sz="3200" dirty="0" smtClean="0"/>
              <a:t/>
            </a:r>
            <a:br>
              <a:rPr lang="en-US" sz="3200" dirty="0" smtClean="0"/>
            </a:br>
            <a:r>
              <a:rPr lang="en-US" sz="3200" b="1" dirty="0" smtClean="0"/>
              <a:t> </a:t>
            </a:r>
            <a:r>
              <a:rPr lang="en-US" sz="3200" b="1" dirty="0" err="1" smtClean="0"/>
              <a:t>Bharathi</a:t>
            </a:r>
            <a:r>
              <a:rPr lang="en-US" sz="3200" b="1" dirty="0" smtClean="0"/>
              <a:t> Consumer Care Products Pvt. Ltd.</a:t>
            </a:r>
            <a:endParaRPr lang="en-US" sz="3200" dirty="0"/>
          </a:p>
        </p:txBody>
      </p:sp>
      <p:pic>
        <p:nvPicPr>
          <p:cNvPr id="3074" name="Picture 2" descr="G:\PHOTOS\APSFC UP 001.jpg"/>
          <p:cNvPicPr>
            <a:picLocks noGrp="1" noChangeAspect="1" noChangeArrowheads="1"/>
          </p:cNvPicPr>
          <p:nvPr>
            <p:ph idx="1"/>
          </p:nvPr>
        </p:nvPicPr>
        <p:blipFill>
          <a:blip r:embed="rId2"/>
          <a:srcRect l="12781" t="6557" r="16926" b="59016"/>
          <a:stretch>
            <a:fillRect/>
          </a:stretch>
        </p:blipFill>
        <p:spPr bwMode="auto">
          <a:xfrm>
            <a:off x="3810000" y="1752599"/>
            <a:ext cx="5105400" cy="3733801"/>
          </a:xfrm>
          <a:prstGeom prst="rect">
            <a:avLst/>
          </a:prstGeom>
          <a:noFill/>
        </p:spPr>
      </p:pic>
      <p:pic>
        <p:nvPicPr>
          <p:cNvPr id="3075" name="Picture 3" descr="E:\Desktop\My Document\AWARDS~2017\AWARDEES-PROFILE\APSFC PP 001.jpg"/>
          <p:cNvPicPr>
            <a:picLocks noChangeAspect="1" noChangeArrowheads="1"/>
          </p:cNvPicPr>
          <p:nvPr/>
        </p:nvPicPr>
        <p:blipFill>
          <a:blip r:embed="rId3"/>
          <a:srcRect l="10070" t="4198" r="9366" b="7641"/>
          <a:stretch>
            <a:fillRect/>
          </a:stretch>
        </p:blipFill>
        <p:spPr bwMode="auto">
          <a:xfrm>
            <a:off x="1295400" y="1828799"/>
            <a:ext cx="2286000" cy="3000376"/>
          </a:xfrm>
          <a:prstGeom prst="rect">
            <a:avLst/>
          </a:prstGeom>
          <a:noFill/>
        </p:spPr>
      </p:pic>
      <p:sp>
        <p:nvSpPr>
          <p:cNvPr id="7" name="Rectangle 6"/>
          <p:cNvSpPr/>
          <p:nvPr/>
        </p:nvSpPr>
        <p:spPr>
          <a:xfrm>
            <a:off x="1066800" y="4812268"/>
            <a:ext cx="2743200" cy="369332"/>
          </a:xfrm>
          <a:prstGeom prst="rect">
            <a:avLst/>
          </a:prstGeom>
        </p:spPr>
        <p:txBody>
          <a:bodyPr wrap="square">
            <a:spAutoFit/>
          </a:bodyPr>
          <a:lstStyle/>
          <a:p>
            <a:r>
              <a:rPr lang="en-US" b="1" dirty="0" smtClean="0"/>
              <a:t>Smt. </a:t>
            </a:r>
            <a:r>
              <a:rPr lang="en-US" b="1" dirty="0" err="1" smtClean="0"/>
              <a:t>Parimala</a:t>
            </a:r>
            <a:r>
              <a:rPr lang="en-US" b="1" dirty="0" smtClean="0"/>
              <a:t> </a:t>
            </a:r>
            <a:r>
              <a:rPr lang="en-US" b="1" dirty="0" err="1" smtClean="0"/>
              <a:t>Manikvel</a:t>
            </a:r>
            <a:endParaRPr 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AFC; </a:t>
            </a:r>
            <a:r>
              <a:rPr lang="en-US" b="1" dirty="0" err="1" smtClean="0"/>
              <a:t>Guwahati</a:t>
            </a:r>
            <a:r>
              <a:rPr lang="en-US" b="1" dirty="0" smtClean="0"/>
              <a:t/>
            </a:r>
            <a:br>
              <a:rPr lang="en-US" b="1" dirty="0" smtClean="0"/>
            </a:br>
            <a:r>
              <a:rPr lang="en-US" b="1" dirty="0" smtClean="0"/>
              <a:t>M/s </a:t>
            </a:r>
            <a:r>
              <a:rPr lang="en-US" b="1" dirty="0" err="1" smtClean="0"/>
              <a:t>Maibong</a:t>
            </a:r>
            <a:r>
              <a:rPr lang="en-US" b="1" dirty="0" smtClean="0"/>
              <a:t> Eco Resort</a:t>
            </a:r>
            <a:endParaRPr lang="en-US" dirty="0"/>
          </a:p>
        </p:txBody>
      </p:sp>
      <p:sp>
        <p:nvSpPr>
          <p:cNvPr id="5" name="Content Placeholder 4"/>
          <p:cNvSpPr>
            <a:spLocks noGrp="1"/>
          </p:cNvSpPr>
          <p:nvPr>
            <p:ph idx="1"/>
          </p:nvPr>
        </p:nvSpPr>
        <p:spPr>
          <a:xfrm>
            <a:off x="1066800" y="1447800"/>
            <a:ext cx="7866888" cy="4876800"/>
          </a:xfrm>
        </p:spPr>
        <p:txBody>
          <a:bodyPr>
            <a:normAutofit fontScale="85000" lnSpcReduction="10000"/>
          </a:bodyPr>
          <a:lstStyle/>
          <a:p>
            <a:pPr algn="just"/>
            <a:endParaRPr lang="en-US" dirty="0" smtClean="0"/>
          </a:p>
          <a:p>
            <a:pPr algn="just"/>
            <a:r>
              <a:rPr lang="en-US" dirty="0" smtClean="0"/>
              <a:t>M/s </a:t>
            </a:r>
            <a:r>
              <a:rPr lang="en-US" dirty="0" err="1" smtClean="0"/>
              <a:t>Maibong</a:t>
            </a:r>
            <a:r>
              <a:rPr lang="en-US" dirty="0" smtClean="0"/>
              <a:t> Eco Resort was set up in </a:t>
            </a:r>
            <a:r>
              <a:rPr lang="en-US" dirty="0" err="1" smtClean="0"/>
              <a:t>Pobitora</a:t>
            </a:r>
            <a:r>
              <a:rPr lang="en-US" dirty="0" smtClean="0"/>
              <a:t>, Assam by Shri </a:t>
            </a:r>
            <a:r>
              <a:rPr lang="en-US" dirty="0" err="1" smtClean="0"/>
              <a:t>Nripen</a:t>
            </a:r>
            <a:r>
              <a:rPr lang="en-US" dirty="0" smtClean="0"/>
              <a:t> </a:t>
            </a:r>
            <a:r>
              <a:rPr lang="en-US" dirty="0" err="1" smtClean="0"/>
              <a:t>Nath</a:t>
            </a:r>
            <a:r>
              <a:rPr lang="en-US" dirty="0" smtClean="0"/>
              <a:t>, a young entrepreneur near </a:t>
            </a:r>
            <a:r>
              <a:rPr lang="en-US" dirty="0" err="1" smtClean="0"/>
              <a:t>Pobitora</a:t>
            </a:r>
            <a:r>
              <a:rPr lang="en-US" dirty="0" smtClean="0"/>
              <a:t> Wild Life </a:t>
            </a:r>
            <a:r>
              <a:rPr lang="en-US" dirty="0" err="1" smtClean="0"/>
              <a:t>Sanctury</a:t>
            </a:r>
            <a:r>
              <a:rPr lang="en-US" dirty="0" smtClean="0"/>
              <a:t>, which is famous for the great Indian One –Horned Rhinoceros and home to more than 2000 migratory birds and various reptiles.  A large number of local and foreign tourists from across the globe come to visit the sanctuary.  Due to its efficient and good services the Resort has earned a good reputation and enjoys a good occupancy rate.  The unit is regular in its repayment schedule.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943088" cy="1417638"/>
          </a:xfrm>
        </p:spPr>
        <p:txBody>
          <a:bodyPr/>
          <a:lstStyle/>
          <a:p>
            <a:pPr algn="ctr"/>
            <a:r>
              <a:rPr lang="en-US" b="1" dirty="0" smtClean="0"/>
              <a:t>AFC; </a:t>
            </a:r>
            <a:r>
              <a:rPr lang="en-US" b="1" dirty="0" err="1" smtClean="0"/>
              <a:t>Guwahati</a:t>
            </a:r>
            <a:r>
              <a:rPr lang="en-US" b="1" dirty="0" smtClean="0"/>
              <a:t/>
            </a:r>
            <a:br>
              <a:rPr lang="en-US" b="1" dirty="0" smtClean="0"/>
            </a:br>
            <a:r>
              <a:rPr lang="en-US" b="1" dirty="0" smtClean="0"/>
              <a:t>M/s </a:t>
            </a:r>
            <a:r>
              <a:rPr lang="en-US" b="1" dirty="0" err="1" smtClean="0"/>
              <a:t>Maibong</a:t>
            </a:r>
            <a:r>
              <a:rPr lang="en-US" b="1" dirty="0" smtClean="0"/>
              <a:t> Eco Resort</a:t>
            </a:r>
            <a:endParaRPr lang="en-US" dirty="0"/>
          </a:p>
        </p:txBody>
      </p:sp>
      <p:pic>
        <p:nvPicPr>
          <p:cNvPr id="4" name="Picture 2" descr="C:\Users\I3\AppData\Local\Temp\Rar$DI01.596\PROMOTOR-NRIPEN NATH - MAIBONG ECO RESORT - PHOTO.jpg"/>
          <p:cNvPicPr>
            <a:picLocks noGrp="1" noChangeAspect="1" noChangeArrowheads="1"/>
          </p:cNvPicPr>
          <p:nvPr>
            <p:ph idx="1"/>
          </p:nvPr>
        </p:nvPicPr>
        <p:blipFill>
          <a:blip r:embed="rId2"/>
          <a:srcRect/>
          <a:stretch>
            <a:fillRect/>
          </a:stretch>
        </p:blipFill>
        <p:spPr bwMode="auto">
          <a:xfrm>
            <a:off x="1142999" y="1905000"/>
            <a:ext cx="1974915" cy="2590800"/>
          </a:xfrm>
          <a:prstGeom prst="rect">
            <a:avLst/>
          </a:prstGeom>
          <a:noFill/>
        </p:spPr>
      </p:pic>
      <p:pic>
        <p:nvPicPr>
          <p:cNvPr id="2050" name="Picture 2" descr="C:\Users\I3\AppData\Local\Temp\Rar$DI09.196\MAIBONG PHOTO-1.jpg"/>
          <p:cNvPicPr>
            <a:picLocks noChangeAspect="1" noChangeArrowheads="1"/>
          </p:cNvPicPr>
          <p:nvPr/>
        </p:nvPicPr>
        <p:blipFill>
          <a:blip r:embed="rId3" cstate="print"/>
          <a:srcRect/>
          <a:stretch>
            <a:fillRect/>
          </a:stretch>
        </p:blipFill>
        <p:spPr bwMode="auto">
          <a:xfrm>
            <a:off x="3429000" y="1828800"/>
            <a:ext cx="5538839" cy="3055752"/>
          </a:xfrm>
          <a:prstGeom prst="rect">
            <a:avLst/>
          </a:prstGeom>
          <a:noFill/>
        </p:spPr>
      </p:pic>
      <p:sp>
        <p:nvSpPr>
          <p:cNvPr id="6" name="TextBox 5"/>
          <p:cNvSpPr txBox="1"/>
          <p:nvPr/>
        </p:nvSpPr>
        <p:spPr>
          <a:xfrm>
            <a:off x="1143000" y="4724400"/>
            <a:ext cx="2133600" cy="369332"/>
          </a:xfrm>
          <a:prstGeom prst="rect">
            <a:avLst/>
          </a:prstGeom>
          <a:noFill/>
        </p:spPr>
        <p:txBody>
          <a:bodyPr wrap="square" rtlCol="0">
            <a:spAutoFit/>
          </a:bodyPr>
          <a:lstStyle/>
          <a:p>
            <a:r>
              <a:rPr lang="en-US" dirty="0" smtClean="0"/>
              <a:t>Shri </a:t>
            </a:r>
            <a:r>
              <a:rPr lang="en-US" dirty="0" err="1" smtClean="0"/>
              <a:t>Nripen</a:t>
            </a:r>
            <a:r>
              <a:rPr lang="en-US" dirty="0" smtClean="0"/>
              <a:t> </a:t>
            </a:r>
            <a:r>
              <a:rPr lang="en-US" dirty="0" err="1" smtClean="0"/>
              <a:t>Nath</a:t>
            </a: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txBody>
          <a:bodyPr>
            <a:normAutofit/>
          </a:bodyPr>
          <a:lstStyle/>
          <a:p>
            <a:pPr algn="ctr"/>
            <a:r>
              <a:rPr lang="en-US" sz="4000" b="1" dirty="0" smtClean="0"/>
              <a:t>DFC; New Delhi</a:t>
            </a:r>
            <a:r>
              <a:rPr lang="en-US" sz="4000" dirty="0" smtClean="0"/>
              <a:t/>
            </a:r>
            <a:br>
              <a:rPr lang="en-US" sz="4000" dirty="0" smtClean="0"/>
            </a:br>
            <a:r>
              <a:rPr lang="en-US" sz="4000" b="1" dirty="0" smtClean="0"/>
              <a:t>M/s Punjab Machine Tools</a:t>
            </a:r>
            <a:endParaRPr lang="en-US" sz="4000" dirty="0"/>
          </a:p>
        </p:txBody>
      </p:sp>
      <p:sp>
        <p:nvSpPr>
          <p:cNvPr id="3" name="Content Placeholder 2"/>
          <p:cNvSpPr>
            <a:spLocks noGrp="1"/>
          </p:cNvSpPr>
          <p:nvPr>
            <p:ph idx="1"/>
          </p:nvPr>
        </p:nvSpPr>
        <p:spPr>
          <a:xfrm>
            <a:off x="228600" y="1447800"/>
            <a:ext cx="8705088" cy="5410200"/>
          </a:xfrm>
        </p:spPr>
        <p:txBody>
          <a:bodyPr>
            <a:normAutofit fontScale="40000" lnSpcReduction="20000"/>
          </a:bodyPr>
          <a:lstStyle/>
          <a:p>
            <a:pPr indent="-1828800" algn="just">
              <a:spcBef>
                <a:spcPts val="0"/>
              </a:spcBef>
              <a:buNone/>
            </a:pPr>
            <a:r>
              <a:rPr lang="en-IN" dirty="0" smtClean="0"/>
              <a:t>	</a:t>
            </a:r>
          </a:p>
          <a:p>
            <a:pPr indent="-1828800" algn="just">
              <a:spcBef>
                <a:spcPts val="0"/>
              </a:spcBef>
              <a:buNone/>
            </a:pPr>
            <a:endParaRPr lang="en-IN" dirty="0" smtClean="0"/>
          </a:p>
          <a:p>
            <a:pPr indent="-1828800" algn="just">
              <a:spcBef>
                <a:spcPts val="0"/>
              </a:spcBef>
              <a:buNone/>
            </a:pPr>
            <a:endParaRPr lang="en-IN" dirty="0" smtClean="0"/>
          </a:p>
          <a:p>
            <a:pPr indent="-1828800" algn="just">
              <a:spcBef>
                <a:spcPts val="0"/>
              </a:spcBef>
              <a:buNone/>
            </a:pPr>
            <a:endParaRPr lang="en-IN" dirty="0" smtClean="0"/>
          </a:p>
          <a:p>
            <a:pPr indent="-1828800" algn="just">
              <a:spcBef>
                <a:spcPts val="0"/>
              </a:spcBef>
              <a:buNone/>
            </a:pPr>
            <a:endParaRPr lang="en-IN" dirty="0" smtClean="0"/>
          </a:p>
          <a:p>
            <a:pPr indent="-1828800" algn="just">
              <a:spcBef>
                <a:spcPts val="0"/>
              </a:spcBef>
              <a:buNone/>
            </a:pPr>
            <a:endParaRPr lang="en-IN" dirty="0" smtClean="0"/>
          </a:p>
          <a:p>
            <a:pPr indent="-1828800" algn="just">
              <a:spcBef>
                <a:spcPts val="0"/>
              </a:spcBef>
              <a:buNone/>
            </a:pPr>
            <a:r>
              <a:rPr lang="en-IN" dirty="0" smtClean="0"/>
              <a:t>	</a:t>
            </a:r>
          </a:p>
          <a:p>
            <a:pPr indent="-1828800" algn="just">
              <a:spcBef>
                <a:spcPts val="0"/>
              </a:spcBef>
              <a:buNone/>
            </a:pPr>
            <a:endParaRPr lang="en-IN" dirty="0" smtClean="0"/>
          </a:p>
          <a:p>
            <a:pPr indent="-1828800" algn="just">
              <a:spcBef>
                <a:spcPts val="0"/>
              </a:spcBef>
              <a:buNone/>
            </a:pPr>
            <a:endParaRPr lang="en-IN" dirty="0" smtClean="0"/>
          </a:p>
          <a:p>
            <a:pPr indent="-1828800" algn="just">
              <a:spcBef>
                <a:spcPts val="0"/>
              </a:spcBef>
              <a:buNone/>
            </a:pPr>
            <a:r>
              <a:rPr lang="en-IN" dirty="0" smtClean="0"/>
              <a:t>	</a:t>
            </a:r>
          </a:p>
          <a:p>
            <a:pPr indent="-1828800" algn="just">
              <a:spcBef>
                <a:spcPts val="0"/>
              </a:spcBef>
              <a:buNone/>
            </a:pPr>
            <a:r>
              <a:rPr lang="en-IN" dirty="0" smtClean="0"/>
              <a:t>		</a:t>
            </a:r>
          </a:p>
          <a:p>
            <a:pPr indent="-1828800" algn="just">
              <a:spcBef>
                <a:spcPts val="0"/>
              </a:spcBef>
              <a:buNone/>
            </a:pPr>
            <a:r>
              <a:rPr lang="en-IN" sz="4300" dirty="0" smtClean="0"/>
              <a:t>		M/s Punjab Machine Tools was established in the year 1980 at New Delhi by Shri </a:t>
            </a:r>
            <a:r>
              <a:rPr lang="en-IN" sz="4300" dirty="0" err="1" smtClean="0"/>
              <a:t>Jagdeep</a:t>
            </a:r>
            <a:r>
              <a:rPr lang="en-IN" sz="4300" dirty="0" smtClean="0"/>
              <a:t> Singh with financial assistance from Delhi Financial Corporation (DFC), New Delhi.  The unit manufactures electrical parts </a:t>
            </a:r>
            <a:r>
              <a:rPr lang="en-IN" sz="4300" dirty="0" err="1" smtClean="0"/>
              <a:t>viz</a:t>
            </a:r>
            <a:r>
              <a:rPr lang="en-IN" sz="4300" dirty="0" smtClean="0"/>
              <a:t> electrical lamination and stamping; DOL starter parts; electrical motor starter parts; sheet metal components etc. The unit has advanced production technology and optimally uses the finest grade raw material as well as </a:t>
            </a:r>
            <a:r>
              <a:rPr lang="en-IN" sz="4300" dirty="0" err="1" smtClean="0"/>
              <a:t>adherance</a:t>
            </a:r>
            <a:r>
              <a:rPr lang="en-IN" sz="4300" dirty="0" smtClean="0"/>
              <a:t> to quality parameters to ensure their conformity with the international standards.  </a:t>
            </a:r>
            <a:endParaRPr lang="en-US" sz="4300" dirty="0" smtClean="0"/>
          </a:p>
          <a:p>
            <a:pPr indent="365760" algn="just">
              <a:spcBef>
                <a:spcPts val="0"/>
              </a:spcBef>
              <a:buNone/>
            </a:pPr>
            <a:r>
              <a:rPr lang="en-IN" sz="4300" dirty="0" smtClean="0"/>
              <a:t> </a:t>
            </a:r>
            <a:endParaRPr lang="en-US" sz="4300" dirty="0" smtClean="0"/>
          </a:p>
          <a:p>
            <a:pPr indent="365760" algn="just">
              <a:spcBef>
                <a:spcPts val="0"/>
              </a:spcBef>
              <a:buNone/>
            </a:pPr>
            <a:r>
              <a:rPr lang="en-IN" sz="4300" dirty="0" smtClean="0"/>
              <a:t>Advanced equipment and cutting-edge technology help the unit in completing bulk and urgent orders of its clients within the promised time schedule of delivery.  Backed by a widespread warehousing facility, the unit is able to store the finished products in safe environmental conditions.  This facility is well connected with transport facilities enabling it to deliver the ordered consignment in the minimum possible time.    </a:t>
            </a:r>
            <a:endParaRPr lang="en-US" sz="4300" dirty="0" smtClean="0"/>
          </a:p>
          <a:p>
            <a:pPr indent="365760" algn="just">
              <a:spcBef>
                <a:spcPts val="0"/>
              </a:spcBef>
              <a:buNone/>
            </a:pPr>
            <a:r>
              <a:rPr lang="en-IN" sz="4300" dirty="0" smtClean="0"/>
              <a:t> </a:t>
            </a:r>
            <a:endParaRPr lang="en-US" sz="4300" dirty="0" smtClean="0"/>
          </a:p>
          <a:p>
            <a:pPr indent="365760" algn="just">
              <a:spcBef>
                <a:spcPts val="0"/>
              </a:spcBef>
              <a:buNone/>
            </a:pPr>
            <a:r>
              <a:rPr lang="en-IN" sz="4300" dirty="0" smtClean="0"/>
              <a:t>The products are packed with sturdy and rust and dust proof packaging material ensuring their safety during transportation.  Due to client-centric approach, flexible mode of payment and cost effective prices, the unit has established strong base of clients across the nation.</a:t>
            </a:r>
            <a:endParaRPr lang="en-US" sz="4300" dirty="0" smtClean="0"/>
          </a:p>
        </p:txBody>
      </p:sp>
      <p:pic>
        <p:nvPicPr>
          <p:cNvPr id="6" name="Picture 5" descr="E:\Desktop\My Document\AWARDS~2017\AWARDEES-PROFILE\DFC PP 001.jpg"/>
          <p:cNvPicPr>
            <a:picLocks noChangeAspect="1" noChangeArrowheads="1"/>
          </p:cNvPicPr>
          <p:nvPr/>
        </p:nvPicPr>
        <p:blipFill>
          <a:blip r:embed="rId2"/>
          <a:srcRect/>
          <a:stretch>
            <a:fillRect/>
          </a:stretch>
        </p:blipFill>
        <p:spPr bwMode="auto">
          <a:xfrm>
            <a:off x="3581400" y="1297259"/>
            <a:ext cx="1669848" cy="1826941"/>
          </a:xfrm>
          <a:prstGeom prst="rect">
            <a:avLst/>
          </a:prstGeom>
          <a:noFill/>
        </p:spPr>
      </p:pic>
      <p:sp>
        <p:nvSpPr>
          <p:cNvPr id="7" name="TextBox 6"/>
          <p:cNvSpPr txBox="1"/>
          <p:nvPr/>
        </p:nvSpPr>
        <p:spPr>
          <a:xfrm>
            <a:off x="5257800" y="2785646"/>
            <a:ext cx="1981200" cy="338554"/>
          </a:xfrm>
          <a:prstGeom prst="rect">
            <a:avLst/>
          </a:prstGeom>
          <a:noFill/>
        </p:spPr>
        <p:txBody>
          <a:bodyPr wrap="square" rtlCol="0">
            <a:spAutoFit/>
          </a:bodyPr>
          <a:lstStyle/>
          <a:p>
            <a:pPr indent="-1828800" algn="just">
              <a:spcBef>
                <a:spcPts val="0"/>
              </a:spcBef>
              <a:buNone/>
            </a:pPr>
            <a:r>
              <a:rPr lang="en-IN" sz="1600" b="1" dirty="0" smtClean="0"/>
              <a:t>Shri </a:t>
            </a:r>
            <a:r>
              <a:rPr lang="en-IN" sz="1600" b="1" dirty="0" err="1" smtClean="0"/>
              <a:t>Jagdeep</a:t>
            </a:r>
            <a:r>
              <a:rPr lang="en-IN" sz="1600" b="1" dirty="0" smtClean="0"/>
              <a:t> Singh</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05088" cy="1265238"/>
          </a:xfrm>
        </p:spPr>
        <p:txBody>
          <a:bodyPr>
            <a:normAutofit fontScale="90000"/>
          </a:bodyPr>
          <a:lstStyle/>
          <a:p>
            <a:pPr algn="ctr"/>
            <a:r>
              <a:rPr lang="en-US" b="1" dirty="0" smtClean="0"/>
              <a:t>EDC Ltd., Goa </a:t>
            </a:r>
            <a:r>
              <a:rPr lang="en-US" dirty="0" smtClean="0"/>
              <a:t/>
            </a:r>
            <a:br>
              <a:rPr lang="en-US" dirty="0" smtClean="0"/>
            </a:br>
            <a:r>
              <a:rPr lang="en-US" b="1" dirty="0" smtClean="0"/>
              <a:t>M/s </a:t>
            </a:r>
            <a:r>
              <a:rPr lang="en-US" b="1" dirty="0" err="1" smtClean="0"/>
              <a:t>Chodankar</a:t>
            </a:r>
            <a:r>
              <a:rPr lang="en-US" b="1" dirty="0" smtClean="0"/>
              <a:t> Nursing Home</a:t>
            </a:r>
            <a:endParaRPr lang="en-US" dirty="0"/>
          </a:p>
        </p:txBody>
      </p:sp>
      <p:sp>
        <p:nvSpPr>
          <p:cNvPr id="7" name="Content Placeholder 6"/>
          <p:cNvSpPr>
            <a:spLocks noGrp="1"/>
          </p:cNvSpPr>
          <p:nvPr>
            <p:ph idx="1"/>
          </p:nvPr>
        </p:nvSpPr>
        <p:spPr>
          <a:xfrm>
            <a:off x="1066800" y="1447800"/>
            <a:ext cx="7866888" cy="5410200"/>
          </a:xfrm>
        </p:spPr>
        <p:txBody>
          <a:bodyPr>
            <a:normAutofit fontScale="55000" lnSpcReduction="20000"/>
          </a:bodyPr>
          <a:lstStyle/>
          <a:p>
            <a:pPr marL="0" algn="just">
              <a:buNone/>
            </a:pPr>
            <a:endParaRPr lang="en-US" dirty="0" smtClean="0"/>
          </a:p>
          <a:p>
            <a:pPr marL="0" algn="just">
              <a:buNone/>
            </a:pPr>
            <a:r>
              <a:rPr lang="en-US" dirty="0" err="1" smtClean="0"/>
              <a:t>Chodankar</a:t>
            </a:r>
            <a:r>
              <a:rPr lang="en-US" dirty="0" smtClean="0"/>
              <a:t> Nursing Home, a 60 bedded Hospital located at </a:t>
            </a:r>
            <a:r>
              <a:rPr lang="en-US" dirty="0" err="1" smtClean="0"/>
              <a:t>Porvorim</a:t>
            </a:r>
            <a:r>
              <a:rPr lang="en-US" dirty="0" smtClean="0"/>
              <a:t> was promoted by Dr. </a:t>
            </a:r>
            <a:r>
              <a:rPr lang="en-US" dirty="0" err="1" smtClean="0"/>
              <a:t>Ravindra</a:t>
            </a:r>
            <a:r>
              <a:rPr lang="en-US" dirty="0" smtClean="0"/>
              <a:t> G. </a:t>
            </a:r>
            <a:r>
              <a:rPr lang="en-US" dirty="0" err="1" smtClean="0"/>
              <a:t>Chodankar</a:t>
            </a:r>
            <a:r>
              <a:rPr lang="en-US" dirty="0" smtClean="0"/>
              <a:t> in 1984 with financial assistance from EDC Ltd. Goa.   The hospital is ISO certified and has advanced Operation Theatre with sophisticated equipment of international standards. The hospital also has an associate concern “Goa Scan Centre` (started in 2003) which provides Diagnostic facilities.</a:t>
            </a:r>
          </a:p>
          <a:p>
            <a:pPr marL="0" algn="just">
              <a:buNone/>
            </a:pPr>
            <a:r>
              <a:rPr lang="en-US" dirty="0" smtClean="0"/>
              <a:t> </a:t>
            </a:r>
          </a:p>
          <a:p>
            <a:pPr marL="0" algn="just">
              <a:buNone/>
            </a:pPr>
            <a:r>
              <a:rPr lang="en-US" dirty="0" smtClean="0"/>
              <a:t>The hospital extends routine and super specialty treatment in all the branches of medicine and has a well developed ICU / NICU managed by a team of dedicated doctors.  The hospital has a well developed support infrastructure like Pharmacy, superstore and hotels around the area for the relatives coming from distant places and other states.  Its canteen provides all the necessary requirements to patients and their relatives.</a:t>
            </a:r>
          </a:p>
          <a:p>
            <a:pPr marL="0" algn="just">
              <a:buNone/>
            </a:pPr>
            <a:r>
              <a:rPr lang="en-US" dirty="0" smtClean="0"/>
              <a:t> </a:t>
            </a:r>
          </a:p>
          <a:p>
            <a:pPr marL="0" algn="just">
              <a:buNone/>
            </a:pPr>
            <a:r>
              <a:rPr lang="en-US" dirty="0" smtClean="0"/>
              <a:t>The Scan Centre is equipped with CT Scanner; MRI machine and Doppler machine. Dr. </a:t>
            </a:r>
            <a:r>
              <a:rPr lang="en-US" dirty="0" err="1" smtClean="0"/>
              <a:t>Chodandar</a:t>
            </a:r>
            <a:r>
              <a:rPr lang="en-US" dirty="0" smtClean="0"/>
              <a:t> had availed loan assistance of Rs.100.00 </a:t>
            </a:r>
            <a:r>
              <a:rPr lang="en-US" dirty="0" err="1" smtClean="0"/>
              <a:t>lakh</a:t>
            </a:r>
            <a:r>
              <a:rPr lang="en-US" dirty="0" smtClean="0"/>
              <a:t> from EDC Ltd. for the hospital which has been repaid.  Additional loan assistance of Rs. 264.00 </a:t>
            </a:r>
            <a:r>
              <a:rPr lang="en-US" dirty="0" err="1" smtClean="0"/>
              <a:t>lakh</a:t>
            </a:r>
            <a:r>
              <a:rPr lang="en-US" dirty="0" smtClean="0"/>
              <a:t> was availed from EDC Ltd. in 2014 for setting up the Scan Centre.  Both the hospital and the Scan Centre enjoy a good reputation and are growing rapidly.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52400"/>
            <a:ext cx="8781288" cy="1265238"/>
          </a:xfrm>
        </p:spPr>
        <p:txBody>
          <a:bodyPr>
            <a:normAutofit fontScale="90000"/>
          </a:bodyPr>
          <a:lstStyle/>
          <a:p>
            <a:pPr algn="ctr"/>
            <a:r>
              <a:rPr lang="en-US" b="1" dirty="0" smtClean="0"/>
              <a:t>EDC Ltd., Goa </a:t>
            </a:r>
            <a:r>
              <a:rPr lang="en-US" dirty="0" smtClean="0"/>
              <a:t/>
            </a:r>
            <a:br>
              <a:rPr lang="en-US" dirty="0" smtClean="0"/>
            </a:br>
            <a:r>
              <a:rPr lang="en-US" b="1" dirty="0" smtClean="0"/>
              <a:t>M/s </a:t>
            </a:r>
            <a:r>
              <a:rPr lang="en-US" b="1" dirty="0" err="1" smtClean="0"/>
              <a:t>Chodankar</a:t>
            </a:r>
            <a:r>
              <a:rPr lang="en-US" b="1" dirty="0" smtClean="0"/>
              <a:t> Nursing Home</a:t>
            </a:r>
            <a:endParaRPr lang="en-US" dirty="0"/>
          </a:p>
        </p:txBody>
      </p:sp>
      <p:pic>
        <p:nvPicPr>
          <p:cNvPr id="2050" name="Picture 2" descr="C:\Users\I3\AppData\Local\Temp\Rar$DI00.597\Chodankar Nursing Home (CNH).jpg"/>
          <p:cNvPicPr>
            <a:picLocks noGrp="1" noChangeAspect="1" noChangeArrowheads="1"/>
          </p:cNvPicPr>
          <p:nvPr>
            <p:ph idx="1"/>
          </p:nvPr>
        </p:nvPicPr>
        <p:blipFill>
          <a:blip r:embed="rId2" cstate="print"/>
          <a:srcRect/>
          <a:stretch>
            <a:fillRect/>
          </a:stretch>
        </p:blipFill>
        <p:spPr bwMode="auto">
          <a:xfrm>
            <a:off x="3733800" y="2286000"/>
            <a:ext cx="5207000" cy="3352800"/>
          </a:xfrm>
          <a:prstGeom prst="rect">
            <a:avLst/>
          </a:prstGeom>
          <a:noFill/>
        </p:spPr>
      </p:pic>
      <p:pic>
        <p:nvPicPr>
          <p:cNvPr id="2051" name="Picture 3" descr="C:\Users\I3\AppData\Local\Temp\Rar$DI08.948\Dr.Ravindra G.Chodankar (CNH).jpg"/>
          <p:cNvPicPr>
            <a:picLocks noChangeAspect="1" noChangeArrowheads="1"/>
          </p:cNvPicPr>
          <p:nvPr/>
        </p:nvPicPr>
        <p:blipFill>
          <a:blip r:embed="rId3" cstate="print"/>
          <a:srcRect/>
          <a:stretch>
            <a:fillRect/>
          </a:stretch>
        </p:blipFill>
        <p:spPr bwMode="auto">
          <a:xfrm>
            <a:off x="1066800" y="2286000"/>
            <a:ext cx="2514600" cy="3352800"/>
          </a:xfrm>
          <a:prstGeom prst="rect">
            <a:avLst/>
          </a:prstGeom>
          <a:noFill/>
        </p:spPr>
      </p:pic>
      <p:sp>
        <p:nvSpPr>
          <p:cNvPr id="6" name="Rectangle 5"/>
          <p:cNvSpPr/>
          <p:nvPr/>
        </p:nvSpPr>
        <p:spPr>
          <a:xfrm>
            <a:off x="914400" y="5638800"/>
            <a:ext cx="2950488" cy="353943"/>
          </a:xfrm>
          <a:prstGeom prst="rect">
            <a:avLst/>
          </a:prstGeom>
        </p:spPr>
        <p:txBody>
          <a:bodyPr wrap="none">
            <a:spAutoFit/>
          </a:bodyPr>
          <a:lstStyle/>
          <a:p>
            <a:r>
              <a:rPr lang="en-US" sz="1700" b="1" dirty="0" smtClean="0"/>
              <a:t>Dr. </a:t>
            </a:r>
            <a:r>
              <a:rPr lang="en-US" sz="1700" b="1" dirty="0" err="1" smtClean="0"/>
              <a:t>Ravindra</a:t>
            </a:r>
            <a:r>
              <a:rPr lang="en-US" sz="1700" b="1" dirty="0" smtClean="0"/>
              <a:t> G. </a:t>
            </a:r>
            <a:r>
              <a:rPr lang="en-US" sz="1700" b="1" dirty="0" err="1" smtClean="0"/>
              <a:t>Chodankar</a:t>
            </a:r>
            <a:r>
              <a:rPr lang="en-US" sz="1700" b="1" dirty="0" smtClean="0"/>
              <a:t> </a:t>
            </a:r>
            <a:endParaRPr lang="en-US" sz="17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991600" cy="1265238"/>
          </a:xfrm>
        </p:spPr>
        <p:txBody>
          <a:bodyPr>
            <a:normAutofit fontScale="90000"/>
          </a:bodyPr>
          <a:lstStyle/>
          <a:p>
            <a:pPr algn="ctr"/>
            <a:r>
              <a:rPr lang="en-US" b="1" dirty="0" smtClean="0"/>
              <a:t>EDC Ltd., Goa </a:t>
            </a:r>
            <a:r>
              <a:rPr lang="en-US" dirty="0" smtClean="0"/>
              <a:t/>
            </a:r>
            <a:br>
              <a:rPr lang="en-US" dirty="0" smtClean="0"/>
            </a:br>
            <a:r>
              <a:rPr lang="en-US" b="1" dirty="0" smtClean="0"/>
              <a:t>Gulf </a:t>
            </a:r>
            <a:r>
              <a:rPr lang="en-US" b="1" dirty="0" err="1" smtClean="0"/>
              <a:t>Goans</a:t>
            </a:r>
            <a:r>
              <a:rPr lang="en-US" b="1" dirty="0" smtClean="0"/>
              <a:t> Hotels Company Pvt. Ltd. </a:t>
            </a:r>
            <a:endParaRPr lang="en-US" dirty="0"/>
          </a:p>
        </p:txBody>
      </p:sp>
      <p:sp>
        <p:nvSpPr>
          <p:cNvPr id="3" name="Content Placeholder 2"/>
          <p:cNvSpPr>
            <a:spLocks noGrp="1"/>
          </p:cNvSpPr>
          <p:nvPr>
            <p:ph idx="1"/>
          </p:nvPr>
        </p:nvSpPr>
        <p:spPr>
          <a:xfrm>
            <a:off x="1066800" y="1447800"/>
            <a:ext cx="7866888" cy="5410200"/>
          </a:xfrm>
        </p:spPr>
        <p:txBody>
          <a:bodyPr>
            <a:normAutofit fontScale="62500" lnSpcReduction="20000"/>
          </a:bodyPr>
          <a:lstStyle/>
          <a:p>
            <a:pPr marL="0" indent="-365760" algn="just">
              <a:buNone/>
            </a:pPr>
            <a:endParaRPr lang="en-IN" dirty="0" smtClean="0"/>
          </a:p>
          <a:p>
            <a:pPr marL="0" indent="-365760" algn="just">
              <a:buNone/>
            </a:pPr>
            <a:r>
              <a:rPr lang="en-IN" sz="3500" dirty="0" smtClean="0"/>
              <a:t>M/s Gulf </a:t>
            </a:r>
            <a:r>
              <a:rPr lang="en-IN" sz="3500" dirty="0" err="1" smtClean="0"/>
              <a:t>Goans</a:t>
            </a:r>
            <a:r>
              <a:rPr lang="en-IN" sz="3500" dirty="0" smtClean="0"/>
              <a:t> Hotels Company Pvt. Limited was established in the year 1979 by Shri Antonio A. </a:t>
            </a:r>
            <a:r>
              <a:rPr lang="en-IN" sz="3500" dirty="0" err="1" smtClean="0"/>
              <a:t>Correia</a:t>
            </a:r>
            <a:r>
              <a:rPr lang="en-IN" sz="3500" dirty="0" smtClean="0"/>
              <a:t> with financial assistance from EDC Ltd., Goa.  Hotel </a:t>
            </a:r>
            <a:r>
              <a:rPr lang="en-IN" sz="3500" dirty="0" err="1" smtClean="0"/>
              <a:t>Goan</a:t>
            </a:r>
            <a:r>
              <a:rPr lang="en-IN" sz="3500" dirty="0" smtClean="0"/>
              <a:t> Heritage is located in </a:t>
            </a:r>
            <a:r>
              <a:rPr lang="en-IN" sz="3500" dirty="0" err="1" smtClean="0"/>
              <a:t>Calangute</a:t>
            </a:r>
            <a:r>
              <a:rPr lang="en-IN" sz="3500" dirty="0" smtClean="0"/>
              <a:t> on the beach front.  This 3 star hotel has 66 deluxe and 9 suite rooms, swimming pool, wellness centre and facilities for conferences and weddings.  The hotel is spread over an area of about 12,000 m</a:t>
            </a:r>
            <a:r>
              <a:rPr lang="en-IN" sz="3500" baseline="30000" dirty="0" smtClean="0"/>
              <a:t>2</a:t>
            </a:r>
            <a:r>
              <a:rPr lang="en-IN" sz="3500" dirty="0" smtClean="0"/>
              <a:t> and employs around 145 persons.  Due to maintaining the highest standards in the hospitality industry the hotel has achieved an average occupancy rate of over 70 % and is patronised by both national and international tourists.</a:t>
            </a:r>
            <a:endParaRPr lang="en-US" sz="3500" dirty="0" smtClean="0"/>
          </a:p>
          <a:p>
            <a:pPr marL="0" indent="-365760" algn="just">
              <a:buNone/>
            </a:pPr>
            <a:r>
              <a:rPr lang="en-IN" sz="3500" dirty="0" smtClean="0"/>
              <a:t> </a:t>
            </a:r>
            <a:endParaRPr lang="en-US" sz="3500" dirty="0" smtClean="0"/>
          </a:p>
          <a:p>
            <a:pPr marL="0" indent="-365760" algn="just">
              <a:buNone/>
            </a:pPr>
            <a:r>
              <a:rPr lang="en-IN" sz="3500" dirty="0" smtClean="0"/>
              <a:t>The company posted a turnover of Rs.804.59 </a:t>
            </a:r>
            <a:r>
              <a:rPr lang="en-IN" sz="3500" dirty="0" err="1" smtClean="0"/>
              <a:t>lakh</a:t>
            </a:r>
            <a:r>
              <a:rPr lang="en-IN" sz="3500" dirty="0" smtClean="0"/>
              <a:t> in 2016 and has won many awards for hospitality viz. Silver – Customers Choice Award 2014/15 from Apollo Travel Group; Holiday Award from Holiday IQ in 2016 and Certificate of Excellence for 2012 &amp; 2013 from Trip advisor.  The management has again approached EDC to finance their expansion plans wherein the hotel room capacity will be increased by 35 rooms and the facility upgraded to 5 star.</a:t>
            </a:r>
            <a:endParaRPr lang="en-US" sz="3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 y="106362"/>
            <a:ext cx="8933688" cy="1417638"/>
          </a:xfrm>
        </p:spPr>
        <p:txBody>
          <a:bodyPr>
            <a:normAutofit fontScale="90000"/>
          </a:bodyPr>
          <a:lstStyle/>
          <a:p>
            <a:pPr algn="ctr"/>
            <a:r>
              <a:rPr lang="en-US" b="1" dirty="0" smtClean="0"/>
              <a:t>EDC Ltd., Goa </a:t>
            </a:r>
            <a:r>
              <a:rPr lang="en-US" dirty="0" smtClean="0"/>
              <a:t/>
            </a:r>
            <a:br>
              <a:rPr lang="en-US" dirty="0" smtClean="0"/>
            </a:br>
            <a:r>
              <a:rPr lang="en-US" b="1" dirty="0" smtClean="0"/>
              <a:t>Gulf </a:t>
            </a:r>
            <a:r>
              <a:rPr lang="en-US" b="1" dirty="0" err="1" smtClean="0"/>
              <a:t>Goans</a:t>
            </a:r>
            <a:r>
              <a:rPr lang="en-US" b="1" dirty="0" smtClean="0"/>
              <a:t> Hotels Company Pvt. Ltd. </a:t>
            </a:r>
            <a:endParaRPr lang="en-US" dirty="0"/>
          </a:p>
        </p:txBody>
      </p:sp>
      <p:pic>
        <p:nvPicPr>
          <p:cNvPr id="3074" name="Picture 2" descr="C:\Users\I3\AppData\Local\Temp\Rar$DI00.286\Gulf Goan Hotel- Directors.JPG"/>
          <p:cNvPicPr>
            <a:picLocks noGrp="1" noChangeAspect="1" noChangeArrowheads="1"/>
          </p:cNvPicPr>
          <p:nvPr>
            <p:ph idx="1"/>
          </p:nvPr>
        </p:nvPicPr>
        <p:blipFill>
          <a:blip r:embed="rId2" cstate="print"/>
          <a:srcRect l="7154" t="12567" r="10571" b="8441"/>
          <a:stretch>
            <a:fillRect/>
          </a:stretch>
        </p:blipFill>
        <p:spPr bwMode="auto">
          <a:xfrm>
            <a:off x="152400" y="1447800"/>
            <a:ext cx="4724400" cy="2819400"/>
          </a:xfrm>
          <a:prstGeom prst="rect">
            <a:avLst/>
          </a:prstGeom>
          <a:noFill/>
        </p:spPr>
      </p:pic>
      <p:pic>
        <p:nvPicPr>
          <p:cNvPr id="3075" name="Picture 3" descr="C:\Users\I3\AppData\Local\Temp\Rar$DI02.342\Gulf Goan Hotel.jpg"/>
          <p:cNvPicPr>
            <a:picLocks noChangeAspect="1" noChangeArrowheads="1"/>
          </p:cNvPicPr>
          <p:nvPr/>
        </p:nvPicPr>
        <p:blipFill>
          <a:blip r:embed="rId3" cstate="print"/>
          <a:srcRect t="21919"/>
          <a:stretch>
            <a:fillRect/>
          </a:stretch>
        </p:blipFill>
        <p:spPr bwMode="auto">
          <a:xfrm>
            <a:off x="4114800" y="4267200"/>
            <a:ext cx="4921331" cy="2514600"/>
          </a:xfrm>
          <a:prstGeom prst="rect">
            <a:avLst/>
          </a:prstGeom>
          <a:noFill/>
        </p:spPr>
      </p:pic>
      <p:sp>
        <p:nvSpPr>
          <p:cNvPr id="6" name="Rectangle 5"/>
          <p:cNvSpPr/>
          <p:nvPr/>
        </p:nvSpPr>
        <p:spPr>
          <a:xfrm>
            <a:off x="607099" y="4306669"/>
            <a:ext cx="2898101" cy="646331"/>
          </a:xfrm>
          <a:prstGeom prst="rect">
            <a:avLst/>
          </a:prstGeom>
        </p:spPr>
        <p:txBody>
          <a:bodyPr wrap="none">
            <a:spAutoFit/>
          </a:bodyPr>
          <a:lstStyle/>
          <a:p>
            <a:pPr algn="ctr"/>
            <a:r>
              <a:rPr lang="en-US" b="1" dirty="0" smtClean="0"/>
              <a:t>Directors of Gulf </a:t>
            </a:r>
            <a:r>
              <a:rPr lang="en-US" b="1" dirty="0" err="1" smtClean="0"/>
              <a:t>Goans</a:t>
            </a:r>
            <a:r>
              <a:rPr lang="en-US" b="1" dirty="0" smtClean="0"/>
              <a:t> </a:t>
            </a:r>
          </a:p>
          <a:p>
            <a:pPr algn="ctr"/>
            <a:r>
              <a:rPr lang="en-US" b="1" dirty="0" smtClean="0"/>
              <a:t>Hotels Company Pvt. Ltd</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162"/>
            <a:ext cx="8781288" cy="1417638"/>
          </a:xfrm>
        </p:spPr>
        <p:txBody>
          <a:bodyPr>
            <a:normAutofit/>
          </a:bodyPr>
          <a:lstStyle/>
          <a:p>
            <a:pPr algn="ctr"/>
            <a:r>
              <a:rPr lang="en-US" b="1" dirty="0" smtClean="0"/>
              <a:t>EDC Ltd., Goa </a:t>
            </a:r>
            <a:br>
              <a:rPr lang="en-US" b="1" dirty="0" smtClean="0"/>
            </a:br>
            <a:r>
              <a:rPr lang="en-US" b="1" dirty="0" smtClean="0"/>
              <a:t>M/s Phoenix Park Inn Resort</a:t>
            </a:r>
            <a:endParaRPr lang="en-US" b="1" dirty="0"/>
          </a:p>
        </p:txBody>
      </p:sp>
      <p:sp>
        <p:nvSpPr>
          <p:cNvPr id="3" name="Content Placeholder 2"/>
          <p:cNvSpPr>
            <a:spLocks noGrp="1"/>
          </p:cNvSpPr>
          <p:nvPr>
            <p:ph idx="1"/>
          </p:nvPr>
        </p:nvSpPr>
        <p:spPr>
          <a:xfrm>
            <a:off x="1066800" y="1447800"/>
            <a:ext cx="7866888" cy="5257800"/>
          </a:xfrm>
        </p:spPr>
        <p:txBody>
          <a:bodyPr>
            <a:normAutofit fontScale="85000" lnSpcReduction="20000"/>
          </a:bodyPr>
          <a:lstStyle/>
          <a:p>
            <a:pPr marL="0" indent="-365760" algn="just">
              <a:buNone/>
            </a:pPr>
            <a:endParaRPr lang="en-IN" dirty="0" smtClean="0"/>
          </a:p>
          <a:p>
            <a:pPr marL="0" indent="-365760" algn="just">
              <a:buNone/>
            </a:pPr>
            <a:r>
              <a:rPr lang="en-IN" dirty="0" smtClean="0"/>
              <a:t>M/s Phoenix Park Inn Resort located in </a:t>
            </a:r>
            <a:r>
              <a:rPr lang="en-IN" dirty="0" err="1" smtClean="0"/>
              <a:t>Candolim</a:t>
            </a:r>
            <a:r>
              <a:rPr lang="en-IN" dirty="0" smtClean="0"/>
              <a:t>, along the coastal belt of North Goa was setup by Dr. </a:t>
            </a:r>
            <a:r>
              <a:rPr lang="en-IN" dirty="0" err="1" smtClean="0"/>
              <a:t>Prafulla</a:t>
            </a:r>
            <a:r>
              <a:rPr lang="en-IN" dirty="0" smtClean="0"/>
              <a:t> R. </a:t>
            </a:r>
            <a:r>
              <a:rPr lang="en-IN" dirty="0" err="1" smtClean="0"/>
              <a:t>Hede</a:t>
            </a:r>
            <a:r>
              <a:rPr lang="en-IN" dirty="0" smtClean="0"/>
              <a:t> and Shri </a:t>
            </a:r>
            <a:r>
              <a:rPr lang="en-IN" dirty="0" err="1" smtClean="0"/>
              <a:t>Samit</a:t>
            </a:r>
            <a:r>
              <a:rPr lang="en-IN" dirty="0" smtClean="0"/>
              <a:t> </a:t>
            </a:r>
            <a:r>
              <a:rPr lang="en-IN" dirty="0" err="1" smtClean="0"/>
              <a:t>Hede</a:t>
            </a:r>
            <a:r>
              <a:rPr lang="en-IN" dirty="0" smtClean="0"/>
              <a:t> in the year 2003 with financial assistance from EDC Limited, Goa.  It initially had 58 rooms. Subsequently rooms were added in phases along with other facilities and restaurants. The expansion/renovation plans have also been financed by EDC Limited and the present room inventory is 128 rooms.  The Resort has neo-colonial style setting and was built under technical collaboration of Carlson </a:t>
            </a:r>
            <a:r>
              <a:rPr lang="en-IN" dirty="0" err="1" smtClean="0"/>
              <a:t>Rezidor</a:t>
            </a:r>
            <a:r>
              <a:rPr lang="en-IN" dirty="0" smtClean="0"/>
              <a:t> Hotels (A premier International Brand) and managed by </a:t>
            </a:r>
            <a:r>
              <a:rPr lang="en-IN" dirty="0" err="1" smtClean="0"/>
              <a:t>Sarovar</a:t>
            </a:r>
            <a:r>
              <a:rPr lang="en-IN" dirty="0" smtClean="0"/>
              <a:t> Hotels &amp; Resorts.  It has achieved high occupancy rate with an overall average year round occupancy of about 85%.  </a:t>
            </a:r>
            <a:endParaRPr lang="en-US" dirty="0" smtClean="0"/>
          </a:p>
          <a:p>
            <a:pPr marL="0" indent="-365760" algn="just">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06362"/>
            <a:ext cx="8933688" cy="1417638"/>
          </a:xfrm>
        </p:spPr>
        <p:txBody>
          <a:bodyPr/>
          <a:lstStyle/>
          <a:p>
            <a:pPr algn="ctr"/>
            <a:r>
              <a:rPr lang="en-US" b="1" dirty="0" smtClean="0"/>
              <a:t>EDC Ltd., Goa </a:t>
            </a:r>
            <a:br>
              <a:rPr lang="en-US" b="1" dirty="0" smtClean="0"/>
            </a:br>
            <a:r>
              <a:rPr lang="en-US" b="1" dirty="0" smtClean="0"/>
              <a:t>M/s Phoenix Park Inn Resort</a:t>
            </a:r>
            <a:endParaRPr lang="en-US" dirty="0"/>
          </a:p>
        </p:txBody>
      </p:sp>
      <p:pic>
        <p:nvPicPr>
          <p:cNvPr id="4098" name="Picture 2" descr="C:\Users\I3\AppData\Local\Temp\Rar$DI68.997\SAMIT P. HEDE, MD -Ms. PHOENIX TOWNSHIP LIMITED.jpg"/>
          <p:cNvPicPr>
            <a:picLocks noGrp="1" noChangeAspect="1" noChangeArrowheads="1"/>
          </p:cNvPicPr>
          <p:nvPr>
            <p:ph idx="1"/>
          </p:nvPr>
        </p:nvPicPr>
        <p:blipFill>
          <a:blip r:embed="rId2" cstate="print"/>
          <a:srcRect l="6219" t="9259" r="6716" b="7407"/>
          <a:stretch>
            <a:fillRect/>
          </a:stretch>
        </p:blipFill>
        <p:spPr bwMode="auto">
          <a:xfrm>
            <a:off x="7586133" y="1654629"/>
            <a:ext cx="1557867" cy="2002971"/>
          </a:xfrm>
          <a:prstGeom prst="rect">
            <a:avLst/>
          </a:prstGeom>
          <a:noFill/>
        </p:spPr>
      </p:pic>
      <p:pic>
        <p:nvPicPr>
          <p:cNvPr id="4099" name="Picture 3" descr="C:\Users\I3\AppData\Local\Temp\Rar$DI66.990\PHOENIX snap 1.jpg"/>
          <p:cNvPicPr>
            <a:picLocks noChangeAspect="1" noChangeArrowheads="1"/>
          </p:cNvPicPr>
          <p:nvPr/>
        </p:nvPicPr>
        <p:blipFill>
          <a:blip r:embed="rId3"/>
          <a:srcRect/>
          <a:stretch>
            <a:fillRect/>
          </a:stretch>
        </p:blipFill>
        <p:spPr bwMode="auto">
          <a:xfrm>
            <a:off x="2590800" y="1676400"/>
            <a:ext cx="4953000" cy="5181600"/>
          </a:xfrm>
          <a:prstGeom prst="rect">
            <a:avLst/>
          </a:prstGeom>
          <a:noFill/>
        </p:spPr>
      </p:pic>
      <p:pic>
        <p:nvPicPr>
          <p:cNvPr id="4100" name="Picture 4" descr="C:\Users\I3\AppData\Local\Temp\Rar$DI70.070\DR. PRAFULLA R. HEDE, Chairman-Ms. PHOENIX TOWNSHIP LIMITED.jpg"/>
          <p:cNvPicPr>
            <a:picLocks noChangeAspect="1" noChangeArrowheads="1"/>
          </p:cNvPicPr>
          <p:nvPr/>
        </p:nvPicPr>
        <p:blipFill>
          <a:blip r:embed="rId4" cstate="print"/>
          <a:srcRect l="6313" t="4931" r="5303" b="6312"/>
          <a:stretch>
            <a:fillRect/>
          </a:stretch>
        </p:blipFill>
        <p:spPr bwMode="auto">
          <a:xfrm>
            <a:off x="990600" y="1676400"/>
            <a:ext cx="1600200" cy="2035629"/>
          </a:xfrm>
          <a:prstGeom prst="rect">
            <a:avLst/>
          </a:prstGeom>
          <a:noFill/>
        </p:spPr>
      </p:pic>
      <p:sp>
        <p:nvSpPr>
          <p:cNvPr id="7" name="Rectangle 6"/>
          <p:cNvSpPr/>
          <p:nvPr/>
        </p:nvSpPr>
        <p:spPr>
          <a:xfrm>
            <a:off x="7467600" y="3669268"/>
            <a:ext cx="1757212" cy="369332"/>
          </a:xfrm>
          <a:prstGeom prst="rect">
            <a:avLst/>
          </a:prstGeom>
        </p:spPr>
        <p:txBody>
          <a:bodyPr wrap="none">
            <a:spAutoFit/>
          </a:bodyPr>
          <a:lstStyle/>
          <a:p>
            <a:r>
              <a:rPr lang="en-IN" dirty="0" smtClean="0"/>
              <a:t>Shri </a:t>
            </a:r>
            <a:r>
              <a:rPr lang="en-IN" dirty="0" err="1" smtClean="0"/>
              <a:t>Samit</a:t>
            </a:r>
            <a:r>
              <a:rPr lang="en-IN" dirty="0" smtClean="0"/>
              <a:t> </a:t>
            </a:r>
            <a:r>
              <a:rPr lang="en-IN" dirty="0" err="1" smtClean="0"/>
              <a:t>Hede</a:t>
            </a:r>
            <a:r>
              <a:rPr lang="en-IN" dirty="0" smtClean="0"/>
              <a:t> </a:t>
            </a:r>
            <a:endParaRPr lang="en-US" dirty="0"/>
          </a:p>
        </p:txBody>
      </p:sp>
      <p:sp>
        <p:nvSpPr>
          <p:cNvPr id="8" name="Rectangle 7"/>
          <p:cNvSpPr/>
          <p:nvPr/>
        </p:nvSpPr>
        <p:spPr>
          <a:xfrm>
            <a:off x="609600" y="3733800"/>
            <a:ext cx="2128788" cy="369332"/>
          </a:xfrm>
          <a:prstGeom prst="rect">
            <a:avLst/>
          </a:prstGeom>
        </p:spPr>
        <p:txBody>
          <a:bodyPr wrap="none">
            <a:spAutoFit/>
          </a:bodyPr>
          <a:lstStyle/>
          <a:p>
            <a:r>
              <a:rPr lang="en-IN" dirty="0" smtClean="0"/>
              <a:t>Dr. </a:t>
            </a:r>
            <a:r>
              <a:rPr lang="en-IN" dirty="0" err="1" smtClean="0"/>
              <a:t>Prafulla</a:t>
            </a:r>
            <a:r>
              <a:rPr lang="en-IN" dirty="0" smtClean="0"/>
              <a:t> R. </a:t>
            </a:r>
            <a:r>
              <a:rPr lang="en-IN" dirty="0" err="1" smtClean="0"/>
              <a:t>Hede</a:t>
            </a:r>
            <a:r>
              <a:rPr lang="en-IN" dirty="0" smtClean="0"/>
              <a:t>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524000"/>
          </a:xfrm>
        </p:spPr>
        <p:txBody>
          <a:bodyPr>
            <a:noAutofit/>
          </a:bodyPr>
          <a:lstStyle/>
          <a:p>
            <a:pPr algn="ctr"/>
            <a:r>
              <a:rPr lang="en-US" sz="3500" b="1" dirty="0" smtClean="0"/>
              <a:t>EDC Ltd., Goa </a:t>
            </a:r>
            <a:r>
              <a:rPr lang="en-US" sz="3500" dirty="0" smtClean="0"/>
              <a:t/>
            </a:r>
            <a:br>
              <a:rPr lang="en-US" sz="3500" dirty="0" smtClean="0"/>
            </a:br>
            <a:r>
              <a:rPr lang="en-US" sz="3300" b="1" dirty="0" smtClean="0"/>
              <a:t>M/s </a:t>
            </a:r>
            <a:r>
              <a:rPr lang="en-US" sz="3300" b="1" dirty="0" err="1" smtClean="0"/>
              <a:t>Cyratron</a:t>
            </a:r>
            <a:r>
              <a:rPr lang="en-US" sz="3300" b="1" dirty="0" smtClean="0"/>
              <a:t> </a:t>
            </a:r>
            <a:r>
              <a:rPr lang="en-US" sz="3300" b="1" dirty="0" err="1" smtClean="0"/>
              <a:t>Techmation</a:t>
            </a:r>
            <a:r>
              <a:rPr lang="en-US" sz="3300" b="1" dirty="0" smtClean="0"/>
              <a:t> &amp; </a:t>
            </a:r>
            <a:r>
              <a:rPr lang="en-US" sz="3300" b="1" dirty="0" err="1" smtClean="0"/>
              <a:t>Oilex</a:t>
            </a:r>
            <a:r>
              <a:rPr lang="en-US" sz="3300" b="1" dirty="0" smtClean="0"/>
              <a:t> Systems Pvt. Ltd. (CTOS)</a:t>
            </a:r>
            <a:endParaRPr lang="en-US" sz="3300" dirty="0"/>
          </a:p>
        </p:txBody>
      </p:sp>
      <p:sp>
        <p:nvSpPr>
          <p:cNvPr id="3" name="Content Placeholder 2"/>
          <p:cNvSpPr>
            <a:spLocks noGrp="1"/>
          </p:cNvSpPr>
          <p:nvPr>
            <p:ph idx="1"/>
          </p:nvPr>
        </p:nvSpPr>
        <p:spPr>
          <a:xfrm>
            <a:off x="1066800" y="1676400"/>
            <a:ext cx="7866888" cy="5181600"/>
          </a:xfrm>
        </p:spPr>
        <p:txBody>
          <a:bodyPr>
            <a:normAutofit fontScale="55000" lnSpcReduction="20000"/>
          </a:bodyPr>
          <a:lstStyle/>
          <a:p>
            <a:pPr marL="0" indent="-365760" algn="just">
              <a:buNone/>
            </a:pPr>
            <a:endParaRPr lang="en-US" dirty="0" smtClean="0"/>
          </a:p>
          <a:p>
            <a:pPr marL="0" indent="-365760" algn="just">
              <a:buNone/>
            </a:pPr>
            <a:r>
              <a:rPr lang="en-US" dirty="0" smtClean="0"/>
              <a:t>M/s </a:t>
            </a:r>
            <a:r>
              <a:rPr lang="en-US" dirty="0" err="1" smtClean="0"/>
              <a:t>Cyratron</a:t>
            </a:r>
            <a:r>
              <a:rPr lang="en-US" dirty="0" smtClean="0"/>
              <a:t> </a:t>
            </a:r>
            <a:r>
              <a:rPr lang="en-US" dirty="0" err="1" smtClean="0"/>
              <a:t>Techmation</a:t>
            </a:r>
            <a:r>
              <a:rPr lang="en-US" dirty="0" smtClean="0"/>
              <a:t> &amp; </a:t>
            </a:r>
            <a:r>
              <a:rPr lang="en-US" dirty="0" err="1" smtClean="0"/>
              <a:t>Oilex</a:t>
            </a:r>
            <a:r>
              <a:rPr lang="en-US" dirty="0" smtClean="0"/>
              <a:t> Systems Pvt. Ltd. (CTOS) is an Indo-German Joint Venture with eh-Electronics GmbH Hanover – Germany.  The company was promoted by Mr. Cyril Pereira in the oil exploration sector in the year 1986 with  financial assistance from EDC Ltd., Goa.  It initially started providing Mud Logging services to ONGC by undertaking operations in the NRBC region in Jammu for their very deep and highly complex exploratory wells.  The company has about 30 years experience in the field of Mud Logging and has produced about 800 wells incorporating all the latest real time online technologies adhering to DNV safety norms compliance.</a:t>
            </a:r>
          </a:p>
          <a:p>
            <a:pPr marL="0" indent="-365760" algn="just">
              <a:buNone/>
            </a:pPr>
            <a:r>
              <a:rPr lang="en-US" dirty="0" smtClean="0"/>
              <a:t> </a:t>
            </a:r>
          </a:p>
          <a:p>
            <a:pPr marL="0" indent="-365760" algn="just">
              <a:buNone/>
            </a:pPr>
            <a:r>
              <a:rPr lang="en-US" dirty="0" smtClean="0"/>
              <a:t>The state-of-art </a:t>
            </a:r>
            <a:r>
              <a:rPr lang="en-IN" dirty="0" smtClean="0"/>
              <a:t>5,000m</a:t>
            </a:r>
            <a:r>
              <a:rPr lang="en-IN" baseline="30000" dirty="0" smtClean="0"/>
              <a:t>2</a:t>
            </a:r>
            <a:r>
              <a:rPr lang="en-IN" dirty="0" smtClean="0"/>
              <a:t> facilities </a:t>
            </a:r>
            <a:r>
              <a:rPr lang="en-US" dirty="0" smtClean="0"/>
              <a:t>at Goa encompass Manufacturing (Mechanical &amp; Electronics), Corporate Offices, </a:t>
            </a:r>
            <a:r>
              <a:rPr lang="en-IN" dirty="0" smtClean="0"/>
              <a:t>R &amp; D Centre</a:t>
            </a:r>
            <a:r>
              <a:rPr lang="en-US" dirty="0" smtClean="0"/>
              <a:t> and Software Development Center</a:t>
            </a:r>
            <a:r>
              <a:rPr lang="en-IN" dirty="0" smtClean="0"/>
              <a:t> employing around 50 Instrumentation, Electronics, Mechanical, Petroleum Engineers, Geologists and Software Professionals</a:t>
            </a:r>
            <a:r>
              <a:rPr lang="en-US" dirty="0" smtClean="0"/>
              <a:t>.  The company has a strong base in the development of embedded software for any kind of application. </a:t>
            </a:r>
            <a:r>
              <a:rPr lang="en-IN" dirty="0" smtClean="0"/>
              <a:t>It is an established manufacturer of Process Control Systems, Instrumentation accessories for the Process Industry and Mud Logging / Hydrocarbon analysis, Rig Instrumentation for Oil Exploration and provides services to the European Union and US.  </a:t>
            </a:r>
            <a:r>
              <a:rPr lang="en-US" dirty="0" smtClean="0"/>
              <a:t>Some of its clients in the country are Gujarat State Petroleum Corporation Ltd., ONGC Mumbai, </a:t>
            </a:r>
            <a:r>
              <a:rPr lang="en-US" dirty="0" err="1" smtClean="0"/>
              <a:t>Adani</a:t>
            </a:r>
            <a:r>
              <a:rPr lang="en-US" dirty="0" smtClean="0"/>
              <a:t> </a:t>
            </a:r>
            <a:r>
              <a:rPr lang="en-US" dirty="0" err="1" smtClean="0"/>
              <a:t>Welspun</a:t>
            </a:r>
            <a:r>
              <a:rPr lang="en-US" dirty="0" smtClean="0"/>
              <a:t> Exploration Ltd., Jubilant Oil &amp; Gas </a:t>
            </a:r>
            <a:r>
              <a:rPr lang="en-US" dirty="0" err="1" smtClean="0"/>
              <a:t>Pvt</a:t>
            </a:r>
            <a:r>
              <a:rPr lang="en-US" dirty="0" smtClean="0"/>
              <a:t> Ltd.</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txBody>
          <a:bodyPr>
            <a:noAutofit/>
          </a:bodyPr>
          <a:lstStyle/>
          <a:p>
            <a:pPr algn="ctr"/>
            <a:r>
              <a:rPr lang="en-US" sz="3500" b="1" dirty="0" smtClean="0"/>
              <a:t>EDC Ltd., Goa </a:t>
            </a:r>
            <a:r>
              <a:rPr lang="en-US" sz="3500" dirty="0" smtClean="0"/>
              <a:t/>
            </a:r>
            <a:br>
              <a:rPr lang="en-US" sz="3500" dirty="0" smtClean="0"/>
            </a:br>
            <a:r>
              <a:rPr lang="en-US" sz="3500" b="1" dirty="0" smtClean="0"/>
              <a:t>M/s </a:t>
            </a:r>
            <a:r>
              <a:rPr lang="en-US" sz="3500" b="1" dirty="0" err="1" smtClean="0"/>
              <a:t>Cyratron</a:t>
            </a:r>
            <a:r>
              <a:rPr lang="en-US" sz="3500" b="1" dirty="0" smtClean="0"/>
              <a:t> </a:t>
            </a:r>
            <a:r>
              <a:rPr lang="en-US" sz="3500" b="1" dirty="0" err="1" smtClean="0"/>
              <a:t>Techmation</a:t>
            </a:r>
            <a:r>
              <a:rPr lang="en-US" sz="3500" b="1" dirty="0" smtClean="0"/>
              <a:t> &amp; </a:t>
            </a:r>
            <a:r>
              <a:rPr lang="en-US" sz="3500" b="1" dirty="0" err="1" smtClean="0"/>
              <a:t>Oilex</a:t>
            </a:r>
            <a:r>
              <a:rPr lang="en-US" sz="3500" b="1" dirty="0" smtClean="0"/>
              <a:t> Systems Pvt. Ltd. (CTOS)</a:t>
            </a:r>
            <a:endParaRPr lang="en-US" sz="3500" dirty="0"/>
          </a:p>
        </p:txBody>
      </p:sp>
      <p:pic>
        <p:nvPicPr>
          <p:cNvPr id="5122" name="Picture 2" descr="C:\Users\I3\AppData\Local\Temp\Rar$DI82.600\Cyril Pereira -MD Cyratron.jpg"/>
          <p:cNvPicPr>
            <a:picLocks noGrp="1" noChangeAspect="1" noChangeArrowheads="1"/>
          </p:cNvPicPr>
          <p:nvPr>
            <p:ph idx="1"/>
          </p:nvPr>
        </p:nvPicPr>
        <p:blipFill>
          <a:blip r:embed="rId2"/>
          <a:srcRect/>
          <a:stretch>
            <a:fillRect/>
          </a:stretch>
        </p:blipFill>
        <p:spPr bwMode="auto">
          <a:xfrm>
            <a:off x="1066799" y="1524000"/>
            <a:ext cx="1535639" cy="2057400"/>
          </a:xfrm>
          <a:prstGeom prst="rect">
            <a:avLst/>
          </a:prstGeom>
          <a:noFill/>
        </p:spPr>
      </p:pic>
      <p:pic>
        <p:nvPicPr>
          <p:cNvPr id="5123" name="Picture 3" descr="C:\Users\I3\AppData\Local\Temp\Rar$DI84.528\cyratron.jpg"/>
          <p:cNvPicPr>
            <a:picLocks noChangeAspect="1" noChangeArrowheads="1"/>
          </p:cNvPicPr>
          <p:nvPr/>
        </p:nvPicPr>
        <p:blipFill>
          <a:blip r:embed="rId3"/>
          <a:srcRect/>
          <a:stretch>
            <a:fillRect/>
          </a:stretch>
        </p:blipFill>
        <p:spPr bwMode="auto">
          <a:xfrm>
            <a:off x="2628900" y="1514475"/>
            <a:ext cx="6362700" cy="5191125"/>
          </a:xfrm>
          <a:prstGeom prst="rect">
            <a:avLst/>
          </a:prstGeom>
          <a:noFill/>
        </p:spPr>
      </p:pic>
      <p:sp>
        <p:nvSpPr>
          <p:cNvPr id="6" name="Rectangle 5"/>
          <p:cNvSpPr/>
          <p:nvPr/>
        </p:nvSpPr>
        <p:spPr>
          <a:xfrm>
            <a:off x="762000" y="3581400"/>
            <a:ext cx="2000035" cy="369332"/>
          </a:xfrm>
          <a:prstGeom prst="rect">
            <a:avLst/>
          </a:prstGeom>
        </p:spPr>
        <p:txBody>
          <a:bodyPr wrap="none">
            <a:spAutoFit/>
          </a:bodyPr>
          <a:lstStyle/>
          <a:p>
            <a:r>
              <a:rPr lang="en-US" b="1" dirty="0" smtClean="0"/>
              <a:t>Mr. Cyril Pereira </a:t>
            </a:r>
            <a:endParaRPr lang="en-US"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 y="30162"/>
            <a:ext cx="8933688" cy="1417638"/>
          </a:xfrm>
        </p:spPr>
        <p:txBody>
          <a:bodyPr>
            <a:normAutofit/>
          </a:bodyPr>
          <a:lstStyle/>
          <a:p>
            <a:pPr algn="ctr"/>
            <a:r>
              <a:rPr lang="en-US" b="1" dirty="0" smtClean="0"/>
              <a:t>KFC, </a:t>
            </a:r>
            <a:r>
              <a:rPr lang="en-US" b="1" dirty="0" err="1" smtClean="0"/>
              <a:t>Thiruvananthapuram</a:t>
            </a:r>
            <a:r>
              <a:rPr lang="en-US" dirty="0" smtClean="0"/>
              <a:t/>
            </a:r>
            <a:br>
              <a:rPr lang="en-US" dirty="0" smtClean="0"/>
            </a:br>
            <a:r>
              <a:rPr lang="en-US" b="1" dirty="0" smtClean="0"/>
              <a:t>M/s Era Doors</a:t>
            </a:r>
            <a:endParaRPr lang="en-US" dirty="0"/>
          </a:p>
        </p:txBody>
      </p:sp>
      <p:sp>
        <p:nvSpPr>
          <p:cNvPr id="3" name="Content Placeholder 2"/>
          <p:cNvSpPr>
            <a:spLocks noGrp="1"/>
          </p:cNvSpPr>
          <p:nvPr>
            <p:ph idx="1"/>
          </p:nvPr>
        </p:nvSpPr>
        <p:spPr>
          <a:xfrm>
            <a:off x="1066800" y="1447800"/>
            <a:ext cx="7866888" cy="5257800"/>
          </a:xfrm>
        </p:spPr>
        <p:txBody>
          <a:bodyPr>
            <a:normAutofit/>
          </a:bodyPr>
          <a:lstStyle/>
          <a:p>
            <a:pPr marL="0" indent="-365760" algn="just">
              <a:buNone/>
            </a:pPr>
            <a:r>
              <a:rPr lang="en-US" dirty="0" smtClean="0"/>
              <a:t>Shri </a:t>
            </a:r>
            <a:r>
              <a:rPr lang="en-US" dirty="0" err="1" smtClean="0"/>
              <a:t>Rejeesh</a:t>
            </a:r>
            <a:r>
              <a:rPr lang="en-US" dirty="0" smtClean="0"/>
              <a:t> </a:t>
            </a:r>
            <a:r>
              <a:rPr lang="en-US" dirty="0" err="1" smtClean="0"/>
              <a:t>Puchali</a:t>
            </a:r>
            <a:r>
              <a:rPr lang="en-US" dirty="0" smtClean="0"/>
              <a:t> set up M/s Era Doors to manufacture Panel Doors with financial assistance from Kerala Financial Corporation (KFC) </a:t>
            </a:r>
            <a:r>
              <a:rPr lang="en-US" dirty="0" err="1" smtClean="0"/>
              <a:t>Thiruvananthapuram</a:t>
            </a:r>
            <a:r>
              <a:rPr lang="en-US" dirty="0" smtClean="0"/>
              <a:t>.  The unit is prompt in its repayment schedule.  The quality of the product has been much appreciated.  Shri </a:t>
            </a:r>
            <a:r>
              <a:rPr lang="en-US" dirty="0" err="1" smtClean="0"/>
              <a:t>Puchali</a:t>
            </a:r>
            <a:r>
              <a:rPr lang="en-US" dirty="0" smtClean="0"/>
              <a:t> is relentless in his pursuit of improving the quality of the Panel Doors.  As a result the unit has been awarded ISO 9001-2008 certification.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 y="106362"/>
            <a:ext cx="8933688" cy="1417638"/>
          </a:xfrm>
        </p:spPr>
        <p:txBody>
          <a:bodyPr/>
          <a:lstStyle/>
          <a:p>
            <a:pPr algn="ctr"/>
            <a:r>
              <a:rPr lang="en-US" b="1" dirty="0" smtClean="0"/>
              <a:t>KFC, </a:t>
            </a:r>
            <a:r>
              <a:rPr lang="en-US" b="1" dirty="0" err="1" smtClean="0"/>
              <a:t>Thiruvananthapuram</a:t>
            </a:r>
            <a:r>
              <a:rPr lang="en-US" dirty="0" smtClean="0"/>
              <a:t/>
            </a:r>
            <a:br>
              <a:rPr lang="en-US" dirty="0" smtClean="0"/>
            </a:br>
            <a:r>
              <a:rPr lang="en-US" b="1" dirty="0" smtClean="0"/>
              <a:t>M/s Era Doors</a:t>
            </a:r>
            <a:endParaRPr lang="en-US" dirty="0"/>
          </a:p>
        </p:txBody>
      </p:sp>
      <p:pic>
        <p:nvPicPr>
          <p:cNvPr id="6146" name="Picture 2" descr="C:\Users\I3\AppData\Local\Temp\Rar$DI00.726\ERA_DOORS.JPG"/>
          <p:cNvPicPr>
            <a:picLocks noGrp="1" noChangeAspect="1" noChangeArrowheads="1"/>
          </p:cNvPicPr>
          <p:nvPr>
            <p:ph idx="1"/>
          </p:nvPr>
        </p:nvPicPr>
        <p:blipFill>
          <a:blip r:embed="rId2" cstate="print"/>
          <a:srcRect t="11111" r="27490" b="50794"/>
          <a:stretch>
            <a:fillRect/>
          </a:stretch>
        </p:blipFill>
        <p:spPr bwMode="auto">
          <a:xfrm>
            <a:off x="2667000" y="1524001"/>
            <a:ext cx="6477000" cy="5334000"/>
          </a:xfrm>
          <a:prstGeom prst="rect">
            <a:avLst/>
          </a:prstGeom>
          <a:noFill/>
        </p:spPr>
      </p:pic>
      <p:pic>
        <p:nvPicPr>
          <p:cNvPr id="6147" name="Picture 3" descr="C:\Users\I3\AppData\Local\Temp\Rar$DI00.726\ERA_DOORS.JPG"/>
          <p:cNvPicPr>
            <a:picLocks noChangeAspect="1" noChangeArrowheads="1"/>
          </p:cNvPicPr>
          <p:nvPr/>
        </p:nvPicPr>
        <p:blipFill>
          <a:blip r:embed="rId3" cstate="print"/>
          <a:srcRect l="78758" t="12222" r="6863" b="72222"/>
          <a:stretch>
            <a:fillRect/>
          </a:stretch>
        </p:blipFill>
        <p:spPr bwMode="auto">
          <a:xfrm>
            <a:off x="1066800" y="1600200"/>
            <a:ext cx="1676400" cy="2133600"/>
          </a:xfrm>
          <a:prstGeom prst="rect">
            <a:avLst/>
          </a:prstGeom>
          <a:noFill/>
        </p:spPr>
      </p:pic>
      <p:sp>
        <p:nvSpPr>
          <p:cNvPr id="6" name="Rectangle 5"/>
          <p:cNvSpPr/>
          <p:nvPr/>
        </p:nvSpPr>
        <p:spPr>
          <a:xfrm>
            <a:off x="762000" y="3745468"/>
            <a:ext cx="2116285" cy="369332"/>
          </a:xfrm>
          <a:prstGeom prst="rect">
            <a:avLst/>
          </a:prstGeom>
        </p:spPr>
        <p:txBody>
          <a:bodyPr wrap="none">
            <a:spAutoFit/>
          </a:bodyPr>
          <a:lstStyle/>
          <a:p>
            <a:r>
              <a:rPr lang="en-US" dirty="0" smtClean="0"/>
              <a:t>Shri </a:t>
            </a:r>
            <a:r>
              <a:rPr lang="en-US" dirty="0" err="1" smtClean="0"/>
              <a:t>Rejeesh</a:t>
            </a:r>
            <a:r>
              <a:rPr lang="en-US" dirty="0" smtClean="0"/>
              <a:t> </a:t>
            </a:r>
            <a:r>
              <a:rPr lang="en-US" dirty="0" err="1" smtClean="0"/>
              <a:t>Puchali</a:t>
            </a:r>
            <a:r>
              <a:rPr lang="en-US" dirty="0" smtClean="0"/>
              <a:t>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781288" cy="1417638"/>
          </a:xfrm>
        </p:spPr>
        <p:txBody>
          <a:bodyPr>
            <a:normAutofit fontScale="90000"/>
          </a:bodyPr>
          <a:lstStyle/>
          <a:p>
            <a:pPr algn="ctr"/>
            <a:r>
              <a:rPr lang="en-US" b="1" dirty="0" smtClean="0"/>
              <a:t>KFC, </a:t>
            </a:r>
            <a:r>
              <a:rPr lang="en-US" b="1" dirty="0" err="1" smtClean="0"/>
              <a:t>Thiruvananthapuram</a:t>
            </a:r>
            <a:r>
              <a:rPr lang="en-US" dirty="0" smtClean="0"/>
              <a:t/>
            </a:r>
            <a:br>
              <a:rPr lang="en-US" dirty="0" smtClean="0"/>
            </a:br>
            <a:r>
              <a:rPr lang="en-US" b="1" dirty="0" smtClean="0"/>
              <a:t>M/s Black Diamond Rock products</a:t>
            </a:r>
            <a:endParaRPr lang="en-US" dirty="0"/>
          </a:p>
        </p:txBody>
      </p:sp>
      <p:sp>
        <p:nvSpPr>
          <p:cNvPr id="3" name="Content Placeholder 2"/>
          <p:cNvSpPr>
            <a:spLocks noGrp="1"/>
          </p:cNvSpPr>
          <p:nvPr>
            <p:ph idx="1"/>
          </p:nvPr>
        </p:nvSpPr>
        <p:spPr>
          <a:xfrm>
            <a:off x="990600" y="1524000"/>
            <a:ext cx="7943088" cy="5181600"/>
          </a:xfrm>
        </p:spPr>
        <p:txBody>
          <a:bodyPr>
            <a:normAutofit fontScale="62500" lnSpcReduction="20000"/>
          </a:bodyPr>
          <a:lstStyle/>
          <a:p>
            <a:pPr algn="just">
              <a:buNone/>
            </a:pPr>
            <a:r>
              <a:rPr lang="en-US" dirty="0" smtClean="0"/>
              <a:t>	</a:t>
            </a:r>
          </a:p>
          <a:p>
            <a:pPr algn="just">
              <a:buNone/>
            </a:pPr>
            <a:r>
              <a:rPr lang="en-US" dirty="0" smtClean="0"/>
              <a:t>		M/s Black Diamond Rock Products was founded by Shri George V. </a:t>
            </a:r>
            <a:r>
              <a:rPr lang="en-US" dirty="0" err="1" smtClean="0"/>
              <a:t>Mangaly</a:t>
            </a:r>
            <a:r>
              <a:rPr lang="en-US" dirty="0" smtClean="0"/>
              <a:t> in the year 2013 in Ernakulam district with financial assistance from Kerala Financial Corporation (KFC) </a:t>
            </a:r>
            <a:r>
              <a:rPr lang="en-US" dirty="0" err="1" smtClean="0"/>
              <a:t>Thiruvananthapuram</a:t>
            </a:r>
            <a:r>
              <a:rPr lang="en-US" dirty="0" smtClean="0"/>
              <a:t> with the vision of providing superior quality manufactured sand, produced in compliance with the highest standards of sustainable manufacturing. Due to fast growing construction industry, the demand for sand has increased tremendously, causing deficiency of suitable river sand in most parts of the world.  An alternative solution to the depleting river sand is manufactured sand (M- sand) procured from the crushed remains of quarry stone. The state of the art Black Diamond Facility can manufacture up to 200 </a:t>
            </a:r>
            <a:r>
              <a:rPr lang="en-US" dirty="0" err="1" smtClean="0"/>
              <a:t>tonnes</a:t>
            </a:r>
            <a:r>
              <a:rPr lang="en-US" dirty="0" smtClean="0"/>
              <a:t> of rock products per hour. Manufactured sand is not only a viable alternative to natural sand, but is superior in many ways.  River sand is not graded properly and has excessive silt and organic impurities like coal, bones, shells and mica. These can be detrimental to durability of steel and concrete, whereas manufactured sand is properly washed sand to reduce any impurities, which in turn strengthens the cement’s properties in concreting.   Also, Mortars with M-sand exhibit better workability and water retention characteristics.</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52400"/>
            <a:ext cx="8781288" cy="1265238"/>
          </a:xfrm>
        </p:spPr>
        <p:txBody>
          <a:bodyPr>
            <a:normAutofit fontScale="90000"/>
          </a:bodyPr>
          <a:lstStyle/>
          <a:p>
            <a:pPr algn="ctr"/>
            <a:r>
              <a:rPr lang="en-IN" b="1" dirty="0" smtClean="0"/>
              <a:t>KSFC; Bangalore</a:t>
            </a:r>
            <a:r>
              <a:rPr lang="en-US" dirty="0" smtClean="0"/>
              <a:t/>
            </a:r>
            <a:br>
              <a:rPr lang="en-US" dirty="0" smtClean="0"/>
            </a:br>
            <a:r>
              <a:rPr lang="en-US" b="1" dirty="0" smtClean="0"/>
              <a:t>M/s Deccan Hydraulics Pvt. Ltd.</a:t>
            </a:r>
            <a:endParaRPr lang="en-US" dirty="0"/>
          </a:p>
        </p:txBody>
      </p:sp>
      <p:sp>
        <p:nvSpPr>
          <p:cNvPr id="3" name="Content Placeholder 2"/>
          <p:cNvSpPr>
            <a:spLocks noGrp="1"/>
          </p:cNvSpPr>
          <p:nvPr>
            <p:ph idx="1"/>
          </p:nvPr>
        </p:nvSpPr>
        <p:spPr>
          <a:xfrm>
            <a:off x="1066800" y="1447800"/>
            <a:ext cx="7866888" cy="5257800"/>
          </a:xfrm>
        </p:spPr>
        <p:txBody>
          <a:bodyPr>
            <a:normAutofit fontScale="70000" lnSpcReduction="20000"/>
          </a:bodyPr>
          <a:lstStyle/>
          <a:p>
            <a:pPr marL="0" indent="-365760" algn="just">
              <a:buNone/>
            </a:pPr>
            <a:endParaRPr lang="en-US" dirty="0" smtClean="0"/>
          </a:p>
          <a:p>
            <a:pPr marL="0" indent="-365760" algn="just">
              <a:buNone/>
            </a:pPr>
            <a:r>
              <a:rPr lang="en-US" dirty="0" smtClean="0"/>
              <a:t>Shri B G </a:t>
            </a:r>
            <a:r>
              <a:rPr lang="en-US" dirty="0" err="1" smtClean="0"/>
              <a:t>Ramakrishnappa</a:t>
            </a:r>
            <a:r>
              <a:rPr lang="en-US" dirty="0" smtClean="0"/>
              <a:t>, established M/s Deccan Hydraulics </a:t>
            </a:r>
            <a:r>
              <a:rPr lang="en-US" dirty="0" err="1" smtClean="0"/>
              <a:t>Pvt.Ltd</a:t>
            </a:r>
            <a:r>
              <a:rPr lang="en-US" dirty="0" smtClean="0"/>
              <a:t>., </a:t>
            </a:r>
            <a:r>
              <a:rPr lang="en-US" dirty="0" err="1" smtClean="0"/>
              <a:t>Kolar</a:t>
            </a:r>
            <a:r>
              <a:rPr lang="en-US" dirty="0" smtClean="0"/>
              <a:t> District Karnataka with financial assistance from Karnataka State Financial Corporation (KSFC) in the year 1992.  The unit is a pioneer in manufacture of Hydraulic Equipment like Hydraulic Cylinders, </a:t>
            </a:r>
            <a:r>
              <a:rPr lang="en-US" dirty="0" err="1" smtClean="0"/>
              <a:t>Checkvalves</a:t>
            </a:r>
            <a:r>
              <a:rPr lang="en-US" dirty="0" smtClean="0"/>
              <a:t>, CNG Carburetors, Fuel Tanks, Hydraulic tanks, Tubular Structures etc.  The firm had taken 17 loans aggregating to es13.62 crore from KSFC over the years.  It has been prompt and regular in repayment.  The unit has achieved a turnover of Rs.33.71 crore.    Some of its clients include </a:t>
            </a:r>
            <a:r>
              <a:rPr lang="en-US" dirty="0" err="1" smtClean="0"/>
              <a:t>Valvo</a:t>
            </a:r>
            <a:r>
              <a:rPr lang="en-US" dirty="0" smtClean="0"/>
              <a:t>, TATA Motors, </a:t>
            </a:r>
            <a:r>
              <a:rPr lang="en-US" dirty="0" err="1" smtClean="0"/>
              <a:t>Dalmler</a:t>
            </a:r>
            <a:r>
              <a:rPr lang="en-US" dirty="0" smtClean="0"/>
              <a:t>, Ashok Leyland, Asia motor Works, BEML, KIPT etc.  The firm exports hydraulic Equipments to USA, France, Italy, Sweden.  </a:t>
            </a:r>
          </a:p>
          <a:p>
            <a:pPr marL="0" indent="-365760" algn="just">
              <a:buNone/>
            </a:pPr>
            <a:r>
              <a:rPr lang="en-US" dirty="0" smtClean="0"/>
              <a:t> </a:t>
            </a:r>
          </a:p>
          <a:p>
            <a:pPr marL="0" indent="-365760" algn="just">
              <a:buNone/>
            </a:pPr>
            <a:r>
              <a:rPr lang="en-US" dirty="0" smtClean="0"/>
              <a:t>M/s. Deccan Hydraulics an Engineering unit is a pioneer in manufacturing Hydraulics equipment.  For its outstanding performance the unit has been conferred with State Level Export Award for 2006-07, 2007-08 &amp; 2008-09.  It has also received the National Export Award-as Star Performer Award - 2013-14.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933688" cy="1265238"/>
          </a:xfrm>
        </p:spPr>
        <p:txBody>
          <a:bodyPr>
            <a:normAutofit fontScale="90000"/>
          </a:bodyPr>
          <a:lstStyle/>
          <a:p>
            <a:pPr algn="ctr"/>
            <a:r>
              <a:rPr lang="en-IN" b="1" dirty="0" smtClean="0"/>
              <a:t>KSFC; Bangalore</a:t>
            </a:r>
            <a:r>
              <a:rPr lang="en-US" dirty="0" smtClean="0"/>
              <a:t/>
            </a:r>
            <a:br>
              <a:rPr lang="en-US" dirty="0" smtClean="0"/>
            </a:br>
            <a:r>
              <a:rPr lang="en-US" b="1" dirty="0" smtClean="0"/>
              <a:t>M/s Deccan Hydraulics Pvt. Ltd.</a:t>
            </a:r>
            <a:endParaRPr lang="en-US" dirty="0"/>
          </a:p>
        </p:txBody>
      </p:sp>
      <p:pic>
        <p:nvPicPr>
          <p:cNvPr id="7170" name="Picture 2" descr="C:\Users\I3\AppData\Local\Temp\Rar$DI01.213\Deccan_Hydraulics_promoter.jpg"/>
          <p:cNvPicPr>
            <a:picLocks noGrp="1" noChangeAspect="1" noChangeArrowheads="1"/>
          </p:cNvPicPr>
          <p:nvPr>
            <p:ph idx="1"/>
          </p:nvPr>
        </p:nvPicPr>
        <p:blipFill>
          <a:blip r:embed="rId2"/>
          <a:srcRect l="5851" r="11141" b="15049"/>
          <a:stretch>
            <a:fillRect/>
          </a:stretch>
        </p:blipFill>
        <p:spPr bwMode="auto">
          <a:xfrm>
            <a:off x="1066800" y="1600199"/>
            <a:ext cx="2438400" cy="2685557"/>
          </a:xfrm>
          <a:prstGeom prst="rect">
            <a:avLst/>
          </a:prstGeom>
          <a:noFill/>
        </p:spPr>
      </p:pic>
      <p:pic>
        <p:nvPicPr>
          <p:cNvPr id="7171" name="Picture 3" descr="C:\Users\I3\AppData\Local\Temp\Rar$DI14.811\deccan-4.jpg"/>
          <p:cNvPicPr>
            <a:picLocks noChangeAspect="1" noChangeArrowheads="1"/>
          </p:cNvPicPr>
          <p:nvPr/>
        </p:nvPicPr>
        <p:blipFill>
          <a:blip r:embed="rId3"/>
          <a:srcRect/>
          <a:stretch>
            <a:fillRect/>
          </a:stretch>
        </p:blipFill>
        <p:spPr bwMode="auto">
          <a:xfrm>
            <a:off x="3962400" y="1676400"/>
            <a:ext cx="4800600" cy="2667000"/>
          </a:xfrm>
          <a:prstGeom prst="rect">
            <a:avLst/>
          </a:prstGeom>
          <a:noFill/>
        </p:spPr>
      </p:pic>
      <p:pic>
        <p:nvPicPr>
          <p:cNvPr id="7172" name="Picture 4" descr="C:\Users\I3\AppData\Local\Temp\Rar$DI00.716\Deccan_Hydraulics.jpg"/>
          <p:cNvPicPr>
            <a:picLocks noChangeAspect="1" noChangeArrowheads="1"/>
          </p:cNvPicPr>
          <p:nvPr/>
        </p:nvPicPr>
        <p:blipFill>
          <a:blip r:embed="rId4"/>
          <a:srcRect/>
          <a:stretch>
            <a:fillRect/>
          </a:stretch>
        </p:blipFill>
        <p:spPr bwMode="auto">
          <a:xfrm>
            <a:off x="3962400" y="4419600"/>
            <a:ext cx="4800600" cy="2286000"/>
          </a:xfrm>
          <a:prstGeom prst="rect">
            <a:avLst/>
          </a:prstGeom>
          <a:noFill/>
        </p:spPr>
      </p:pic>
      <p:sp>
        <p:nvSpPr>
          <p:cNvPr id="7" name="Rectangle 6"/>
          <p:cNvSpPr/>
          <p:nvPr/>
        </p:nvSpPr>
        <p:spPr>
          <a:xfrm>
            <a:off x="990600" y="4278868"/>
            <a:ext cx="3028430" cy="369332"/>
          </a:xfrm>
          <a:prstGeom prst="rect">
            <a:avLst/>
          </a:prstGeom>
        </p:spPr>
        <p:txBody>
          <a:bodyPr wrap="square">
            <a:spAutoFit/>
          </a:bodyPr>
          <a:lstStyle/>
          <a:p>
            <a:r>
              <a:rPr lang="en-US" dirty="0" smtClean="0"/>
              <a:t>Shri B G </a:t>
            </a:r>
            <a:r>
              <a:rPr lang="en-US" dirty="0" err="1" smtClean="0"/>
              <a:t>Ramakrishnappa</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txBody>
          <a:bodyPr>
            <a:normAutofit/>
          </a:bodyPr>
          <a:lstStyle/>
          <a:p>
            <a:pPr algn="ctr"/>
            <a:r>
              <a:rPr lang="en-IN" b="1" dirty="0" smtClean="0"/>
              <a:t>KSFC; Bangalore</a:t>
            </a:r>
            <a:r>
              <a:rPr lang="en-US" dirty="0" smtClean="0"/>
              <a:t/>
            </a:r>
            <a:br>
              <a:rPr lang="en-US" dirty="0" smtClean="0"/>
            </a:br>
            <a:r>
              <a:rPr lang="en-IN" b="1" dirty="0" smtClean="0"/>
              <a:t>M/s Karnataka Engineering Works</a:t>
            </a:r>
            <a:endParaRPr lang="en-US" dirty="0"/>
          </a:p>
        </p:txBody>
      </p:sp>
      <p:sp>
        <p:nvSpPr>
          <p:cNvPr id="3" name="Content Placeholder 2"/>
          <p:cNvSpPr>
            <a:spLocks noGrp="1"/>
          </p:cNvSpPr>
          <p:nvPr>
            <p:ph idx="1"/>
          </p:nvPr>
        </p:nvSpPr>
        <p:spPr>
          <a:xfrm>
            <a:off x="990600" y="1447800"/>
            <a:ext cx="7943088" cy="5410200"/>
          </a:xfrm>
        </p:spPr>
        <p:txBody>
          <a:bodyPr>
            <a:normAutofit lnSpcReduction="10000"/>
          </a:bodyPr>
          <a:lstStyle/>
          <a:p>
            <a:pPr marL="0" indent="-365760" algn="just">
              <a:buNone/>
            </a:pPr>
            <a:r>
              <a:rPr lang="en-US" dirty="0" smtClean="0"/>
              <a:t>Shri Mohammad </a:t>
            </a:r>
            <a:r>
              <a:rPr lang="en-US" dirty="0" err="1" smtClean="0"/>
              <a:t>Iliyas</a:t>
            </a:r>
            <a:r>
              <a:rPr lang="en-US" dirty="0" smtClean="0"/>
              <a:t> </a:t>
            </a:r>
            <a:r>
              <a:rPr lang="en-US" dirty="0" err="1" smtClean="0"/>
              <a:t>Savanur</a:t>
            </a:r>
            <a:r>
              <a:rPr lang="en-US" dirty="0" smtClean="0"/>
              <a:t> established M/s Karnataka Engineering Works in </a:t>
            </a:r>
            <a:r>
              <a:rPr lang="en-US" dirty="0" err="1" smtClean="0"/>
              <a:t>Hubli</a:t>
            </a:r>
            <a:r>
              <a:rPr lang="en-US" dirty="0" smtClean="0"/>
              <a:t>, Karnataka in the year 2016 with financial assistance from Karnataka State Financial Corporation (KSFC).  The unit is engaged in manufacture of </a:t>
            </a:r>
            <a:r>
              <a:rPr lang="en-US" dirty="0" err="1" smtClean="0"/>
              <a:t>Bodybar</a:t>
            </a:r>
            <a:r>
              <a:rPr lang="en-US" dirty="0" smtClean="0"/>
              <a:t> building &amp; Engineering Works.  The unit has availed of an aggregate loan of Rs.1.6 crore and has already achieved a turnover of Rs.6 crore due to the good quality of the products.   Some of its clients include Mohan Travels, Kolhapur; </a:t>
            </a:r>
            <a:r>
              <a:rPr lang="en-US" dirty="0" err="1" smtClean="0"/>
              <a:t>Koduskar</a:t>
            </a:r>
            <a:r>
              <a:rPr lang="en-US" dirty="0" smtClean="0"/>
              <a:t> Motors, Kolhapur; and </a:t>
            </a:r>
            <a:r>
              <a:rPr lang="en-US" dirty="0" err="1" smtClean="0"/>
              <a:t>Astavinayak</a:t>
            </a:r>
            <a:r>
              <a:rPr lang="en-US" dirty="0" smtClean="0"/>
              <a:t>, </a:t>
            </a:r>
            <a:r>
              <a:rPr lang="en-US" dirty="0" err="1" smtClean="0"/>
              <a:t>Pune</a:t>
            </a:r>
            <a:r>
              <a:rPr lang="en-US" dirty="0" smtClean="0"/>
              <a:t>.</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933688" cy="1265238"/>
          </a:xfrm>
        </p:spPr>
        <p:txBody>
          <a:bodyPr>
            <a:normAutofit fontScale="90000"/>
          </a:bodyPr>
          <a:lstStyle/>
          <a:p>
            <a:pPr algn="ctr"/>
            <a:r>
              <a:rPr lang="en-IN" b="1" dirty="0" smtClean="0"/>
              <a:t>KSFC; Bangalore</a:t>
            </a:r>
            <a:r>
              <a:rPr lang="en-US" dirty="0" smtClean="0"/>
              <a:t/>
            </a:r>
            <a:br>
              <a:rPr lang="en-US" dirty="0" smtClean="0"/>
            </a:br>
            <a:r>
              <a:rPr lang="en-IN" b="1" dirty="0" smtClean="0"/>
              <a:t>M/s Karnataka Engineering Works</a:t>
            </a:r>
            <a:endParaRPr lang="en-US" dirty="0"/>
          </a:p>
        </p:txBody>
      </p:sp>
      <p:pic>
        <p:nvPicPr>
          <p:cNvPr id="8194" name="Picture 2" descr="C:\Users\I3\AppData\Local\Temp\Rar$DI02.684\karnataka_engg-promoter.jpeg"/>
          <p:cNvPicPr>
            <a:picLocks noGrp="1" noChangeAspect="1" noChangeArrowheads="1"/>
          </p:cNvPicPr>
          <p:nvPr>
            <p:ph idx="1"/>
          </p:nvPr>
        </p:nvPicPr>
        <p:blipFill>
          <a:blip r:embed="rId2"/>
          <a:srcRect/>
          <a:stretch>
            <a:fillRect/>
          </a:stretch>
        </p:blipFill>
        <p:spPr bwMode="auto">
          <a:xfrm>
            <a:off x="1066800" y="1551896"/>
            <a:ext cx="1905000" cy="2410504"/>
          </a:xfrm>
          <a:prstGeom prst="rect">
            <a:avLst/>
          </a:prstGeom>
          <a:noFill/>
        </p:spPr>
      </p:pic>
      <p:pic>
        <p:nvPicPr>
          <p:cNvPr id="8195" name="Picture 3" descr="C:\Users\I3\AppData\Local\Temp\Rar$DI00.689\karnataka_engg-5.JPG"/>
          <p:cNvPicPr>
            <a:picLocks noChangeAspect="1" noChangeArrowheads="1"/>
          </p:cNvPicPr>
          <p:nvPr/>
        </p:nvPicPr>
        <p:blipFill>
          <a:blip r:embed="rId3" cstate="print"/>
          <a:srcRect/>
          <a:stretch>
            <a:fillRect/>
          </a:stretch>
        </p:blipFill>
        <p:spPr bwMode="auto">
          <a:xfrm>
            <a:off x="3352800" y="1524000"/>
            <a:ext cx="5562600" cy="5181600"/>
          </a:xfrm>
          <a:prstGeom prst="rect">
            <a:avLst/>
          </a:prstGeom>
          <a:noFill/>
        </p:spPr>
      </p:pic>
      <p:sp>
        <p:nvSpPr>
          <p:cNvPr id="6" name="Rectangle 5"/>
          <p:cNvSpPr/>
          <p:nvPr/>
        </p:nvSpPr>
        <p:spPr>
          <a:xfrm>
            <a:off x="905922" y="3962400"/>
            <a:ext cx="2050561" cy="646331"/>
          </a:xfrm>
          <a:prstGeom prst="rect">
            <a:avLst/>
          </a:prstGeom>
        </p:spPr>
        <p:txBody>
          <a:bodyPr wrap="none">
            <a:spAutoFit/>
          </a:bodyPr>
          <a:lstStyle/>
          <a:p>
            <a:r>
              <a:rPr lang="en-US" b="1" dirty="0" smtClean="0"/>
              <a:t>Shri Mohammad </a:t>
            </a:r>
          </a:p>
          <a:p>
            <a:r>
              <a:rPr lang="en-US" b="1" dirty="0" err="1" smtClean="0"/>
              <a:t>Iliyas</a:t>
            </a:r>
            <a:r>
              <a:rPr lang="en-US" b="1" dirty="0" smtClean="0"/>
              <a:t> </a:t>
            </a:r>
            <a:r>
              <a:rPr lang="en-US" b="1" dirty="0" err="1" smtClean="0"/>
              <a:t>Savanur</a:t>
            </a:r>
            <a:r>
              <a:rPr lang="en-US" b="1" dirty="0" smtClean="0"/>
              <a:t> </a:t>
            </a:r>
            <a:endParaRPr lang="en-US"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KSFC; Bangalore</a:t>
            </a:r>
            <a:r>
              <a:rPr lang="en-US" dirty="0" smtClean="0"/>
              <a:t/>
            </a:r>
            <a:br>
              <a:rPr lang="en-US" dirty="0" smtClean="0"/>
            </a:br>
            <a:r>
              <a:rPr lang="en-US" b="1" dirty="0" smtClean="0"/>
              <a:t>M/s </a:t>
            </a:r>
            <a:r>
              <a:rPr lang="en-US" b="1" dirty="0" err="1" smtClean="0"/>
              <a:t>Dharani</a:t>
            </a:r>
            <a:r>
              <a:rPr lang="en-US" b="1" dirty="0" smtClean="0"/>
              <a:t> Pipes Pvt. Ltd.</a:t>
            </a:r>
            <a:endParaRPr lang="en-US" dirty="0"/>
          </a:p>
        </p:txBody>
      </p:sp>
      <p:sp>
        <p:nvSpPr>
          <p:cNvPr id="3" name="Content Placeholder 2"/>
          <p:cNvSpPr>
            <a:spLocks noGrp="1"/>
          </p:cNvSpPr>
          <p:nvPr>
            <p:ph idx="1"/>
          </p:nvPr>
        </p:nvSpPr>
        <p:spPr>
          <a:xfrm>
            <a:off x="1066800" y="1447800"/>
            <a:ext cx="7866888" cy="5181600"/>
          </a:xfrm>
        </p:spPr>
        <p:txBody>
          <a:bodyPr>
            <a:normAutofit lnSpcReduction="10000"/>
          </a:bodyPr>
          <a:lstStyle/>
          <a:p>
            <a:pPr algn="just"/>
            <a:r>
              <a:rPr lang="en-US" dirty="0" smtClean="0"/>
              <a:t>Shri </a:t>
            </a:r>
            <a:r>
              <a:rPr lang="en-US" dirty="0" err="1" smtClean="0"/>
              <a:t>Basavaraj</a:t>
            </a:r>
            <a:r>
              <a:rPr lang="en-US" dirty="0" smtClean="0"/>
              <a:t> S </a:t>
            </a:r>
            <a:r>
              <a:rPr lang="en-US" dirty="0" err="1" smtClean="0"/>
              <a:t>Dambal</a:t>
            </a:r>
            <a:r>
              <a:rPr lang="en-US" dirty="0" smtClean="0"/>
              <a:t> established M/s </a:t>
            </a:r>
            <a:r>
              <a:rPr lang="en-US" dirty="0" err="1" smtClean="0"/>
              <a:t>Dharani</a:t>
            </a:r>
            <a:r>
              <a:rPr lang="en-US" dirty="0" smtClean="0"/>
              <a:t> Pipes Pvt. Ltd. in </a:t>
            </a:r>
            <a:r>
              <a:rPr lang="en-US" dirty="0" err="1" smtClean="0"/>
              <a:t>Koppal</a:t>
            </a:r>
            <a:r>
              <a:rPr lang="en-US" dirty="0" smtClean="0"/>
              <a:t>, Karnataka in the year 1991.  The Unit is engaged in manufacture of PVC Rigid Pipes &amp; Allied Pipes.  The unit availed of a loan aggregating Rs.3.67 crore from Karnataka State Financial Corporation (KSFC) Bangalore.  The Company supplies to local and surrounding districts and has excellent network of marketing due to which it has already achieved a turnover of Rs.12.21 crore.</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933688" cy="1265238"/>
          </a:xfrm>
        </p:spPr>
        <p:txBody>
          <a:bodyPr>
            <a:normAutofit fontScale="90000"/>
          </a:bodyPr>
          <a:lstStyle/>
          <a:p>
            <a:pPr algn="ctr"/>
            <a:r>
              <a:rPr lang="en-US" b="1" dirty="0" smtClean="0"/>
              <a:t>KSFC; Bangalore</a:t>
            </a:r>
            <a:r>
              <a:rPr lang="en-US" dirty="0" smtClean="0"/>
              <a:t/>
            </a:r>
            <a:br>
              <a:rPr lang="en-US" dirty="0" smtClean="0"/>
            </a:br>
            <a:r>
              <a:rPr lang="en-US" b="1" dirty="0" smtClean="0"/>
              <a:t>M/s </a:t>
            </a:r>
            <a:r>
              <a:rPr lang="en-US" b="1" dirty="0" err="1" smtClean="0"/>
              <a:t>Dharani</a:t>
            </a:r>
            <a:r>
              <a:rPr lang="en-US" b="1" dirty="0" smtClean="0"/>
              <a:t> Pipes Pvt. Ltd.</a:t>
            </a:r>
            <a:endParaRPr lang="en-US" dirty="0"/>
          </a:p>
        </p:txBody>
      </p:sp>
      <p:pic>
        <p:nvPicPr>
          <p:cNvPr id="9218" name="Picture 2" descr="C:\Users\I3\AppData\Local\Temp\Rar$DI00.762\Dharani_PVC_Pipes.jpg"/>
          <p:cNvPicPr>
            <a:picLocks noGrp="1" noChangeAspect="1" noChangeArrowheads="1"/>
          </p:cNvPicPr>
          <p:nvPr>
            <p:ph idx="1"/>
          </p:nvPr>
        </p:nvPicPr>
        <p:blipFill>
          <a:blip r:embed="rId2" cstate="print"/>
          <a:srcRect/>
          <a:stretch>
            <a:fillRect/>
          </a:stretch>
        </p:blipFill>
        <p:spPr bwMode="auto">
          <a:xfrm>
            <a:off x="3505200" y="2819400"/>
            <a:ext cx="5589848" cy="3627120"/>
          </a:xfrm>
          <a:prstGeom prst="rect">
            <a:avLst/>
          </a:prstGeom>
          <a:noFill/>
        </p:spPr>
      </p:pic>
      <p:pic>
        <p:nvPicPr>
          <p:cNvPr id="9219" name="Picture 3" descr="C:\Users\I3\AppData\Local\Temp\Rar$DI01.280\Dharani_PVC_Pipes1.jpg"/>
          <p:cNvPicPr>
            <a:picLocks noChangeAspect="1" noChangeArrowheads="1"/>
          </p:cNvPicPr>
          <p:nvPr/>
        </p:nvPicPr>
        <p:blipFill>
          <a:blip r:embed="rId3" cstate="print"/>
          <a:srcRect l="12057" t="13043" r="41568" b="13044"/>
          <a:stretch>
            <a:fillRect/>
          </a:stretch>
        </p:blipFill>
        <p:spPr bwMode="auto">
          <a:xfrm>
            <a:off x="990600" y="1524000"/>
            <a:ext cx="2514600" cy="2590800"/>
          </a:xfrm>
          <a:prstGeom prst="rect">
            <a:avLst/>
          </a:prstGeom>
          <a:noFill/>
        </p:spPr>
      </p:pic>
      <p:sp>
        <p:nvSpPr>
          <p:cNvPr id="6" name="Rectangle 5"/>
          <p:cNvSpPr/>
          <p:nvPr/>
        </p:nvSpPr>
        <p:spPr>
          <a:xfrm>
            <a:off x="990600" y="4126468"/>
            <a:ext cx="2468817" cy="369332"/>
          </a:xfrm>
          <a:prstGeom prst="rect">
            <a:avLst/>
          </a:prstGeom>
        </p:spPr>
        <p:txBody>
          <a:bodyPr wrap="none">
            <a:spAutoFit/>
          </a:bodyPr>
          <a:lstStyle/>
          <a:p>
            <a:r>
              <a:rPr lang="en-US" dirty="0" smtClean="0"/>
              <a:t>Shri </a:t>
            </a:r>
            <a:r>
              <a:rPr lang="en-US" dirty="0" err="1" smtClean="0"/>
              <a:t>Basavaraj</a:t>
            </a:r>
            <a:r>
              <a:rPr lang="en-US" dirty="0" smtClean="0"/>
              <a:t> S </a:t>
            </a:r>
            <a:r>
              <a:rPr lang="en-US" dirty="0" err="1" smtClean="0"/>
              <a:t>Dambal</a:t>
            </a:r>
            <a:r>
              <a:rPr lang="en-US" dirty="0" smtClean="0"/>
              <a:t>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 y="152400"/>
            <a:ext cx="8933688" cy="1265238"/>
          </a:xfrm>
        </p:spPr>
        <p:txBody>
          <a:bodyPr>
            <a:normAutofit fontScale="90000"/>
          </a:bodyPr>
          <a:lstStyle/>
          <a:p>
            <a:pPr algn="ctr"/>
            <a:r>
              <a:rPr lang="en-US" b="1" dirty="0" smtClean="0"/>
              <a:t>KSFC; Bangalore</a:t>
            </a:r>
            <a:r>
              <a:rPr lang="en-US" dirty="0" smtClean="0"/>
              <a:t/>
            </a:r>
            <a:br>
              <a:rPr lang="en-US" dirty="0" smtClean="0"/>
            </a:br>
            <a:r>
              <a:rPr lang="en-US" b="1" dirty="0" smtClean="0"/>
              <a:t>M/s </a:t>
            </a:r>
            <a:r>
              <a:rPr lang="en-US" b="1" dirty="0" err="1" smtClean="0"/>
              <a:t>Bharthi</a:t>
            </a:r>
            <a:r>
              <a:rPr lang="en-US" b="1" dirty="0" smtClean="0"/>
              <a:t> Associates </a:t>
            </a:r>
            <a:endParaRPr lang="en-US" dirty="0"/>
          </a:p>
        </p:txBody>
      </p:sp>
      <p:sp>
        <p:nvSpPr>
          <p:cNvPr id="3" name="Content Placeholder 2"/>
          <p:cNvSpPr>
            <a:spLocks noGrp="1"/>
          </p:cNvSpPr>
          <p:nvPr>
            <p:ph idx="1"/>
          </p:nvPr>
        </p:nvSpPr>
        <p:spPr>
          <a:xfrm>
            <a:off x="1066800" y="1447800"/>
            <a:ext cx="7866888" cy="5257800"/>
          </a:xfrm>
        </p:spPr>
        <p:txBody>
          <a:bodyPr>
            <a:noAutofit/>
          </a:bodyPr>
          <a:lstStyle/>
          <a:p>
            <a:pPr marL="0" indent="-365760" algn="just">
              <a:spcBef>
                <a:spcPts val="0"/>
              </a:spcBef>
              <a:buNone/>
            </a:pPr>
            <a:r>
              <a:rPr lang="en-US" sz="2200" dirty="0" smtClean="0"/>
              <a:t>Smt. </a:t>
            </a:r>
            <a:r>
              <a:rPr lang="en-US" sz="2200" dirty="0" err="1" smtClean="0"/>
              <a:t>Amoolya</a:t>
            </a:r>
            <a:r>
              <a:rPr lang="en-US" sz="2200" dirty="0" smtClean="0"/>
              <a:t> V established M/s </a:t>
            </a:r>
            <a:r>
              <a:rPr lang="en-US" sz="2200" dirty="0" err="1" smtClean="0"/>
              <a:t>Bharthi</a:t>
            </a:r>
            <a:r>
              <a:rPr lang="en-US" sz="2200" dirty="0" smtClean="0"/>
              <a:t> Associates in Hassan (Karnataka) in the year 1994 with financial assistance from Karnataka State Financial Corporation (KSFC) Bangalore.  The unit is engaged in Vegetable Processing and is one of the major producer of pickled gherkins in India.  It is a major exporter to USA, France, Germany, Holland, </a:t>
            </a:r>
            <a:r>
              <a:rPr lang="en-US" sz="2200" dirty="0" err="1" smtClean="0"/>
              <a:t>Australic</a:t>
            </a:r>
            <a:r>
              <a:rPr lang="en-US" sz="2200" dirty="0" smtClean="0"/>
              <a:t>, Russia.  Their products are Gherkins processed in Barrels, pickled </a:t>
            </a:r>
            <a:r>
              <a:rPr lang="en-US" sz="2200" dirty="0" err="1" smtClean="0"/>
              <a:t>gherkings</a:t>
            </a:r>
            <a:r>
              <a:rPr lang="en-US" sz="2200" dirty="0" smtClean="0"/>
              <a:t> in glass bars, Gherkins in Tins; Baby Corn in Jars, Tins, Barrels; Cherry </a:t>
            </a:r>
            <a:r>
              <a:rPr lang="en-US" sz="2200" dirty="0" err="1" smtClean="0"/>
              <a:t>Tomoto</a:t>
            </a:r>
            <a:r>
              <a:rPr lang="en-US" sz="2200" dirty="0" smtClean="0"/>
              <a:t> in Jars, Tins.  Its turnover is Rs.35.67 crore.  The unit is equipped with State of the art infrastructure and is certified by the Dutch National Board of Exports HACCP.  It has received certificates from International Food Safety Standards &amp; British Retail Consortium.                                </a:t>
            </a:r>
          </a:p>
          <a:p>
            <a:pPr marL="0" indent="-365760" algn="just">
              <a:spcBef>
                <a:spcPts val="0"/>
              </a:spcBef>
              <a:buNone/>
            </a:pPr>
            <a:r>
              <a:rPr lang="en-US" sz="2200" dirty="0" smtClean="0"/>
              <a:t> </a:t>
            </a:r>
          </a:p>
          <a:p>
            <a:pPr marL="0" indent="-365760" algn="just">
              <a:spcBef>
                <a:spcPts val="0"/>
              </a:spcBef>
              <a:buNone/>
            </a:pPr>
            <a:r>
              <a:rPr lang="en-US" sz="2200" dirty="0" smtClean="0"/>
              <a:t>M/s </a:t>
            </a:r>
            <a:r>
              <a:rPr lang="en-US" sz="2200" dirty="0" err="1" smtClean="0"/>
              <a:t>Bharathi</a:t>
            </a:r>
            <a:r>
              <a:rPr lang="en-US" sz="2200" dirty="0" smtClean="0"/>
              <a:t> Associates has been conferred with the Best District Exporter Award since the past 10 years by </a:t>
            </a:r>
            <a:r>
              <a:rPr lang="en-US" sz="2200" dirty="0" err="1" smtClean="0"/>
              <a:t>Vishweshwaraiah</a:t>
            </a:r>
            <a:r>
              <a:rPr lang="en-US" sz="2200" dirty="0" smtClean="0"/>
              <a:t> Trade Promotion Centre, Government of Karnataka.</a:t>
            </a:r>
            <a:endParaRPr lang="en-US" sz="2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KSFC; Bangalore</a:t>
            </a:r>
            <a:r>
              <a:rPr lang="en-US" dirty="0" smtClean="0"/>
              <a:t/>
            </a:r>
            <a:br>
              <a:rPr lang="en-US" dirty="0" smtClean="0"/>
            </a:br>
            <a:r>
              <a:rPr lang="en-US" b="1" dirty="0" smtClean="0"/>
              <a:t>M/s </a:t>
            </a:r>
            <a:r>
              <a:rPr lang="en-US" b="1" dirty="0" err="1" smtClean="0"/>
              <a:t>Bharthi</a:t>
            </a:r>
            <a:r>
              <a:rPr lang="en-US" b="1" dirty="0" smtClean="0"/>
              <a:t> Associates </a:t>
            </a:r>
            <a:endParaRPr lang="en-US" dirty="0"/>
          </a:p>
        </p:txBody>
      </p:sp>
      <p:pic>
        <p:nvPicPr>
          <p:cNvPr id="10242" name="Picture 2" descr="C:\Users\I3\AppData\Local\Temp\Rar$DI24.490\bharathi_associates.jpg"/>
          <p:cNvPicPr>
            <a:picLocks noChangeAspect="1" noChangeArrowheads="1"/>
          </p:cNvPicPr>
          <p:nvPr/>
        </p:nvPicPr>
        <p:blipFill>
          <a:blip r:embed="rId2" cstate="print"/>
          <a:srcRect t="6765" b="6505"/>
          <a:stretch>
            <a:fillRect/>
          </a:stretch>
        </p:blipFill>
        <p:spPr bwMode="auto">
          <a:xfrm>
            <a:off x="3352800" y="2819400"/>
            <a:ext cx="5677281" cy="3962400"/>
          </a:xfrm>
          <a:prstGeom prst="rect">
            <a:avLst/>
          </a:prstGeom>
          <a:noFill/>
        </p:spPr>
      </p:pic>
      <p:pic>
        <p:nvPicPr>
          <p:cNvPr id="10243" name="Picture 3" descr="C:\Users\I3\AppData\Local\Temp\Rar$DI24.061\bharathi_associates1.jpg"/>
          <p:cNvPicPr>
            <a:picLocks noChangeAspect="1" noChangeArrowheads="1"/>
          </p:cNvPicPr>
          <p:nvPr/>
        </p:nvPicPr>
        <p:blipFill>
          <a:blip r:embed="rId3" cstate="print"/>
          <a:srcRect l="38462" t="57617" b="4441"/>
          <a:stretch>
            <a:fillRect/>
          </a:stretch>
        </p:blipFill>
        <p:spPr bwMode="auto">
          <a:xfrm>
            <a:off x="1066800" y="1447800"/>
            <a:ext cx="2275840" cy="2133600"/>
          </a:xfrm>
          <a:prstGeom prst="rect">
            <a:avLst/>
          </a:prstGeom>
          <a:noFill/>
        </p:spPr>
      </p:pic>
      <p:sp>
        <p:nvSpPr>
          <p:cNvPr id="6" name="Rectangle 5"/>
          <p:cNvSpPr/>
          <p:nvPr/>
        </p:nvSpPr>
        <p:spPr>
          <a:xfrm>
            <a:off x="1219200" y="3581400"/>
            <a:ext cx="1887120" cy="369332"/>
          </a:xfrm>
          <a:prstGeom prst="rect">
            <a:avLst/>
          </a:prstGeom>
        </p:spPr>
        <p:txBody>
          <a:bodyPr wrap="none">
            <a:spAutoFit/>
          </a:bodyPr>
          <a:lstStyle/>
          <a:p>
            <a:r>
              <a:rPr lang="en-US" b="1" dirty="0" smtClean="0"/>
              <a:t>Smt. </a:t>
            </a:r>
            <a:r>
              <a:rPr lang="en-US" b="1" dirty="0" err="1" smtClean="0"/>
              <a:t>Amoolya</a:t>
            </a:r>
            <a:r>
              <a:rPr lang="en-US" b="1" dirty="0" smtClean="0"/>
              <a:t> V</a:t>
            </a:r>
            <a:endParaRPr lang="en-US"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KSFC; Bangalore</a:t>
            </a:r>
            <a:r>
              <a:rPr lang="en-US" dirty="0" smtClean="0"/>
              <a:t/>
            </a:r>
            <a:br>
              <a:rPr lang="en-US" dirty="0" smtClean="0"/>
            </a:br>
            <a:r>
              <a:rPr lang="en-US" b="1" dirty="0" smtClean="0"/>
              <a:t>M/s </a:t>
            </a:r>
            <a:r>
              <a:rPr lang="en-US" b="1" dirty="0" err="1" smtClean="0"/>
              <a:t>Madhuban</a:t>
            </a:r>
            <a:r>
              <a:rPr lang="en-US" b="1" dirty="0" smtClean="0"/>
              <a:t> Industries</a:t>
            </a:r>
            <a:r>
              <a:rPr lang="en-US" dirty="0" smtClean="0"/>
              <a:t> </a:t>
            </a:r>
            <a:endParaRPr lang="en-US" dirty="0"/>
          </a:p>
        </p:txBody>
      </p:sp>
      <p:sp>
        <p:nvSpPr>
          <p:cNvPr id="3" name="Content Placeholder 2"/>
          <p:cNvSpPr>
            <a:spLocks noGrp="1"/>
          </p:cNvSpPr>
          <p:nvPr>
            <p:ph idx="1"/>
          </p:nvPr>
        </p:nvSpPr>
        <p:spPr>
          <a:xfrm>
            <a:off x="1066800" y="1447800"/>
            <a:ext cx="7866888" cy="5410200"/>
          </a:xfrm>
        </p:spPr>
        <p:txBody>
          <a:bodyPr>
            <a:normAutofit/>
          </a:bodyPr>
          <a:lstStyle/>
          <a:p>
            <a:pPr algn="just"/>
            <a:r>
              <a:rPr lang="en-US" dirty="0" smtClean="0"/>
              <a:t>Smt. </a:t>
            </a:r>
            <a:r>
              <a:rPr lang="en-US" dirty="0" err="1" smtClean="0"/>
              <a:t>Swarooparani</a:t>
            </a:r>
            <a:r>
              <a:rPr lang="en-US" dirty="0" smtClean="0"/>
              <a:t> S </a:t>
            </a:r>
            <a:r>
              <a:rPr lang="en-US" dirty="0" err="1" smtClean="0"/>
              <a:t>Happalad</a:t>
            </a:r>
            <a:r>
              <a:rPr lang="en-US" dirty="0" smtClean="0"/>
              <a:t> set up M/s </a:t>
            </a:r>
            <a:r>
              <a:rPr lang="en-US" dirty="0" err="1" smtClean="0"/>
              <a:t>Madhuban</a:t>
            </a:r>
            <a:r>
              <a:rPr lang="en-US" dirty="0" smtClean="0"/>
              <a:t> Industries at </a:t>
            </a:r>
            <a:r>
              <a:rPr lang="en-US" dirty="0" err="1" smtClean="0"/>
              <a:t>Dharwad</a:t>
            </a:r>
            <a:r>
              <a:rPr lang="en-US" dirty="0" smtClean="0"/>
              <a:t>, Karnataka in the year 2012 with financial assistance from Karnataka State Financial Corporation (KSFC) Bangalore.  The Promoter started her career in seed processing industry and later set up a Solar Plant.  Its main client is M/</a:t>
            </a:r>
            <a:r>
              <a:rPr lang="en-US" dirty="0" err="1" smtClean="0"/>
              <a:t>s.Hubli</a:t>
            </a:r>
            <a:r>
              <a:rPr lang="en-US" dirty="0" smtClean="0"/>
              <a:t> Electricity Supply Ltd., </a:t>
            </a:r>
            <a:r>
              <a:rPr lang="en-US" dirty="0" err="1" smtClean="0"/>
              <a:t>Hubli</a:t>
            </a:r>
            <a:r>
              <a:rPr lang="en-US" dirty="0" smtClean="0"/>
              <a:t>.</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05088" cy="1265238"/>
          </a:xfrm>
        </p:spPr>
        <p:txBody>
          <a:bodyPr>
            <a:normAutofit fontScale="90000"/>
          </a:bodyPr>
          <a:lstStyle/>
          <a:p>
            <a:pPr algn="ctr"/>
            <a:r>
              <a:rPr lang="en-US" b="1" dirty="0" smtClean="0"/>
              <a:t>KSFC; Bangalore</a:t>
            </a:r>
            <a:r>
              <a:rPr lang="en-US" dirty="0" smtClean="0"/>
              <a:t/>
            </a:r>
            <a:br>
              <a:rPr lang="en-US" dirty="0" smtClean="0"/>
            </a:br>
            <a:r>
              <a:rPr lang="en-US" b="1" dirty="0" smtClean="0"/>
              <a:t>M/s </a:t>
            </a:r>
            <a:r>
              <a:rPr lang="en-US" b="1" dirty="0" err="1" smtClean="0"/>
              <a:t>Madhuban</a:t>
            </a:r>
            <a:r>
              <a:rPr lang="en-US" b="1" dirty="0" smtClean="0"/>
              <a:t> Industries</a:t>
            </a:r>
            <a:r>
              <a:rPr lang="en-US" dirty="0" smtClean="0"/>
              <a:t> </a:t>
            </a:r>
            <a:endParaRPr lang="en-US" dirty="0"/>
          </a:p>
        </p:txBody>
      </p:sp>
      <p:pic>
        <p:nvPicPr>
          <p:cNvPr id="11266" name="Picture 2" descr="E:\Desktop\My Document\AWARDS~2017\AWARDEES-PROFILE\KSFC-MADHUBAN1-SAWAROOP-RANI.JPG"/>
          <p:cNvPicPr>
            <a:picLocks noChangeAspect="1" noChangeArrowheads="1"/>
          </p:cNvPicPr>
          <p:nvPr/>
        </p:nvPicPr>
        <p:blipFill>
          <a:blip r:embed="rId2"/>
          <a:srcRect/>
          <a:stretch>
            <a:fillRect/>
          </a:stretch>
        </p:blipFill>
        <p:spPr bwMode="auto">
          <a:xfrm>
            <a:off x="990601" y="1458686"/>
            <a:ext cx="2362200" cy="3037114"/>
          </a:xfrm>
          <a:prstGeom prst="rect">
            <a:avLst/>
          </a:prstGeom>
          <a:noFill/>
        </p:spPr>
      </p:pic>
      <p:pic>
        <p:nvPicPr>
          <p:cNvPr id="11267" name="Picture 3" descr="E:\Desktop\My Document\AWARDS~2017\AWARDEES-PROFILE\KSFC-MADHUBAN2.JPG"/>
          <p:cNvPicPr>
            <a:picLocks noChangeAspect="1" noChangeArrowheads="1"/>
          </p:cNvPicPr>
          <p:nvPr/>
        </p:nvPicPr>
        <p:blipFill>
          <a:blip r:embed="rId3"/>
          <a:srcRect/>
          <a:stretch>
            <a:fillRect/>
          </a:stretch>
        </p:blipFill>
        <p:spPr bwMode="auto">
          <a:xfrm>
            <a:off x="3429000" y="1447800"/>
            <a:ext cx="5715000" cy="5410200"/>
          </a:xfrm>
          <a:prstGeom prst="rect">
            <a:avLst/>
          </a:prstGeom>
          <a:noFill/>
        </p:spPr>
      </p:pic>
      <p:sp>
        <p:nvSpPr>
          <p:cNvPr id="6" name="Rectangle 5"/>
          <p:cNvSpPr/>
          <p:nvPr/>
        </p:nvSpPr>
        <p:spPr>
          <a:xfrm>
            <a:off x="457200" y="4572000"/>
            <a:ext cx="3072636" cy="369332"/>
          </a:xfrm>
          <a:prstGeom prst="rect">
            <a:avLst/>
          </a:prstGeom>
        </p:spPr>
        <p:txBody>
          <a:bodyPr wrap="none">
            <a:spAutoFit/>
          </a:bodyPr>
          <a:lstStyle/>
          <a:p>
            <a:r>
              <a:rPr lang="en-US" dirty="0" smtClean="0"/>
              <a:t>Smt. </a:t>
            </a:r>
            <a:r>
              <a:rPr lang="en-US" dirty="0" err="1" smtClean="0"/>
              <a:t>Swarooparani</a:t>
            </a:r>
            <a:r>
              <a:rPr lang="en-US" dirty="0" smtClean="0"/>
              <a:t> S </a:t>
            </a:r>
            <a:r>
              <a:rPr lang="en-US" dirty="0" err="1" smtClean="0"/>
              <a:t>Happalad</a:t>
            </a:r>
            <a:r>
              <a:rPr lang="en-US" dirty="0" smtClean="0"/>
              <a:t>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 y="106362"/>
            <a:ext cx="8933688" cy="1417638"/>
          </a:xfrm>
        </p:spPr>
        <p:txBody>
          <a:bodyPr>
            <a:normAutofit/>
          </a:bodyPr>
          <a:lstStyle/>
          <a:p>
            <a:pPr algn="ctr"/>
            <a:r>
              <a:rPr lang="en-US" b="1" dirty="0" smtClean="0"/>
              <a:t>KSFC; Bangalore</a:t>
            </a:r>
            <a:r>
              <a:rPr lang="en-US" dirty="0" smtClean="0"/>
              <a:t/>
            </a:r>
            <a:br>
              <a:rPr lang="en-US" dirty="0" smtClean="0"/>
            </a:br>
            <a:r>
              <a:rPr lang="en-US" b="1" dirty="0" smtClean="0"/>
              <a:t>M/s Sri G. </a:t>
            </a:r>
            <a:r>
              <a:rPr lang="en-US" b="1" dirty="0" err="1" smtClean="0"/>
              <a:t>Balraj</a:t>
            </a:r>
            <a:r>
              <a:rPr lang="en-US" b="1" dirty="0" smtClean="0"/>
              <a:t> </a:t>
            </a:r>
            <a:endParaRPr lang="en-US" dirty="0"/>
          </a:p>
        </p:txBody>
      </p:sp>
      <p:sp>
        <p:nvSpPr>
          <p:cNvPr id="3" name="Content Placeholder 2"/>
          <p:cNvSpPr>
            <a:spLocks noGrp="1"/>
          </p:cNvSpPr>
          <p:nvPr>
            <p:ph idx="1"/>
          </p:nvPr>
        </p:nvSpPr>
        <p:spPr>
          <a:xfrm>
            <a:off x="990600" y="1447800"/>
            <a:ext cx="7943088" cy="5410200"/>
          </a:xfrm>
        </p:spPr>
        <p:txBody>
          <a:bodyPr>
            <a:normAutofit fontScale="85000" lnSpcReduction="10000"/>
          </a:bodyPr>
          <a:lstStyle/>
          <a:p>
            <a:pPr>
              <a:buNone/>
            </a:pPr>
            <a:r>
              <a:rPr lang="en-US" dirty="0" smtClean="0"/>
              <a:t> </a:t>
            </a:r>
          </a:p>
          <a:p>
            <a:pPr algn="just"/>
            <a:r>
              <a:rPr lang="en-US" dirty="0" smtClean="0"/>
              <a:t>Shri G. </a:t>
            </a:r>
            <a:r>
              <a:rPr lang="en-US" dirty="0" err="1" smtClean="0"/>
              <a:t>Balraj</a:t>
            </a:r>
            <a:r>
              <a:rPr lang="en-US" dirty="0" smtClean="0"/>
              <a:t> started a proprietary concern under his own name in 1980 in Mangalore, Karnataka.  The concern is engaged in the activities of Road Construction.  Over the years Sri G. </a:t>
            </a:r>
            <a:r>
              <a:rPr lang="en-US" dirty="0" err="1" smtClean="0"/>
              <a:t>Balraj</a:t>
            </a:r>
            <a:r>
              <a:rPr lang="en-US" dirty="0" smtClean="0"/>
              <a:t> took loans aggregating Rs.4 crore from Karnataka State Financial Corporation (KSFC) Bangalore.   Over time he has established himself as one of the leading Class-1 contractor in </a:t>
            </a:r>
            <a:r>
              <a:rPr lang="en-US" dirty="0" err="1" smtClean="0"/>
              <a:t>Dakshina</a:t>
            </a:r>
            <a:r>
              <a:rPr lang="en-US" dirty="0" smtClean="0"/>
              <a:t> Kannada.  His major contribution is building of Roads and Industrial Layouts.  He has built roads for National Highway Department, Public Works Department, </a:t>
            </a:r>
            <a:r>
              <a:rPr lang="en-US" dirty="0" err="1" smtClean="0"/>
              <a:t>Zilla</a:t>
            </a:r>
            <a:r>
              <a:rPr lang="en-US" dirty="0" smtClean="0"/>
              <a:t> </a:t>
            </a:r>
            <a:r>
              <a:rPr lang="en-US" dirty="0" err="1" smtClean="0"/>
              <a:t>Panchayath</a:t>
            </a:r>
            <a:r>
              <a:rPr lang="en-US" dirty="0" smtClean="0"/>
              <a:t> &amp; Mangalore City Corporation and has achieved a turnover of Rs.17.22 crore.</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txBody>
          <a:bodyPr>
            <a:normAutofit/>
          </a:bodyPr>
          <a:lstStyle/>
          <a:p>
            <a:pPr algn="ctr"/>
            <a:r>
              <a:rPr lang="en-US" b="1" dirty="0" smtClean="0"/>
              <a:t>KSFC; Bangalore</a:t>
            </a:r>
            <a:r>
              <a:rPr lang="en-US" dirty="0" smtClean="0"/>
              <a:t/>
            </a:r>
            <a:br>
              <a:rPr lang="en-US" dirty="0" smtClean="0"/>
            </a:br>
            <a:r>
              <a:rPr lang="en-US" b="1" dirty="0" smtClean="0"/>
              <a:t>M/s Sri G. </a:t>
            </a:r>
            <a:r>
              <a:rPr lang="en-US" b="1" dirty="0" err="1" smtClean="0"/>
              <a:t>Balraj</a:t>
            </a:r>
            <a:r>
              <a:rPr lang="en-US" b="1" dirty="0" smtClean="0"/>
              <a:t> </a:t>
            </a:r>
            <a:endParaRPr lang="en-US" dirty="0"/>
          </a:p>
        </p:txBody>
      </p:sp>
      <p:pic>
        <p:nvPicPr>
          <p:cNvPr id="12290" name="Picture 2" descr="C:\Users\I3\AppData\Local\Temp\Rar$DI03.449\BALARAJ.JPG"/>
          <p:cNvPicPr>
            <a:picLocks noGrp="1" noChangeAspect="1" noChangeArrowheads="1"/>
          </p:cNvPicPr>
          <p:nvPr>
            <p:ph idx="1"/>
          </p:nvPr>
        </p:nvPicPr>
        <p:blipFill>
          <a:blip r:embed="rId2"/>
          <a:srcRect l="12780" r="18211" b="4561"/>
          <a:stretch>
            <a:fillRect/>
          </a:stretch>
        </p:blipFill>
        <p:spPr bwMode="auto">
          <a:xfrm>
            <a:off x="990600" y="1447800"/>
            <a:ext cx="2057400" cy="2590800"/>
          </a:xfrm>
          <a:prstGeom prst="rect">
            <a:avLst/>
          </a:prstGeom>
          <a:noFill/>
        </p:spPr>
      </p:pic>
      <p:pic>
        <p:nvPicPr>
          <p:cNvPr id="12291" name="Picture 3" descr="C:\Users\I3\AppData\Local\Temp\Rar$DI00.290\DRUM_MIX_PLANT.JPG"/>
          <p:cNvPicPr>
            <a:picLocks noChangeAspect="1" noChangeArrowheads="1"/>
          </p:cNvPicPr>
          <p:nvPr/>
        </p:nvPicPr>
        <p:blipFill>
          <a:blip r:embed="rId3"/>
          <a:srcRect/>
          <a:stretch>
            <a:fillRect/>
          </a:stretch>
        </p:blipFill>
        <p:spPr bwMode="auto">
          <a:xfrm>
            <a:off x="1066800" y="4194478"/>
            <a:ext cx="8077200" cy="2663522"/>
          </a:xfrm>
          <a:prstGeom prst="rect">
            <a:avLst/>
          </a:prstGeom>
          <a:noFill/>
        </p:spPr>
      </p:pic>
      <p:sp>
        <p:nvSpPr>
          <p:cNvPr id="6" name="Rectangle 5"/>
          <p:cNvSpPr/>
          <p:nvPr/>
        </p:nvSpPr>
        <p:spPr>
          <a:xfrm>
            <a:off x="3124200" y="3364468"/>
            <a:ext cx="2025407" cy="369332"/>
          </a:xfrm>
          <a:prstGeom prst="rect">
            <a:avLst/>
          </a:prstGeom>
        </p:spPr>
        <p:txBody>
          <a:bodyPr wrap="square">
            <a:spAutoFit/>
          </a:bodyPr>
          <a:lstStyle/>
          <a:p>
            <a:r>
              <a:rPr lang="en-US" b="1" dirty="0" smtClean="0"/>
              <a:t>Shri G. </a:t>
            </a:r>
            <a:r>
              <a:rPr lang="en-US" b="1" dirty="0" err="1" smtClean="0"/>
              <a:t>Balraj</a:t>
            </a:r>
            <a:r>
              <a:rPr lang="en-US" b="1" dirty="0" smtClean="0"/>
              <a:t> </a:t>
            </a:r>
            <a:endParaRPr lang="en-US"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265238"/>
          </a:xfrm>
        </p:spPr>
        <p:txBody>
          <a:bodyPr>
            <a:noAutofit/>
          </a:bodyPr>
          <a:lstStyle/>
          <a:p>
            <a:pPr algn="ctr"/>
            <a:r>
              <a:rPr lang="en-US" sz="3500" b="1" dirty="0" smtClean="0"/>
              <a:t>KSFC; Bangalore</a:t>
            </a:r>
            <a:br>
              <a:rPr lang="en-US" sz="3500" b="1" dirty="0" smtClean="0"/>
            </a:br>
            <a:r>
              <a:rPr lang="en-US" sz="3500" b="1" dirty="0" smtClean="0"/>
              <a:t>M/s Sri </a:t>
            </a:r>
            <a:r>
              <a:rPr lang="en-US" sz="3500" b="1" dirty="0" err="1" smtClean="0"/>
              <a:t>Venkateshwara</a:t>
            </a:r>
            <a:r>
              <a:rPr lang="en-US" sz="3500" b="1" dirty="0" smtClean="0"/>
              <a:t> Engineering Works </a:t>
            </a:r>
            <a:r>
              <a:rPr lang="en-US" sz="3500" dirty="0" smtClean="0"/>
              <a:t> </a:t>
            </a:r>
            <a:endParaRPr lang="en-US" sz="3500" dirty="0"/>
          </a:p>
        </p:txBody>
      </p:sp>
      <p:sp>
        <p:nvSpPr>
          <p:cNvPr id="3" name="Content Placeholder 2"/>
          <p:cNvSpPr>
            <a:spLocks noGrp="1"/>
          </p:cNvSpPr>
          <p:nvPr>
            <p:ph idx="1"/>
          </p:nvPr>
        </p:nvSpPr>
        <p:spPr>
          <a:xfrm>
            <a:off x="1066800" y="1447800"/>
            <a:ext cx="7866888" cy="5257800"/>
          </a:xfrm>
        </p:spPr>
        <p:txBody>
          <a:bodyPr>
            <a:normAutofit fontScale="92500" lnSpcReduction="10000"/>
          </a:bodyPr>
          <a:lstStyle/>
          <a:p>
            <a:pPr algn="just"/>
            <a:r>
              <a:rPr lang="en-US" dirty="0" smtClean="0"/>
              <a:t>Shri C. </a:t>
            </a:r>
            <a:r>
              <a:rPr lang="en-US" dirty="0" err="1" smtClean="0"/>
              <a:t>Venkatesh</a:t>
            </a:r>
            <a:r>
              <a:rPr lang="en-US" dirty="0" smtClean="0"/>
              <a:t> </a:t>
            </a:r>
            <a:r>
              <a:rPr lang="en-US" dirty="0" err="1" smtClean="0"/>
              <a:t>Naik</a:t>
            </a:r>
            <a:r>
              <a:rPr lang="en-US" dirty="0" smtClean="0"/>
              <a:t>, established M/s Sri </a:t>
            </a:r>
            <a:r>
              <a:rPr lang="en-US" dirty="0" err="1" smtClean="0"/>
              <a:t>Venkateshwara</a:t>
            </a:r>
            <a:r>
              <a:rPr lang="en-US" dirty="0" smtClean="0"/>
              <a:t> Engineering Works in </a:t>
            </a:r>
            <a:r>
              <a:rPr lang="en-US" dirty="0" err="1" smtClean="0"/>
              <a:t>Davangere</a:t>
            </a:r>
            <a:r>
              <a:rPr lang="en-US" dirty="0" smtClean="0"/>
              <a:t> District, Karnataka in the year 2015.  The firm is engaged in manufacture of Agricultural implements &amp; General Fabrication Works.  He took financial assistance of Rs.1.30 crore from Karnataka State Financial Corporation (KSFC) Bangalore under interest subsidy scheme of </a:t>
            </a:r>
            <a:r>
              <a:rPr lang="en-US" dirty="0" err="1" smtClean="0"/>
              <a:t>GoK</a:t>
            </a:r>
            <a:r>
              <a:rPr lang="en-US" dirty="0" smtClean="0"/>
              <a:t> for SC/ST entrepreneurs.  The products of the unit enjoy a good reputation in the market.  The unit has already achieved a turnover of Rs.2.44 crore.</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Autofit/>
          </a:bodyPr>
          <a:lstStyle/>
          <a:p>
            <a:pPr algn="ctr"/>
            <a:r>
              <a:rPr lang="en-US" sz="3500" b="1" dirty="0" smtClean="0"/>
              <a:t>KSFC; Bangalore</a:t>
            </a:r>
            <a:br>
              <a:rPr lang="en-US" sz="3500" b="1" dirty="0" smtClean="0"/>
            </a:br>
            <a:r>
              <a:rPr lang="en-US" sz="3500" b="1" dirty="0" smtClean="0"/>
              <a:t>M/s Sri </a:t>
            </a:r>
            <a:r>
              <a:rPr lang="en-US" sz="3500" b="1" dirty="0" err="1" smtClean="0"/>
              <a:t>Venkateshwara</a:t>
            </a:r>
            <a:r>
              <a:rPr lang="en-US" sz="3500" b="1" dirty="0" smtClean="0"/>
              <a:t> Engineering Works </a:t>
            </a:r>
            <a:r>
              <a:rPr lang="en-US" sz="3500" dirty="0" smtClean="0"/>
              <a:t> </a:t>
            </a:r>
            <a:endParaRPr lang="en-US" sz="3500" dirty="0"/>
          </a:p>
        </p:txBody>
      </p:sp>
      <p:pic>
        <p:nvPicPr>
          <p:cNvPr id="13315" name="Picture 3" descr="C:\Users\I3\AppData\Local\Temp\Rar$DI46.049\venkateswara_engg_works2.jpg"/>
          <p:cNvPicPr>
            <a:picLocks noGrp="1" noChangeAspect="1" noChangeArrowheads="1"/>
          </p:cNvPicPr>
          <p:nvPr>
            <p:ph idx="1"/>
          </p:nvPr>
        </p:nvPicPr>
        <p:blipFill>
          <a:blip r:embed="rId2"/>
          <a:srcRect l="43298" t="3175" r="41279" b="82540"/>
          <a:stretch>
            <a:fillRect/>
          </a:stretch>
        </p:blipFill>
        <p:spPr bwMode="auto">
          <a:xfrm>
            <a:off x="1066800" y="1371600"/>
            <a:ext cx="2286000" cy="2939143"/>
          </a:xfrm>
          <a:prstGeom prst="rect">
            <a:avLst/>
          </a:prstGeom>
          <a:noFill/>
        </p:spPr>
      </p:pic>
      <p:pic>
        <p:nvPicPr>
          <p:cNvPr id="13316" name="Picture 4" descr="C:\Users\I3\AppData\Local\Temp\Rar$DI52.288\venkateswara_engg_works.jpg"/>
          <p:cNvPicPr>
            <a:picLocks noChangeAspect="1" noChangeArrowheads="1"/>
          </p:cNvPicPr>
          <p:nvPr/>
        </p:nvPicPr>
        <p:blipFill>
          <a:blip r:embed="rId3" cstate="print"/>
          <a:srcRect/>
          <a:stretch>
            <a:fillRect/>
          </a:stretch>
        </p:blipFill>
        <p:spPr bwMode="auto">
          <a:xfrm>
            <a:off x="3352800" y="3088616"/>
            <a:ext cx="5690616" cy="3693184"/>
          </a:xfrm>
          <a:prstGeom prst="rect">
            <a:avLst/>
          </a:prstGeom>
          <a:noFill/>
        </p:spPr>
      </p:pic>
      <p:sp>
        <p:nvSpPr>
          <p:cNvPr id="7" name="Rectangle 6"/>
          <p:cNvSpPr/>
          <p:nvPr/>
        </p:nvSpPr>
        <p:spPr>
          <a:xfrm>
            <a:off x="1066800" y="4355068"/>
            <a:ext cx="2284921" cy="369332"/>
          </a:xfrm>
          <a:prstGeom prst="rect">
            <a:avLst/>
          </a:prstGeom>
        </p:spPr>
        <p:txBody>
          <a:bodyPr wrap="none">
            <a:spAutoFit/>
          </a:bodyPr>
          <a:lstStyle/>
          <a:p>
            <a:r>
              <a:rPr lang="en-US" dirty="0" smtClean="0"/>
              <a:t>Shri C. </a:t>
            </a:r>
            <a:r>
              <a:rPr lang="en-US" dirty="0" err="1" smtClean="0"/>
              <a:t>Venkatesh</a:t>
            </a:r>
            <a:r>
              <a:rPr lang="en-US" dirty="0" smtClean="0"/>
              <a:t> </a:t>
            </a:r>
            <a:r>
              <a:rPr lang="en-US" dirty="0" err="1" smtClean="0"/>
              <a:t>Naik</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30162"/>
            <a:ext cx="8781288" cy="1417638"/>
          </a:xfrm>
        </p:spPr>
        <p:txBody>
          <a:bodyPr>
            <a:normAutofit fontScale="90000"/>
          </a:bodyPr>
          <a:lstStyle/>
          <a:p>
            <a:pPr algn="ctr"/>
            <a:r>
              <a:rPr lang="en-US" b="1" dirty="0" smtClean="0"/>
              <a:t>KSFC; Bangalore</a:t>
            </a:r>
            <a:r>
              <a:rPr lang="en-US" dirty="0" smtClean="0"/>
              <a:t/>
            </a:r>
            <a:br>
              <a:rPr lang="en-US" dirty="0" smtClean="0"/>
            </a:br>
            <a:r>
              <a:rPr lang="en-US" sz="4200" b="1" dirty="0" smtClean="0"/>
              <a:t>M/s </a:t>
            </a:r>
            <a:r>
              <a:rPr lang="en-US" sz="4200" b="1" dirty="0" err="1" smtClean="0"/>
              <a:t>Coorg</a:t>
            </a:r>
            <a:r>
              <a:rPr lang="en-US" sz="4200" b="1" dirty="0" smtClean="0"/>
              <a:t> Cliffs Resorts India (P) Ltd.</a:t>
            </a:r>
            <a:endParaRPr lang="en-US" sz="4200" dirty="0"/>
          </a:p>
        </p:txBody>
      </p:sp>
      <p:sp>
        <p:nvSpPr>
          <p:cNvPr id="3" name="Content Placeholder 2"/>
          <p:cNvSpPr>
            <a:spLocks noGrp="1"/>
          </p:cNvSpPr>
          <p:nvPr>
            <p:ph idx="1"/>
          </p:nvPr>
        </p:nvSpPr>
        <p:spPr>
          <a:xfrm>
            <a:off x="1066800" y="1447800"/>
            <a:ext cx="7866888" cy="5410200"/>
          </a:xfrm>
        </p:spPr>
        <p:txBody>
          <a:bodyPr>
            <a:normAutofit/>
          </a:bodyPr>
          <a:lstStyle/>
          <a:p>
            <a:pPr>
              <a:buNone/>
            </a:pPr>
            <a:endParaRPr lang="en-US" dirty="0" smtClean="0"/>
          </a:p>
          <a:p>
            <a:pPr algn="just"/>
            <a:r>
              <a:rPr lang="en-US" dirty="0" smtClean="0"/>
              <a:t>M/</a:t>
            </a:r>
            <a:r>
              <a:rPr lang="en-US" dirty="0" err="1" smtClean="0"/>
              <a:t>s.Coorg</a:t>
            </a:r>
            <a:r>
              <a:rPr lang="en-US" dirty="0" smtClean="0"/>
              <a:t> Cliffs Resort India (P) Ltd., was established by Shri T.T. John in </a:t>
            </a:r>
            <a:r>
              <a:rPr lang="en-US" dirty="0" err="1" smtClean="0"/>
              <a:t>Madikeri</a:t>
            </a:r>
            <a:r>
              <a:rPr lang="en-US" dirty="0" smtClean="0"/>
              <a:t>, Karnataka in the year 2013 with financial assistance from Karnataka State Financial Corporation (KSFC), Bangalore. </a:t>
            </a:r>
            <a:r>
              <a:rPr lang="en-US" dirty="0" err="1" smtClean="0"/>
              <a:t>Madikeri</a:t>
            </a:r>
            <a:r>
              <a:rPr lang="en-US" dirty="0" smtClean="0"/>
              <a:t> being the most popular tourist location in the District caters to both the corporate sector as well as individuals.</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txBody>
          <a:bodyPr>
            <a:normAutofit fontScale="90000"/>
          </a:bodyPr>
          <a:lstStyle/>
          <a:p>
            <a:pPr algn="ctr"/>
            <a:r>
              <a:rPr lang="en-US" b="1" dirty="0" smtClean="0"/>
              <a:t>KSFC; Bangalore</a:t>
            </a:r>
            <a:r>
              <a:rPr lang="en-US" dirty="0" smtClean="0"/>
              <a:t/>
            </a:r>
            <a:br>
              <a:rPr lang="en-US" dirty="0" smtClean="0"/>
            </a:br>
            <a:r>
              <a:rPr lang="en-US" sz="4200" b="1" dirty="0" smtClean="0"/>
              <a:t>M/s </a:t>
            </a:r>
            <a:r>
              <a:rPr lang="en-US" sz="4200" b="1" dirty="0" err="1" smtClean="0"/>
              <a:t>Coorg</a:t>
            </a:r>
            <a:r>
              <a:rPr lang="en-US" sz="4200" b="1" dirty="0" smtClean="0"/>
              <a:t> Cliffs Resorts India (P) Ltd.</a:t>
            </a:r>
            <a:endParaRPr lang="en-US" sz="4200" dirty="0"/>
          </a:p>
        </p:txBody>
      </p:sp>
      <p:pic>
        <p:nvPicPr>
          <p:cNvPr id="14338" name="Picture 2" descr="C:\Users\I3\AppData\Local\Temp\Rar$DI49.671\Coorg_Cliffs_Resort_T.T.John.jpg"/>
          <p:cNvPicPr>
            <a:picLocks noGrp="1" noChangeAspect="1" noChangeArrowheads="1"/>
          </p:cNvPicPr>
          <p:nvPr>
            <p:ph idx="1"/>
          </p:nvPr>
        </p:nvPicPr>
        <p:blipFill>
          <a:blip r:embed="rId2"/>
          <a:srcRect l="44622" t="28088" r="34306" b="57005"/>
          <a:stretch>
            <a:fillRect/>
          </a:stretch>
        </p:blipFill>
        <p:spPr bwMode="auto">
          <a:xfrm>
            <a:off x="1066800" y="1447800"/>
            <a:ext cx="1752600" cy="2057400"/>
          </a:xfrm>
          <a:prstGeom prst="rect">
            <a:avLst/>
          </a:prstGeom>
          <a:noFill/>
        </p:spPr>
      </p:pic>
      <p:pic>
        <p:nvPicPr>
          <p:cNvPr id="14339" name="Picture 3" descr="C:\Users\I3\AppData\Local\Temp\Rar$DI59.611\coorg_cliff1.jpg"/>
          <p:cNvPicPr>
            <a:picLocks noChangeAspect="1" noChangeArrowheads="1"/>
          </p:cNvPicPr>
          <p:nvPr/>
        </p:nvPicPr>
        <p:blipFill>
          <a:blip r:embed="rId3" cstate="print"/>
          <a:srcRect l="21992" t="5556" r="8865" b="7778"/>
          <a:stretch>
            <a:fillRect/>
          </a:stretch>
        </p:blipFill>
        <p:spPr bwMode="auto">
          <a:xfrm>
            <a:off x="4419600" y="1447800"/>
            <a:ext cx="4343400" cy="5257800"/>
          </a:xfrm>
          <a:prstGeom prst="rect">
            <a:avLst/>
          </a:prstGeom>
          <a:noFill/>
        </p:spPr>
      </p:pic>
      <p:sp>
        <p:nvSpPr>
          <p:cNvPr id="6" name="Rectangle 5"/>
          <p:cNvSpPr/>
          <p:nvPr/>
        </p:nvSpPr>
        <p:spPr>
          <a:xfrm>
            <a:off x="1066800" y="3505200"/>
            <a:ext cx="1628844" cy="369332"/>
          </a:xfrm>
          <a:prstGeom prst="rect">
            <a:avLst/>
          </a:prstGeom>
        </p:spPr>
        <p:txBody>
          <a:bodyPr wrap="none">
            <a:spAutoFit/>
          </a:bodyPr>
          <a:lstStyle/>
          <a:p>
            <a:r>
              <a:rPr lang="en-US" b="1" dirty="0" smtClean="0"/>
              <a:t>Shri T.T. John </a:t>
            </a:r>
            <a:endParaRPr lang="en-US"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txBody>
          <a:bodyPr>
            <a:normAutofit/>
          </a:bodyPr>
          <a:lstStyle/>
          <a:p>
            <a:pPr algn="ctr"/>
            <a:r>
              <a:rPr lang="en-US" b="1" dirty="0" smtClean="0"/>
              <a:t>KSFC; Bangalore</a:t>
            </a:r>
            <a:r>
              <a:rPr lang="en-US" dirty="0" smtClean="0"/>
              <a:t/>
            </a:r>
            <a:br>
              <a:rPr lang="en-US" dirty="0" smtClean="0"/>
            </a:br>
            <a:r>
              <a:rPr lang="en-US" b="1" dirty="0" smtClean="0"/>
              <a:t>M/s Phoenix Products </a:t>
            </a:r>
            <a:endParaRPr lang="en-US" dirty="0"/>
          </a:p>
        </p:txBody>
      </p:sp>
      <p:sp>
        <p:nvSpPr>
          <p:cNvPr id="3" name="Content Placeholder 2"/>
          <p:cNvSpPr>
            <a:spLocks noGrp="1"/>
          </p:cNvSpPr>
          <p:nvPr>
            <p:ph idx="1"/>
          </p:nvPr>
        </p:nvSpPr>
        <p:spPr>
          <a:xfrm>
            <a:off x="990600" y="1447800"/>
            <a:ext cx="7943088" cy="5410200"/>
          </a:xfrm>
        </p:spPr>
        <p:txBody>
          <a:bodyPr>
            <a:noAutofit/>
          </a:bodyPr>
          <a:lstStyle/>
          <a:p>
            <a:pPr marL="0" indent="0" algn="just">
              <a:buNone/>
            </a:pPr>
            <a:r>
              <a:rPr lang="en-US" sz="1600" dirty="0" smtClean="0"/>
              <a:t>M/s Phoenix Products was established in the year 1992 with financial assistance from Karnataka State Financial Corporation (KSFC) Bangalore.  The unit is engaged in manufacture of </a:t>
            </a:r>
            <a:r>
              <a:rPr lang="en-US" sz="1600" dirty="0" smtClean="0">
                <a:hlinkClick r:id="rId2"/>
              </a:rPr>
              <a:t>Non Farm Rural Equipments </a:t>
            </a:r>
            <a:r>
              <a:rPr lang="en-US" sz="1600" dirty="0" smtClean="0"/>
              <a:t>&amp; </a:t>
            </a:r>
            <a:r>
              <a:rPr lang="en-US" sz="1600" dirty="0" smtClean="0">
                <a:hlinkClick r:id="rId3"/>
              </a:rPr>
              <a:t>Biomass Based Energy efficient devices </a:t>
            </a:r>
            <a:r>
              <a:rPr lang="en-US" sz="1600" dirty="0" smtClean="0"/>
              <a:t>(Water Heaters, Charcoal Cooker, Three Pan Cook Stoves, </a:t>
            </a:r>
            <a:r>
              <a:rPr lang="en-US" sz="1600" dirty="0" err="1" smtClean="0"/>
              <a:t>Dosa</a:t>
            </a:r>
            <a:r>
              <a:rPr lang="en-US" sz="1600" dirty="0" smtClean="0"/>
              <a:t> </a:t>
            </a:r>
            <a:r>
              <a:rPr lang="en-US" sz="1600" dirty="0" err="1" smtClean="0"/>
              <a:t>Tava</a:t>
            </a:r>
            <a:r>
              <a:rPr lang="en-US" sz="1600" dirty="0" smtClean="0"/>
              <a:t>, Biomass Driers, </a:t>
            </a:r>
            <a:r>
              <a:rPr lang="en-US" sz="1600" dirty="0" err="1" smtClean="0"/>
              <a:t>Gasifiers</a:t>
            </a:r>
            <a:r>
              <a:rPr lang="en-US" sz="1600" dirty="0" smtClean="0"/>
              <a:t> etc. which are commercially viable.  </a:t>
            </a:r>
          </a:p>
          <a:p>
            <a:pPr marL="0" indent="0" algn="just">
              <a:buNone/>
            </a:pPr>
            <a:r>
              <a:rPr lang="en-US" sz="1600" dirty="0" smtClean="0"/>
              <a:t> </a:t>
            </a:r>
          </a:p>
          <a:p>
            <a:pPr marL="0" indent="0" algn="just">
              <a:buNone/>
            </a:pPr>
            <a:r>
              <a:rPr lang="en-US" sz="1600" dirty="0" smtClean="0"/>
              <a:t>The promoter Shri </a:t>
            </a:r>
            <a:r>
              <a:rPr lang="en-US" sz="1600" dirty="0" err="1" smtClean="0"/>
              <a:t>Sameer</a:t>
            </a:r>
            <a:r>
              <a:rPr lang="en-US" sz="1600" dirty="0" smtClean="0"/>
              <a:t> S. </a:t>
            </a:r>
            <a:r>
              <a:rPr lang="en-US" sz="1600" dirty="0" err="1" smtClean="0"/>
              <a:t>Kanabargi</a:t>
            </a:r>
            <a:r>
              <a:rPr lang="en-US" sz="1600" dirty="0" smtClean="0"/>
              <a:t>, believes in making biomass energy as a primary fuel source to replace fossil fuels as well as increase the use of local resources of renewable energy efficiently. Biomass fuels provide a sustainable renewable energy source; are energy efficient; their cost is less and they reduce pollution. The unit has introduced many innovative features in its products which are easy to maintain even at rural levels.   Some of their associates are </a:t>
            </a:r>
            <a:r>
              <a:rPr lang="en-US" sz="1600" b="1" dirty="0" smtClean="0"/>
              <a:t>T</a:t>
            </a:r>
            <a:r>
              <a:rPr lang="en-US" sz="1600" dirty="0" smtClean="0"/>
              <a:t>echnology Informatics &amp; Design Endeavour - (TIDE) Bangalore; </a:t>
            </a:r>
            <a:r>
              <a:rPr lang="en-US" sz="1600" b="1" dirty="0" smtClean="0"/>
              <a:t>I</a:t>
            </a:r>
            <a:r>
              <a:rPr lang="en-US" sz="1600" dirty="0" smtClean="0"/>
              <a:t>ndian Institute of Science - (IISC) Bangalore; </a:t>
            </a:r>
            <a:r>
              <a:rPr lang="en-US" sz="1600" b="1" dirty="0" smtClean="0"/>
              <a:t>T</a:t>
            </a:r>
            <a:r>
              <a:rPr lang="en-US" sz="1600" dirty="0" smtClean="0"/>
              <a:t>he Energy and Resources Institute - (TERI); </a:t>
            </a:r>
            <a:r>
              <a:rPr lang="en-US" sz="1600" b="1" dirty="0" smtClean="0"/>
              <a:t>T</a:t>
            </a:r>
            <a:r>
              <a:rPr lang="en-US" sz="1600" dirty="0" smtClean="0"/>
              <a:t>OOL - Netherlands etc.</a:t>
            </a:r>
          </a:p>
          <a:p>
            <a:pPr marL="0" indent="0" algn="just">
              <a:buNone/>
            </a:pPr>
            <a:r>
              <a:rPr lang="en-US" sz="1600" dirty="0" smtClean="0"/>
              <a:t> </a:t>
            </a:r>
          </a:p>
          <a:p>
            <a:pPr marL="0" indent="0" algn="just">
              <a:buNone/>
            </a:pPr>
            <a:r>
              <a:rPr lang="en-US" sz="1600" dirty="0" smtClean="0"/>
              <a:t>The unit has received award as </a:t>
            </a:r>
            <a:r>
              <a:rPr lang="en-US" sz="1600" b="1" dirty="0" smtClean="0"/>
              <a:t>"BEST TINY INDUSTRY"</a:t>
            </a:r>
            <a:r>
              <a:rPr lang="en-US" sz="1600" dirty="0" smtClean="0"/>
              <a:t> from Directorate of Industries &amp; Commerce.  The unit has a well defined quality control policy and procures the best raw materials, testing them at every stage of production, maintaining international quality standards, and delivering the products to the clients on-time.  The unit also provides technical assistance for after sales service.</a:t>
            </a:r>
            <a:endParaRPr lang="en-US" sz="16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txBody>
          <a:bodyPr/>
          <a:lstStyle/>
          <a:p>
            <a:pPr algn="ctr"/>
            <a:r>
              <a:rPr lang="en-US" b="1" dirty="0" smtClean="0"/>
              <a:t>KSFC; Bangalore</a:t>
            </a:r>
            <a:r>
              <a:rPr lang="en-US" dirty="0" smtClean="0"/>
              <a:t/>
            </a:r>
            <a:br>
              <a:rPr lang="en-US" dirty="0" smtClean="0"/>
            </a:br>
            <a:r>
              <a:rPr lang="en-US" b="1" dirty="0" smtClean="0"/>
              <a:t>M/s Phoenix Products </a:t>
            </a:r>
            <a:endParaRPr lang="en-US" dirty="0"/>
          </a:p>
        </p:txBody>
      </p:sp>
      <p:pic>
        <p:nvPicPr>
          <p:cNvPr id="15362" name="Picture 2" descr="C:\Users\I3\AppData\Local\Temp\Rar$DI00.366\PHOENIX_PROMOTER.jpg"/>
          <p:cNvPicPr>
            <a:picLocks noGrp="1" noChangeAspect="1" noChangeArrowheads="1"/>
          </p:cNvPicPr>
          <p:nvPr>
            <p:ph idx="1"/>
          </p:nvPr>
        </p:nvPicPr>
        <p:blipFill>
          <a:blip r:embed="rId2"/>
          <a:srcRect t="12698" r="53252" b="3175"/>
          <a:stretch>
            <a:fillRect/>
          </a:stretch>
        </p:blipFill>
        <p:spPr bwMode="auto">
          <a:xfrm>
            <a:off x="1066800" y="1447800"/>
            <a:ext cx="2765821" cy="3352800"/>
          </a:xfrm>
          <a:prstGeom prst="rect">
            <a:avLst/>
          </a:prstGeom>
          <a:noFill/>
        </p:spPr>
      </p:pic>
      <p:pic>
        <p:nvPicPr>
          <p:cNvPr id="15363" name="Picture 3" descr="C:\Users\I3\AppData\Local\Temp\Rar$DI06.270\Phoenix-9.jpg"/>
          <p:cNvPicPr>
            <a:picLocks noChangeAspect="1" noChangeArrowheads="1"/>
          </p:cNvPicPr>
          <p:nvPr/>
        </p:nvPicPr>
        <p:blipFill>
          <a:blip r:embed="rId3"/>
          <a:srcRect/>
          <a:stretch>
            <a:fillRect/>
          </a:stretch>
        </p:blipFill>
        <p:spPr bwMode="auto">
          <a:xfrm>
            <a:off x="5286375" y="1524000"/>
            <a:ext cx="3857625" cy="5105400"/>
          </a:xfrm>
          <a:prstGeom prst="rect">
            <a:avLst/>
          </a:prstGeom>
          <a:noFill/>
        </p:spPr>
      </p:pic>
      <p:sp>
        <p:nvSpPr>
          <p:cNvPr id="6" name="Rectangle 5"/>
          <p:cNvSpPr/>
          <p:nvPr/>
        </p:nvSpPr>
        <p:spPr>
          <a:xfrm>
            <a:off x="1097066" y="4812268"/>
            <a:ext cx="2484334" cy="369332"/>
          </a:xfrm>
          <a:prstGeom prst="rect">
            <a:avLst/>
          </a:prstGeom>
        </p:spPr>
        <p:txBody>
          <a:bodyPr wrap="none">
            <a:spAutoFit/>
          </a:bodyPr>
          <a:lstStyle/>
          <a:p>
            <a:r>
              <a:rPr lang="en-US" dirty="0" smtClean="0"/>
              <a:t>Shri </a:t>
            </a:r>
            <a:r>
              <a:rPr lang="en-US" dirty="0" err="1" smtClean="0"/>
              <a:t>Sameer</a:t>
            </a:r>
            <a:r>
              <a:rPr lang="en-US" dirty="0" smtClean="0"/>
              <a:t> S. </a:t>
            </a:r>
            <a:r>
              <a:rPr lang="en-US" dirty="0" err="1" smtClean="0"/>
              <a:t>Kanabargi</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 y="30162"/>
            <a:ext cx="8933688" cy="1417638"/>
          </a:xfrm>
        </p:spPr>
        <p:txBody>
          <a:bodyPr>
            <a:normAutofit/>
          </a:bodyPr>
          <a:lstStyle/>
          <a:p>
            <a:pPr algn="ctr"/>
            <a:r>
              <a:rPr lang="en-US" b="1" dirty="0" smtClean="0"/>
              <a:t>KSFC; Bangalore</a:t>
            </a:r>
            <a:r>
              <a:rPr lang="en-US" dirty="0" smtClean="0"/>
              <a:t/>
            </a:r>
            <a:br>
              <a:rPr lang="en-US" dirty="0" smtClean="0"/>
            </a:br>
            <a:r>
              <a:rPr lang="en-US" b="1" dirty="0" smtClean="0"/>
              <a:t>M/s Sea Shell Plastics</a:t>
            </a:r>
            <a:endParaRPr lang="en-US" dirty="0"/>
          </a:p>
        </p:txBody>
      </p:sp>
      <p:sp>
        <p:nvSpPr>
          <p:cNvPr id="3" name="Content Placeholder 2"/>
          <p:cNvSpPr>
            <a:spLocks noGrp="1"/>
          </p:cNvSpPr>
          <p:nvPr>
            <p:ph idx="1"/>
          </p:nvPr>
        </p:nvSpPr>
        <p:spPr>
          <a:xfrm>
            <a:off x="1066800" y="1447800"/>
            <a:ext cx="7866888" cy="5410200"/>
          </a:xfrm>
        </p:spPr>
        <p:txBody>
          <a:bodyPr>
            <a:normAutofit fontScale="85000" lnSpcReduction="20000"/>
          </a:bodyPr>
          <a:lstStyle/>
          <a:p>
            <a:pPr algn="just"/>
            <a:r>
              <a:rPr lang="en-US" dirty="0" smtClean="0"/>
              <a:t>Shri </a:t>
            </a:r>
            <a:r>
              <a:rPr lang="en-US" dirty="0" err="1" smtClean="0"/>
              <a:t>Subramanya</a:t>
            </a:r>
            <a:r>
              <a:rPr lang="en-US" dirty="0" smtClean="0"/>
              <a:t> established M/s Sea Shell Plastics in the year 1997 with financial assistance from Karnataka State Financial Corporation (KSFC) Bangalore.  The unit is a </a:t>
            </a:r>
            <a:r>
              <a:rPr lang="en-US" dirty="0" err="1" smtClean="0"/>
              <a:t>specialised</a:t>
            </a:r>
            <a:r>
              <a:rPr lang="en-US" dirty="0" smtClean="0"/>
              <a:t> manufacturer of Blow &amp; Injection </a:t>
            </a:r>
            <a:r>
              <a:rPr lang="en-US" dirty="0" err="1" smtClean="0"/>
              <a:t>Moulded</a:t>
            </a:r>
            <a:r>
              <a:rPr lang="en-US" dirty="0" smtClean="0"/>
              <a:t> Plastic Components &amp; Packaging Containers, Closures, Measuring Cups, Applicators etc.  The unit took loans aggregating Rs.2.02 crore from KSFC.  Its clients include M/s Himalaya Drug Co., Bangalore; M/s Bal </a:t>
            </a:r>
            <a:r>
              <a:rPr lang="en-US" dirty="0" err="1" smtClean="0"/>
              <a:t>Pharma</a:t>
            </a:r>
            <a:r>
              <a:rPr lang="en-US" dirty="0" smtClean="0"/>
              <a:t> </a:t>
            </a:r>
            <a:r>
              <a:rPr lang="en-US" dirty="0" err="1" smtClean="0"/>
              <a:t>Pvt.Ltd</a:t>
            </a:r>
            <a:r>
              <a:rPr lang="en-US" dirty="0" smtClean="0"/>
              <a:t>., Bangalore; M/s Mysore Paints &amp; Varnish Pvt. Ltd., Bangalore; M/</a:t>
            </a:r>
            <a:r>
              <a:rPr lang="en-US" dirty="0" err="1" smtClean="0"/>
              <a:t>s.Natural</a:t>
            </a:r>
            <a:r>
              <a:rPr lang="en-US" dirty="0" smtClean="0"/>
              <a:t> Remedies Pvt. Ltd., Bangalore; Karnataka Soaps &amp; Detergent Ltd. Bangalore.  The unit is exporting its products to the Gulf Country </a:t>
            </a:r>
            <a:r>
              <a:rPr lang="en-US" dirty="0" err="1" smtClean="0"/>
              <a:t>viz</a:t>
            </a:r>
            <a:r>
              <a:rPr lang="en-US" dirty="0" smtClean="0"/>
              <a:t> to BLCSC, Dubai.  The turnover of the company is Rs.11 crore now.</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781288" cy="1417638"/>
          </a:xfrm>
        </p:spPr>
        <p:txBody>
          <a:bodyPr/>
          <a:lstStyle/>
          <a:p>
            <a:pPr algn="ctr"/>
            <a:r>
              <a:rPr lang="en-US" b="1" dirty="0" smtClean="0"/>
              <a:t>KSFC; Bangalore</a:t>
            </a:r>
            <a:r>
              <a:rPr lang="en-US" dirty="0" smtClean="0"/>
              <a:t/>
            </a:r>
            <a:br>
              <a:rPr lang="en-US" dirty="0" smtClean="0"/>
            </a:br>
            <a:r>
              <a:rPr lang="en-US" b="1" dirty="0" smtClean="0"/>
              <a:t>M/s Sea Shell Plastics</a:t>
            </a:r>
            <a:endParaRPr lang="en-US" dirty="0"/>
          </a:p>
        </p:txBody>
      </p:sp>
      <p:pic>
        <p:nvPicPr>
          <p:cNvPr id="16386" name="Picture 2"/>
          <p:cNvPicPr>
            <a:picLocks noGrp="1" noChangeAspect="1" noChangeArrowheads="1"/>
          </p:cNvPicPr>
          <p:nvPr>
            <p:ph idx="1"/>
          </p:nvPr>
        </p:nvPicPr>
        <p:blipFill>
          <a:blip r:embed="rId2"/>
          <a:srcRect l="76929" t="28572" r="5056" b="53968"/>
          <a:stretch>
            <a:fillRect/>
          </a:stretch>
        </p:blipFill>
        <p:spPr bwMode="auto">
          <a:xfrm>
            <a:off x="1066800" y="1524000"/>
            <a:ext cx="1676400" cy="2095500"/>
          </a:xfrm>
          <a:prstGeom prst="rect">
            <a:avLst/>
          </a:prstGeom>
          <a:noFill/>
          <a:ln w="9525">
            <a:noFill/>
            <a:miter lim="800000"/>
            <a:headEnd/>
            <a:tailEnd/>
          </a:ln>
          <a:effectLst/>
        </p:spPr>
      </p:pic>
      <p:pic>
        <p:nvPicPr>
          <p:cNvPr id="16387" name="Picture 3" descr="C:\Users\I3\AppData\Local\Temp\Rar$DI12.558\seashell2.jpg"/>
          <p:cNvPicPr>
            <a:picLocks noChangeAspect="1" noChangeArrowheads="1"/>
          </p:cNvPicPr>
          <p:nvPr/>
        </p:nvPicPr>
        <p:blipFill>
          <a:blip r:embed="rId3"/>
          <a:srcRect/>
          <a:stretch>
            <a:fillRect/>
          </a:stretch>
        </p:blipFill>
        <p:spPr bwMode="auto">
          <a:xfrm>
            <a:off x="2971800" y="2590800"/>
            <a:ext cx="6054943" cy="4038600"/>
          </a:xfrm>
          <a:prstGeom prst="rect">
            <a:avLst/>
          </a:prstGeom>
          <a:noFill/>
        </p:spPr>
      </p:pic>
      <p:sp>
        <p:nvSpPr>
          <p:cNvPr id="6" name="Rectangle 5"/>
          <p:cNvSpPr/>
          <p:nvPr/>
        </p:nvSpPr>
        <p:spPr>
          <a:xfrm>
            <a:off x="1031538" y="3593068"/>
            <a:ext cx="1787862" cy="369332"/>
          </a:xfrm>
          <a:prstGeom prst="rect">
            <a:avLst/>
          </a:prstGeom>
        </p:spPr>
        <p:txBody>
          <a:bodyPr wrap="none">
            <a:spAutoFit/>
          </a:bodyPr>
          <a:lstStyle/>
          <a:p>
            <a:r>
              <a:rPr lang="en-US" dirty="0" smtClean="0"/>
              <a:t>Shri </a:t>
            </a:r>
            <a:r>
              <a:rPr lang="en-US" dirty="0" err="1" smtClean="0"/>
              <a:t>Subramanya</a:t>
            </a:r>
            <a:r>
              <a:rPr lang="en-US" dirty="0" smtClean="0"/>
              <a:t>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MPFC; Indore</a:t>
            </a:r>
            <a:r>
              <a:rPr lang="en-US" dirty="0" smtClean="0"/>
              <a:t/>
            </a:r>
            <a:br>
              <a:rPr lang="en-US" dirty="0" smtClean="0"/>
            </a:br>
            <a:r>
              <a:rPr lang="en-US" b="1" dirty="0" smtClean="0"/>
              <a:t>M/s </a:t>
            </a:r>
            <a:r>
              <a:rPr lang="en-US" b="1" dirty="0" err="1" smtClean="0"/>
              <a:t>Krasoma</a:t>
            </a:r>
            <a:r>
              <a:rPr lang="en-US" b="1" dirty="0" smtClean="0"/>
              <a:t> </a:t>
            </a:r>
            <a:r>
              <a:rPr lang="en-US" b="1" dirty="0" err="1" smtClean="0"/>
              <a:t>Biochem</a:t>
            </a:r>
            <a:r>
              <a:rPr lang="en-US" b="1" dirty="0" smtClean="0"/>
              <a:t> Pvt. Ltd.</a:t>
            </a:r>
            <a:endParaRPr lang="en-US" dirty="0"/>
          </a:p>
        </p:txBody>
      </p:sp>
      <p:sp>
        <p:nvSpPr>
          <p:cNvPr id="3" name="Content Placeholder 2"/>
          <p:cNvSpPr>
            <a:spLocks noGrp="1"/>
          </p:cNvSpPr>
          <p:nvPr>
            <p:ph idx="1"/>
          </p:nvPr>
        </p:nvSpPr>
        <p:spPr>
          <a:xfrm>
            <a:off x="990600" y="1447800"/>
            <a:ext cx="7943088" cy="5410200"/>
          </a:xfrm>
        </p:spPr>
        <p:txBody>
          <a:bodyPr>
            <a:normAutofit fontScale="62500" lnSpcReduction="20000"/>
          </a:bodyPr>
          <a:lstStyle/>
          <a:p>
            <a:pPr algn="just">
              <a:buNone/>
            </a:pPr>
            <a:r>
              <a:rPr lang="en-US" dirty="0" smtClean="0"/>
              <a:t> </a:t>
            </a:r>
          </a:p>
          <a:p>
            <a:pPr algn="just"/>
            <a:r>
              <a:rPr lang="en-US" dirty="0" smtClean="0"/>
              <a:t>M/s </a:t>
            </a:r>
            <a:r>
              <a:rPr lang="en-US" dirty="0" err="1" smtClean="0"/>
              <a:t>Krasoma</a:t>
            </a:r>
            <a:r>
              <a:rPr lang="en-US" dirty="0" smtClean="0"/>
              <a:t> </a:t>
            </a:r>
            <a:r>
              <a:rPr lang="en-US" dirty="0" err="1" smtClean="0"/>
              <a:t>Biochem</a:t>
            </a:r>
            <a:r>
              <a:rPr lang="en-US" dirty="0" smtClean="0"/>
              <a:t> Private Limited was established in the year 2006 at </a:t>
            </a:r>
            <a:r>
              <a:rPr lang="en-US" dirty="0" err="1" smtClean="0"/>
              <a:t>Pithampura</a:t>
            </a:r>
            <a:r>
              <a:rPr lang="en-US" dirty="0" smtClean="0"/>
              <a:t> by Shri </a:t>
            </a:r>
            <a:r>
              <a:rPr lang="en-US" dirty="0" err="1" smtClean="0"/>
              <a:t>Kamal</a:t>
            </a:r>
            <a:r>
              <a:rPr lang="en-US" dirty="0" smtClean="0"/>
              <a:t> </a:t>
            </a:r>
            <a:r>
              <a:rPr lang="en-US" dirty="0" err="1" smtClean="0"/>
              <a:t>Shyamsukha</a:t>
            </a:r>
            <a:r>
              <a:rPr lang="en-US" dirty="0" smtClean="0"/>
              <a:t> &amp; Shri Ravi </a:t>
            </a:r>
            <a:r>
              <a:rPr lang="en-US" dirty="0" err="1" smtClean="0"/>
              <a:t>Shyamsukha</a:t>
            </a:r>
            <a:r>
              <a:rPr lang="en-US" dirty="0" smtClean="0"/>
              <a:t> to manufacture water treatment chemicals with financial assistance from Madhya Pradesh Financial Corporation. </a:t>
            </a:r>
          </a:p>
          <a:p>
            <a:pPr algn="just"/>
            <a:r>
              <a:rPr lang="en-US" dirty="0" smtClean="0"/>
              <a:t> </a:t>
            </a:r>
          </a:p>
          <a:p>
            <a:pPr algn="just"/>
            <a:r>
              <a:rPr lang="en-US" dirty="0" smtClean="0"/>
              <a:t>The unit </a:t>
            </a:r>
            <a:r>
              <a:rPr lang="en-US" dirty="0" err="1" smtClean="0"/>
              <a:t>utilises</a:t>
            </a:r>
            <a:r>
              <a:rPr lang="en-US" dirty="0" smtClean="0"/>
              <a:t> the Waste generated by Iron and Steel Industry and converting it to an environment friendly product.  The recycled product is sold globally.  The Company has set up another facility at Howrah.  During the last 5 years its turnover has increased from Rs.13.70 Crore in the year 2011 to Rs.126.54 Crore in the year 2016.  The company also has plants in Central and Eastern India to manufacture Ferric Chloride solution—an import substitute. </a:t>
            </a:r>
          </a:p>
          <a:p>
            <a:pPr algn="just"/>
            <a:r>
              <a:rPr lang="en-US" dirty="0" smtClean="0"/>
              <a:t> </a:t>
            </a:r>
          </a:p>
          <a:p>
            <a:pPr algn="just"/>
            <a:r>
              <a:rPr lang="en-US" dirty="0" smtClean="0"/>
              <a:t>The company has received The Environmental Award (</a:t>
            </a:r>
            <a:r>
              <a:rPr lang="en-US" dirty="0" err="1" smtClean="0"/>
              <a:t>Paryavaran</a:t>
            </a:r>
            <a:r>
              <a:rPr lang="en-US" dirty="0" smtClean="0"/>
              <a:t> </a:t>
            </a:r>
            <a:r>
              <a:rPr lang="en-US" dirty="0" err="1" smtClean="0"/>
              <a:t>Puruskar</a:t>
            </a:r>
            <a:r>
              <a:rPr lang="en-US" dirty="0" smtClean="0"/>
              <a:t>) for the year 2012-2013 from MP State Pollution control Board.  It has also been awarded ISO 9001:2008 and ISO 14001:2004 certification.  It is the only Company in India authorised by Central Pollution Control Board for manufacture of Ferric Chloride solution.  The unit is regular in its repayment schedule.</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 y="152400"/>
            <a:ext cx="9086088" cy="1524000"/>
          </a:xfrm>
        </p:spPr>
        <p:txBody>
          <a:bodyPr>
            <a:normAutofit fontScale="90000"/>
          </a:bodyPr>
          <a:lstStyle/>
          <a:p>
            <a:pPr algn="ctr"/>
            <a:r>
              <a:rPr lang="en-US" b="1" dirty="0" smtClean="0"/>
              <a:t>MPFC; Indore</a:t>
            </a:r>
            <a:r>
              <a:rPr lang="en-US" dirty="0" smtClean="0"/>
              <a:t/>
            </a:r>
            <a:br>
              <a:rPr lang="en-US" dirty="0" smtClean="0"/>
            </a:br>
            <a:r>
              <a:rPr lang="en-US" b="1" dirty="0" smtClean="0"/>
              <a:t>M/s Galaxy Components Pvt. Ltd. </a:t>
            </a:r>
            <a:r>
              <a:rPr lang="en-US" dirty="0" smtClean="0"/>
              <a:t/>
            </a:r>
            <a:br>
              <a:rPr lang="en-US" dirty="0" smtClean="0"/>
            </a:br>
            <a:r>
              <a:rPr lang="en-US" b="1" dirty="0" smtClean="0"/>
              <a:t>M/s </a:t>
            </a:r>
            <a:r>
              <a:rPr lang="en-US" b="1" dirty="0" err="1" smtClean="0"/>
              <a:t>Sadashiv</a:t>
            </a:r>
            <a:r>
              <a:rPr lang="en-US" b="1" dirty="0" smtClean="0"/>
              <a:t> Engineers </a:t>
            </a:r>
            <a:r>
              <a:rPr lang="en-US" b="1" dirty="0" err="1" smtClean="0"/>
              <a:t>P.Ltd</a:t>
            </a:r>
            <a:endParaRPr lang="en-US" dirty="0" smtClean="0"/>
          </a:p>
        </p:txBody>
      </p:sp>
      <p:sp>
        <p:nvSpPr>
          <p:cNvPr id="3" name="Content Placeholder 2"/>
          <p:cNvSpPr>
            <a:spLocks noGrp="1"/>
          </p:cNvSpPr>
          <p:nvPr>
            <p:ph idx="1"/>
          </p:nvPr>
        </p:nvSpPr>
        <p:spPr>
          <a:xfrm>
            <a:off x="1066800" y="1828800"/>
            <a:ext cx="7866888" cy="4876800"/>
          </a:xfrm>
        </p:spPr>
        <p:txBody>
          <a:bodyPr>
            <a:normAutofit fontScale="55000" lnSpcReduction="20000"/>
          </a:bodyPr>
          <a:lstStyle/>
          <a:p>
            <a:pPr algn="just">
              <a:buNone/>
            </a:pPr>
            <a:r>
              <a:rPr lang="en-US" b="1" dirty="0" smtClean="0"/>
              <a:t> </a:t>
            </a:r>
            <a:endParaRPr lang="en-US" dirty="0" smtClean="0"/>
          </a:p>
          <a:p>
            <a:pPr algn="just"/>
            <a:r>
              <a:rPr lang="en-US" dirty="0" smtClean="0"/>
              <a:t>M/s Galaxy Components (P) Ltd Company was established by Shri </a:t>
            </a:r>
            <a:r>
              <a:rPr lang="en-US" dirty="0" err="1" smtClean="0"/>
              <a:t>Sudhanshu</a:t>
            </a:r>
            <a:r>
              <a:rPr lang="en-US" dirty="0" smtClean="0"/>
              <a:t> Sharma a first generation entrepreneur in the year 1991 to manufacture of Sheet Metal , Fabricated &amp; Machined items etc. for the various Auto mobile units in and around </a:t>
            </a:r>
            <a:r>
              <a:rPr lang="en-US" dirty="0" err="1" smtClean="0"/>
              <a:t>Pithampur</a:t>
            </a:r>
            <a:r>
              <a:rPr lang="en-US" dirty="0" smtClean="0"/>
              <a:t> with financial assistance from Madhya Pradesh Financial Corporation. </a:t>
            </a:r>
          </a:p>
          <a:p>
            <a:pPr algn="just"/>
            <a:r>
              <a:rPr lang="en-US" dirty="0" smtClean="0"/>
              <a:t> </a:t>
            </a:r>
          </a:p>
          <a:p>
            <a:pPr algn="just"/>
            <a:r>
              <a:rPr lang="en-US" dirty="0" smtClean="0"/>
              <a:t>Its clients include M/s VE Commercial Vehicles; </a:t>
            </a:r>
            <a:r>
              <a:rPr lang="en-US" dirty="0" err="1" smtClean="0"/>
              <a:t>Tafe</a:t>
            </a:r>
            <a:r>
              <a:rPr lang="en-US" dirty="0" smtClean="0"/>
              <a:t> Tractors &amp; Motors Ltd.; Mahindra &amp; Mahindra etc. The company has developed various auto components for VECV for their New vehicles and has won the ancillary awards from M/s Volvo </a:t>
            </a:r>
            <a:r>
              <a:rPr lang="en-US" dirty="0" err="1" smtClean="0"/>
              <a:t>Eicher</a:t>
            </a:r>
            <a:r>
              <a:rPr lang="en-US" dirty="0" smtClean="0"/>
              <a:t> </a:t>
            </a:r>
            <a:r>
              <a:rPr lang="en-US" dirty="0" err="1" smtClean="0"/>
              <a:t>Comm</a:t>
            </a:r>
            <a:r>
              <a:rPr lang="en-US" dirty="0" smtClean="0"/>
              <a:t> Vehicles Ltd &amp;</a:t>
            </a:r>
            <a:r>
              <a:rPr lang="en-US" dirty="0" err="1" smtClean="0"/>
              <a:t>Tafe</a:t>
            </a:r>
            <a:r>
              <a:rPr lang="en-US" dirty="0" smtClean="0"/>
              <a:t> Tractors Ltd.</a:t>
            </a:r>
          </a:p>
          <a:p>
            <a:pPr algn="just"/>
            <a:r>
              <a:rPr lang="en-US" dirty="0" smtClean="0"/>
              <a:t> </a:t>
            </a:r>
          </a:p>
          <a:p>
            <a:pPr algn="just"/>
            <a:r>
              <a:rPr lang="en-US" dirty="0" smtClean="0"/>
              <a:t>Due to demand for the unit’s products Mr. Sharma set up another unit viz. M/s </a:t>
            </a:r>
            <a:r>
              <a:rPr lang="en-US" dirty="0" err="1" smtClean="0"/>
              <a:t>Sadashiv</a:t>
            </a:r>
            <a:r>
              <a:rPr lang="en-US" dirty="0" smtClean="0"/>
              <a:t> Engineers P. Ltd in the year 2001 with financial assistance of MPFC which also supplies components to VECV Bus Plant as well as to Force Motors Ltd.  Both the units are ISO/TS 16949 and ISO 14001 certified and generating profit continuously. The turnover for the year 2015-16 was at Rs.26.92crore for Galaxy Components &amp; Rs.11.56 crore for </a:t>
            </a:r>
            <a:r>
              <a:rPr lang="en-US" dirty="0" err="1" smtClean="0"/>
              <a:t>Sadashiv</a:t>
            </a:r>
            <a:r>
              <a:rPr lang="en-US" dirty="0" smtClean="0"/>
              <a:t> Engineers P. Ltd.</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82562"/>
            <a:ext cx="8781288" cy="1417638"/>
          </a:xfrm>
        </p:spPr>
        <p:txBody>
          <a:bodyPr>
            <a:normAutofit fontScale="90000"/>
          </a:bodyPr>
          <a:lstStyle/>
          <a:p>
            <a:pPr algn="ctr"/>
            <a:r>
              <a:rPr lang="en-US" b="1" dirty="0" smtClean="0"/>
              <a:t>MPFC; Indore</a:t>
            </a:r>
            <a:r>
              <a:rPr lang="en-US" dirty="0" smtClean="0"/>
              <a:t/>
            </a:r>
            <a:br>
              <a:rPr lang="en-US" dirty="0" smtClean="0"/>
            </a:br>
            <a:r>
              <a:rPr lang="en-US" b="1" dirty="0" smtClean="0"/>
              <a:t>M/s Galaxy Components Pvt. Ltd. </a:t>
            </a:r>
            <a:r>
              <a:rPr lang="en-US" dirty="0" smtClean="0"/>
              <a:t/>
            </a:r>
            <a:br>
              <a:rPr lang="en-US" dirty="0" smtClean="0"/>
            </a:br>
            <a:r>
              <a:rPr lang="en-US" b="1" dirty="0" smtClean="0"/>
              <a:t>M/s </a:t>
            </a:r>
            <a:r>
              <a:rPr lang="en-US" b="1" dirty="0" err="1" smtClean="0"/>
              <a:t>Sadashiv</a:t>
            </a:r>
            <a:r>
              <a:rPr lang="en-US" b="1" dirty="0" smtClean="0"/>
              <a:t> Engineers </a:t>
            </a:r>
            <a:r>
              <a:rPr lang="en-US" b="1" dirty="0" err="1" smtClean="0"/>
              <a:t>P.Ltd</a:t>
            </a:r>
            <a:endParaRPr lang="en-US" dirty="0"/>
          </a:p>
        </p:txBody>
      </p:sp>
      <p:pic>
        <p:nvPicPr>
          <p:cNvPr id="17410" name="Picture 2" descr="C:\Users\I3\AppData\Local\Temp\Rar$DI05.758\IMG-20170123-WA0015.jpg"/>
          <p:cNvPicPr>
            <a:picLocks noGrp="1" noChangeAspect="1" noChangeArrowheads="1"/>
          </p:cNvPicPr>
          <p:nvPr>
            <p:ph idx="1"/>
          </p:nvPr>
        </p:nvPicPr>
        <p:blipFill>
          <a:blip r:embed="rId2"/>
          <a:srcRect/>
          <a:stretch>
            <a:fillRect/>
          </a:stretch>
        </p:blipFill>
        <p:spPr bwMode="auto">
          <a:xfrm>
            <a:off x="1752600" y="1981200"/>
            <a:ext cx="6400800" cy="480060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 y="106362"/>
            <a:ext cx="8933688" cy="1417638"/>
          </a:xfrm>
        </p:spPr>
        <p:txBody>
          <a:bodyPr>
            <a:normAutofit fontScale="90000"/>
          </a:bodyPr>
          <a:lstStyle/>
          <a:p>
            <a:pPr algn="ctr"/>
            <a:r>
              <a:rPr lang="en-US" b="1" dirty="0" smtClean="0"/>
              <a:t/>
            </a:r>
            <a:br>
              <a:rPr lang="en-US" b="1" dirty="0" smtClean="0"/>
            </a:br>
            <a:r>
              <a:rPr lang="en-US" b="1" dirty="0" smtClean="0"/>
              <a:t>MPFC; Indore</a:t>
            </a:r>
            <a:r>
              <a:rPr lang="en-US" dirty="0" smtClean="0"/>
              <a:t/>
            </a:r>
            <a:br>
              <a:rPr lang="en-US" dirty="0" smtClean="0"/>
            </a:br>
            <a:r>
              <a:rPr lang="en-US" sz="3900" b="1" dirty="0" smtClean="0"/>
              <a:t>M/s </a:t>
            </a:r>
            <a:r>
              <a:rPr lang="en-US" sz="3900" b="1" dirty="0" err="1" smtClean="0"/>
              <a:t>Prem</a:t>
            </a:r>
            <a:r>
              <a:rPr lang="en-US" sz="3900" b="1" dirty="0" smtClean="0"/>
              <a:t> Textiles (International) Pvt. Ltd.</a:t>
            </a:r>
            <a:r>
              <a:rPr lang="en-US" sz="3900" dirty="0" smtClean="0"/>
              <a:t/>
            </a:r>
            <a:br>
              <a:rPr lang="en-US" sz="3900" dirty="0" smtClean="0"/>
            </a:br>
            <a:endParaRPr lang="en-US" sz="3900" dirty="0"/>
          </a:p>
        </p:txBody>
      </p:sp>
      <p:sp>
        <p:nvSpPr>
          <p:cNvPr id="3" name="Content Placeholder 2"/>
          <p:cNvSpPr>
            <a:spLocks noGrp="1"/>
          </p:cNvSpPr>
          <p:nvPr>
            <p:ph idx="1"/>
          </p:nvPr>
        </p:nvSpPr>
        <p:spPr>
          <a:xfrm>
            <a:off x="1066800" y="1447800"/>
            <a:ext cx="7866888" cy="5257800"/>
          </a:xfrm>
        </p:spPr>
        <p:txBody>
          <a:bodyPr>
            <a:normAutofit fontScale="62500" lnSpcReduction="20000"/>
          </a:bodyPr>
          <a:lstStyle/>
          <a:p>
            <a:pPr algn="just"/>
            <a:r>
              <a:rPr lang="en-US" dirty="0" smtClean="0"/>
              <a:t> </a:t>
            </a:r>
          </a:p>
          <a:p>
            <a:pPr algn="just"/>
            <a:r>
              <a:rPr lang="en-US" dirty="0" smtClean="0"/>
              <a:t>M/S </a:t>
            </a:r>
            <a:r>
              <a:rPr lang="en-US" dirty="0" err="1" smtClean="0"/>
              <a:t>Prem</a:t>
            </a:r>
            <a:r>
              <a:rPr lang="en-US" dirty="0" smtClean="0"/>
              <a:t> Textiles (International) Pvt. Ltd. Company-a textile processing unit was incorporated in the year 2006 by Shri </a:t>
            </a:r>
            <a:r>
              <a:rPr lang="en-US" dirty="0" err="1" smtClean="0"/>
              <a:t>Subhash</a:t>
            </a:r>
            <a:r>
              <a:rPr lang="en-US" dirty="0" smtClean="0"/>
              <a:t> Jain with  financial assistance from MPFC.  PTIPL is 100% export oriented </a:t>
            </a:r>
            <a:r>
              <a:rPr lang="en-US" dirty="0" err="1" smtClean="0"/>
              <a:t>organisation</a:t>
            </a:r>
            <a:r>
              <a:rPr lang="en-US" dirty="0" smtClean="0"/>
              <a:t> running its manufacturing activity mainly at Indore and nearby </a:t>
            </a:r>
            <a:r>
              <a:rPr lang="en-US" dirty="0" err="1" smtClean="0"/>
              <a:t>Barwaha</a:t>
            </a:r>
            <a:r>
              <a:rPr lang="en-US" dirty="0" smtClean="0"/>
              <a:t> close to the proximity of cotton belt.  It exports to Germany, Australia, USA, Italy, Sweden, </a:t>
            </a:r>
            <a:r>
              <a:rPr lang="en-US" dirty="0" err="1" smtClean="0"/>
              <a:t>Hongkong</a:t>
            </a:r>
            <a:r>
              <a:rPr lang="en-US" dirty="0" smtClean="0"/>
              <a:t>, Switzerland, Poland and also to worldwide companies like Disney, Wal-Mart.</a:t>
            </a:r>
          </a:p>
          <a:p>
            <a:pPr algn="just"/>
            <a:r>
              <a:rPr lang="en-US" dirty="0" smtClean="0"/>
              <a:t> </a:t>
            </a:r>
          </a:p>
          <a:p>
            <a:pPr algn="just"/>
            <a:r>
              <a:rPr lang="en-US" dirty="0" smtClean="0"/>
              <a:t>The company  is a composite textiles </a:t>
            </a:r>
            <a:r>
              <a:rPr lang="en-US" dirty="0" err="1" smtClean="0"/>
              <a:t>organisation</a:t>
            </a:r>
            <a:r>
              <a:rPr lang="en-US" dirty="0" smtClean="0"/>
              <a:t> in which entire manufacturing activities i.e. from cotton to yarn, sizing of yarn, dyeing, bleaching, printing and processing ,cutting stitching and export of made up articles are done in house.  It has 100 projectile looms and machines with latest technology.  </a:t>
            </a:r>
          </a:p>
          <a:p>
            <a:pPr algn="just"/>
            <a:r>
              <a:rPr lang="en-IN" dirty="0" smtClean="0"/>
              <a:t> </a:t>
            </a:r>
            <a:endParaRPr lang="en-US" dirty="0" smtClean="0"/>
          </a:p>
          <a:p>
            <a:pPr algn="just"/>
            <a:r>
              <a:rPr lang="en-US" dirty="0" smtClean="0"/>
              <a:t>The unit is environment friendly and has reduced its consumption of coal.  With the help of modern technology adopted by the plant, treatment of effluent water is carried out.</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1265238"/>
          </a:xfrm>
        </p:spPr>
        <p:txBody>
          <a:bodyPr>
            <a:normAutofit fontScale="90000"/>
          </a:bodyPr>
          <a:lstStyle/>
          <a:p>
            <a:pPr algn="ctr"/>
            <a:r>
              <a:rPr lang="en-US" b="1" dirty="0" smtClean="0"/>
              <a:t>MPFC; Indore</a:t>
            </a:r>
            <a:r>
              <a:rPr lang="en-US" dirty="0" smtClean="0"/>
              <a:t/>
            </a:r>
            <a:br>
              <a:rPr lang="en-US" dirty="0" smtClean="0"/>
            </a:br>
            <a:r>
              <a:rPr lang="en-US" b="1" dirty="0" smtClean="0"/>
              <a:t>M/s Aaron  Hotels Private</a:t>
            </a:r>
            <a:endParaRPr lang="en-US" dirty="0"/>
          </a:p>
        </p:txBody>
      </p:sp>
      <p:sp>
        <p:nvSpPr>
          <p:cNvPr id="3" name="Content Placeholder 2"/>
          <p:cNvSpPr>
            <a:spLocks noGrp="1"/>
          </p:cNvSpPr>
          <p:nvPr>
            <p:ph idx="1"/>
          </p:nvPr>
        </p:nvSpPr>
        <p:spPr>
          <a:xfrm>
            <a:off x="228600" y="1447800"/>
            <a:ext cx="8705088" cy="5257800"/>
          </a:xfrm>
        </p:spPr>
        <p:txBody>
          <a:bodyPr>
            <a:normAutofit fontScale="40000" lnSpcReduction="20000"/>
          </a:bodyPr>
          <a:lstStyle/>
          <a:p>
            <a:r>
              <a:rPr lang="en-US" b="1" dirty="0" smtClean="0"/>
              <a:t> </a:t>
            </a:r>
            <a:endParaRPr lang="en-US" dirty="0" smtClean="0"/>
          </a:p>
          <a:p>
            <a:pPr algn="just"/>
            <a:endParaRPr lang="en-US" dirty="0" smtClean="0"/>
          </a:p>
          <a:p>
            <a:pPr algn="just"/>
            <a:endParaRPr lang="en-US" dirty="0" smtClean="0"/>
          </a:p>
          <a:p>
            <a:pPr algn="just"/>
            <a:endParaRPr lang="en-US" dirty="0" smtClean="0"/>
          </a:p>
          <a:p>
            <a:pPr algn="just"/>
            <a:endParaRPr lang="en-US" dirty="0" smtClean="0"/>
          </a:p>
          <a:p>
            <a:pPr algn="just"/>
            <a:endParaRPr lang="en-US" dirty="0" smtClean="0"/>
          </a:p>
          <a:p>
            <a:pPr algn="just"/>
            <a:endParaRPr lang="en-US" dirty="0" smtClean="0"/>
          </a:p>
          <a:p>
            <a:pPr algn="just"/>
            <a:endParaRPr lang="en-US" dirty="0" smtClean="0"/>
          </a:p>
          <a:p>
            <a:pPr algn="just"/>
            <a:endParaRPr lang="en-US" dirty="0" smtClean="0"/>
          </a:p>
          <a:p>
            <a:pPr algn="ctr"/>
            <a:endParaRPr lang="en-US" dirty="0" smtClean="0"/>
          </a:p>
          <a:p>
            <a:pPr algn="just"/>
            <a:endParaRPr lang="en-US" dirty="0" smtClean="0"/>
          </a:p>
          <a:p>
            <a:pPr algn="just"/>
            <a:r>
              <a:rPr lang="en-US" dirty="0" smtClean="0"/>
              <a:t>Smt. </a:t>
            </a:r>
            <a:r>
              <a:rPr lang="en-US" dirty="0" err="1" smtClean="0"/>
              <a:t>Uma</a:t>
            </a:r>
            <a:r>
              <a:rPr lang="en-US" dirty="0" smtClean="0"/>
              <a:t> Devi </a:t>
            </a:r>
            <a:r>
              <a:rPr lang="en-US" dirty="0" err="1" smtClean="0"/>
              <a:t>Jadhav</a:t>
            </a:r>
            <a:r>
              <a:rPr lang="en-US" dirty="0" smtClean="0"/>
              <a:t> with her husband  Shri </a:t>
            </a:r>
            <a:r>
              <a:rPr lang="en-US" dirty="0" err="1" smtClean="0"/>
              <a:t>Dhananjay</a:t>
            </a:r>
            <a:r>
              <a:rPr lang="en-US" dirty="0" smtClean="0"/>
              <a:t> </a:t>
            </a:r>
            <a:r>
              <a:rPr lang="en-US" dirty="0" err="1" smtClean="0"/>
              <a:t>Deorao</a:t>
            </a:r>
            <a:r>
              <a:rPr lang="en-US" dirty="0" smtClean="0"/>
              <a:t> </a:t>
            </a:r>
            <a:r>
              <a:rPr lang="en-US" dirty="0" err="1" smtClean="0"/>
              <a:t>Jadhav</a:t>
            </a:r>
            <a:r>
              <a:rPr lang="en-US" dirty="0" smtClean="0"/>
              <a:t> ,in February 2009  incorporated  M/s Aaron  Hotels Private to carry out the business of Hotels and Restaurants.  The promoters belong to a royal family.  They have a well maintained heritage ancestral building at Gwalior </a:t>
            </a:r>
            <a:r>
              <a:rPr lang="en-US" b="1" dirty="0" smtClean="0"/>
              <a:t>“ DEO BAGH”</a:t>
            </a:r>
            <a:r>
              <a:rPr lang="en-US" dirty="0" smtClean="0"/>
              <a:t>  which they decided to convert into a heritage hotel . The building is around 100 years old  and has heritage construction of </a:t>
            </a:r>
            <a:r>
              <a:rPr lang="en-US" dirty="0" err="1" smtClean="0"/>
              <a:t>Baradari</a:t>
            </a:r>
            <a:r>
              <a:rPr lang="en-US" dirty="0" smtClean="0"/>
              <a:t> and </a:t>
            </a:r>
            <a:r>
              <a:rPr lang="en-US" dirty="0" err="1" smtClean="0"/>
              <a:t>Dalaan</a:t>
            </a:r>
            <a:r>
              <a:rPr lang="en-US" dirty="0" smtClean="0"/>
              <a:t>.  The company renovated the property with financial assistance from Madhya Pradesh Financial Corporation (MPFC).  The property has 16 rooms with all the amenities. An agreement was entered into with M/s </a:t>
            </a:r>
            <a:r>
              <a:rPr lang="en-US" dirty="0" err="1" smtClean="0"/>
              <a:t>Neemrana</a:t>
            </a:r>
            <a:r>
              <a:rPr lang="en-US" dirty="0" smtClean="0"/>
              <a:t> Hotels Pvt. Ltd. to market and operate the hotel. </a:t>
            </a:r>
          </a:p>
          <a:p>
            <a:pPr algn="just"/>
            <a:r>
              <a:rPr lang="en-US" dirty="0" smtClean="0"/>
              <a:t> </a:t>
            </a:r>
          </a:p>
          <a:p>
            <a:pPr algn="just"/>
            <a:r>
              <a:rPr lang="en-US" dirty="0" smtClean="0"/>
              <a:t>The “</a:t>
            </a:r>
            <a:r>
              <a:rPr lang="en-US" dirty="0" err="1" smtClean="0"/>
              <a:t>Deo</a:t>
            </a:r>
            <a:r>
              <a:rPr lang="en-US" dirty="0" smtClean="0"/>
              <a:t> </a:t>
            </a:r>
            <a:r>
              <a:rPr lang="en-US" dirty="0" err="1" smtClean="0"/>
              <a:t>Bagh</a:t>
            </a:r>
            <a:r>
              <a:rPr lang="en-US" dirty="0" smtClean="0"/>
              <a:t>” was classified as a “ Heritage Classic Hotel “ in the year 2016.  Any new construction has been done to match the design of the old. This  is  one of the only two hotels in the Madhya Pradesh in heritage category. It is surrounded by orchards and is a verdant paradise in the middle of the city. In her interview with “HI BLITZ” Smt. </a:t>
            </a:r>
            <a:r>
              <a:rPr lang="en-US" dirty="0" err="1" smtClean="0"/>
              <a:t>Uma</a:t>
            </a:r>
            <a:r>
              <a:rPr lang="en-US" dirty="0" smtClean="0"/>
              <a:t> Devi said that “</a:t>
            </a:r>
            <a:r>
              <a:rPr lang="en-US" dirty="0" err="1" smtClean="0"/>
              <a:t>Civilisation</a:t>
            </a:r>
            <a:r>
              <a:rPr lang="en-US" dirty="0" smtClean="0"/>
              <a:t> is not just about creating new high rise buildings.  It is equally about the way a particular society or people treat their ageing population and how they preserve their old buildings, traditions and heritage.  We saw no other way to preserve this family heritage than to convert it into a lovely hotel.  If we had not committed to this, the place would have got sold”.</a:t>
            </a:r>
            <a:endParaRPr lang="en-US" dirty="0"/>
          </a:p>
        </p:txBody>
      </p:sp>
      <p:pic>
        <p:nvPicPr>
          <p:cNvPr id="4" name="Picture 2"/>
          <p:cNvPicPr>
            <a:picLocks noChangeAspect="1" noChangeArrowheads="1"/>
          </p:cNvPicPr>
          <p:nvPr/>
        </p:nvPicPr>
        <p:blipFill>
          <a:blip r:embed="rId2"/>
          <a:srcRect l="43354" t="34921" r="39167" b="49206"/>
          <a:stretch>
            <a:fillRect/>
          </a:stretch>
        </p:blipFill>
        <p:spPr bwMode="auto">
          <a:xfrm>
            <a:off x="3581400" y="1295400"/>
            <a:ext cx="1981200" cy="2362200"/>
          </a:xfrm>
          <a:prstGeom prst="rect">
            <a:avLst/>
          </a:prstGeom>
          <a:noFill/>
          <a:ln w="9525">
            <a:noFill/>
            <a:miter lim="800000"/>
            <a:headEnd/>
            <a:tailEnd/>
          </a:ln>
          <a:effectLst/>
        </p:spPr>
      </p:pic>
      <p:sp>
        <p:nvSpPr>
          <p:cNvPr id="7" name="TextBox 6"/>
          <p:cNvSpPr txBox="1"/>
          <p:nvPr/>
        </p:nvSpPr>
        <p:spPr>
          <a:xfrm>
            <a:off x="3505200" y="3593068"/>
            <a:ext cx="2362200" cy="369332"/>
          </a:xfrm>
          <a:prstGeom prst="rect">
            <a:avLst/>
          </a:prstGeom>
          <a:noFill/>
        </p:spPr>
        <p:txBody>
          <a:bodyPr wrap="square" rtlCol="0">
            <a:spAutoFit/>
          </a:bodyPr>
          <a:lstStyle/>
          <a:p>
            <a:r>
              <a:rPr lang="en-US" dirty="0" smtClean="0"/>
              <a:t>Smt. </a:t>
            </a:r>
            <a:r>
              <a:rPr lang="en-US" dirty="0" err="1" smtClean="0"/>
              <a:t>Uma</a:t>
            </a:r>
            <a:r>
              <a:rPr lang="en-US" dirty="0" smtClean="0"/>
              <a:t> Devi </a:t>
            </a:r>
            <a:r>
              <a:rPr lang="en-US" dirty="0" err="1" smtClean="0"/>
              <a:t>Jadhav</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 y="152400"/>
            <a:ext cx="8933688" cy="1265238"/>
          </a:xfrm>
        </p:spPr>
        <p:txBody>
          <a:bodyPr>
            <a:normAutofit fontScale="90000"/>
          </a:bodyPr>
          <a:lstStyle/>
          <a:p>
            <a:pPr algn="ctr"/>
            <a:r>
              <a:rPr lang="en-US" b="1" dirty="0" smtClean="0"/>
              <a:t>MPFC; Indore</a:t>
            </a:r>
            <a:r>
              <a:rPr lang="en-US" dirty="0" smtClean="0"/>
              <a:t/>
            </a:r>
            <a:br>
              <a:rPr lang="en-US" dirty="0" smtClean="0"/>
            </a:br>
            <a:r>
              <a:rPr lang="en-US" b="1" dirty="0" smtClean="0"/>
              <a:t>M/s CP Industries</a:t>
            </a:r>
            <a:endParaRPr lang="en-US" dirty="0"/>
          </a:p>
        </p:txBody>
      </p:sp>
      <p:sp>
        <p:nvSpPr>
          <p:cNvPr id="5" name="Content Placeholder 4"/>
          <p:cNvSpPr>
            <a:spLocks noGrp="1"/>
          </p:cNvSpPr>
          <p:nvPr>
            <p:ph idx="1"/>
          </p:nvPr>
        </p:nvSpPr>
        <p:spPr>
          <a:xfrm>
            <a:off x="152400" y="1447800"/>
            <a:ext cx="8781288" cy="5257800"/>
          </a:xfrm>
        </p:spPr>
        <p:txBody>
          <a:bodyPr>
            <a:normAutofit fontScale="40000" lnSpcReduction="20000"/>
          </a:bodyPr>
          <a:lstStyle/>
          <a:p>
            <a:r>
              <a:rPr lang="en-US" b="1" dirty="0" smtClean="0"/>
              <a:t> </a:t>
            </a:r>
            <a:endParaRPr lang="en-US" dirty="0" smtClean="0"/>
          </a:p>
          <a:p>
            <a:pPr algn="just"/>
            <a:endParaRPr lang="en-US" sz="3600" dirty="0" smtClean="0"/>
          </a:p>
          <a:p>
            <a:pPr algn="just"/>
            <a:endParaRPr lang="en-US" sz="3600" dirty="0" smtClean="0"/>
          </a:p>
          <a:p>
            <a:pPr algn="just"/>
            <a:endParaRPr lang="en-US" sz="3600" dirty="0" smtClean="0"/>
          </a:p>
          <a:p>
            <a:pPr algn="just"/>
            <a:endParaRPr lang="en-US" sz="3600" dirty="0" smtClean="0"/>
          </a:p>
          <a:p>
            <a:pPr algn="just"/>
            <a:endParaRPr lang="en-US" sz="3600" dirty="0" smtClean="0"/>
          </a:p>
          <a:p>
            <a:pPr algn="just"/>
            <a:endParaRPr lang="en-US" sz="3600" dirty="0" smtClean="0"/>
          </a:p>
          <a:p>
            <a:pPr algn="just"/>
            <a:endParaRPr lang="en-US" sz="3600" dirty="0" smtClean="0"/>
          </a:p>
          <a:p>
            <a:pPr algn="just"/>
            <a:r>
              <a:rPr lang="en-US" sz="3600" dirty="0" smtClean="0"/>
              <a:t>Shri </a:t>
            </a:r>
            <a:r>
              <a:rPr lang="en-US" sz="3600" dirty="0" err="1" smtClean="0"/>
              <a:t>Chironji</a:t>
            </a:r>
            <a:r>
              <a:rPr lang="en-US" sz="3600" dirty="0" smtClean="0"/>
              <a:t> </a:t>
            </a:r>
            <a:r>
              <a:rPr lang="en-US" sz="3600" dirty="0" err="1" smtClean="0"/>
              <a:t>Lal</a:t>
            </a:r>
            <a:r>
              <a:rPr lang="en-US" sz="3600" dirty="0" smtClean="0"/>
              <a:t> </a:t>
            </a:r>
            <a:r>
              <a:rPr lang="en-US" sz="3600" dirty="0" err="1" smtClean="0"/>
              <a:t>Shivhare</a:t>
            </a:r>
            <a:r>
              <a:rPr lang="en-US" sz="3600" dirty="0" smtClean="0"/>
              <a:t> aged 66 years is a successful industrialist. He started his career at the age of 10 by devoting time to the family business of Wheat Trade &amp; at the age of 20 became an owner of two shops engaged in Wheat Trade activity. In 1971 he started an Oil Mill at Micro Level at </a:t>
            </a:r>
            <a:r>
              <a:rPr lang="en-US" sz="3600" dirty="0" err="1" smtClean="0"/>
              <a:t>Hazira</a:t>
            </a:r>
            <a:r>
              <a:rPr lang="en-US" sz="3600" dirty="0" smtClean="0"/>
              <a:t>, Gwalior. From 1974 to 1988 he worked as commission agent for grains (Mustard, Wheat etc.). In 1988 he started Oil Trade Business after getting adequate experience in Mustard &amp; Oil Trade.</a:t>
            </a:r>
          </a:p>
          <a:p>
            <a:pPr algn="just"/>
            <a:r>
              <a:rPr lang="en-US" sz="3600" dirty="0" smtClean="0"/>
              <a:t> </a:t>
            </a:r>
          </a:p>
          <a:p>
            <a:pPr algn="just"/>
            <a:r>
              <a:rPr lang="en-US" sz="3600" dirty="0" smtClean="0"/>
              <a:t>In the year 1990 he purchased a sick unit of MPFC situated in Industrial Area, </a:t>
            </a:r>
            <a:r>
              <a:rPr lang="en-US" sz="3600" dirty="0" err="1" smtClean="0"/>
              <a:t>Maharajpura</a:t>
            </a:r>
            <a:r>
              <a:rPr lang="en-US" sz="3600" dirty="0" smtClean="0"/>
              <a:t>, Gwalior and established an oil mill there.  The unit was started with 1 Expeller.  The products of the market got good response.  For further expansion Madhya Pradesh Financial Corporation provided financial assistance.  The loans were paid in time.  The unit flourished &amp; now 15 heavy duty oil expellers &amp; 210 </a:t>
            </a:r>
            <a:r>
              <a:rPr lang="en-US" sz="3600" dirty="0" err="1" smtClean="0"/>
              <a:t>Kohlus</a:t>
            </a:r>
            <a:r>
              <a:rPr lang="en-US" sz="3600" dirty="0" smtClean="0"/>
              <a:t>.  The unit has been awarded with ISI Mark.   It has got a regular order from </a:t>
            </a:r>
            <a:r>
              <a:rPr lang="en-US" sz="3600" dirty="0" err="1" smtClean="0"/>
              <a:t>Adani</a:t>
            </a:r>
            <a:r>
              <a:rPr lang="en-US" sz="3600" dirty="0" smtClean="0"/>
              <a:t> Group for manufacturing the product under their brand name. The present turnover of the unit is approx. Rs.100.00 Crore.</a:t>
            </a:r>
          </a:p>
          <a:p>
            <a:pPr algn="just"/>
            <a:r>
              <a:rPr lang="en-US" sz="3600" dirty="0" smtClean="0"/>
              <a:t> </a:t>
            </a:r>
          </a:p>
          <a:p>
            <a:pPr algn="just"/>
            <a:r>
              <a:rPr lang="en-US" sz="3600" dirty="0" smtClean="0"/>
              <a:t>Shri </a:t>
            </a:r>
            <a:r>
              <a:rPr lang="en-US" sz="3600" dirty="0" err="1" smtClean="0"/>
              <a:t>Chironji</a:t>
            </a:r>
            <a:r>
              <a:rPr lang="en-US" sz="3600" dirty="0" smtClean="0"/>
              <a:t> </a:t>
            </a:r>
            <a:r>
              <a:rPr lang="en-US" sz="3600" dirty="0" err="1" smtClean="0"/>
              <a:t>Lal</a:t>
            </a:r>
            <a:r>
              <a:rPr lang="en-US" sz="3600" dirty="0" smtClean="0"/>
              <a:t> </a:t>
            </a:r>
            <a:r>
              <a:rPr lang="en-US" sz="3600" dirty="0" err="1" smtClean="0"/>
              <a:t>Shivhare</a:t>
            </a:r>
            <a:r>
              <a:rPr lang="en-US" sz="3600" dirty="0" smtClean="0"/>
              <a:t> is involved in many philanthropic activities like distribution of free food to approx. 200 persons daily. He has also started an Old Age Home. In 2013 he got the ‘Entrepreneurs Excellence Award’ from Gwalior Management Association, Gwalior</a:t>
            </a:r>
            <a:r>
              <a:rPr lang="en-US" dirty="0" smtClean="0"/>
              <a:t>.</a:t>
            </a:r>
            <a:endParaRPr lang="en-US" dirty="0"/>
          </a:p>
        </p:txBody>
      </p:sp>
      <p:pic>
        <p:nvPicPr>
          <p:cNvPr id="18435" name="Picture 3"/>
          <p:cNvPicPr>
            <a:picLocks noChangeAspect="1" noChangeArrowheads="1"/>
          </p:cNvPicPr>
          <p:nvPr/>
        </p:nvPicPr>
        <p:blipFill>
          <a:blip r:embed="rId2"/>
          <a:srcRect l="39306" t="33351" r="48684" b="54898"/>
          <a:stretch>
            <a:fillRect/>
          </a:stretch>
        </p:blipFill>
        <p:spPr bwMode="auto">
          <a:xfrm>
            <a:off x="3505200" y="1371600"/>
            <a:ext cx="1676400" cy="1600200"/>
          </a:xfrm>
          <a:prstGeom prst="rect">
            <a:avLst/>
          </a:prstGeom>
          <a:noFill/>
          <a:ln w="9525">
            <a:noFill/>
            <a:miter lim="800000"/>
            <a:headEnd/>
            <a:tailEnd/>
          </a:ln>
          <a:effectLst/>
        </p:spPr>
      </p:pic>
      <p:sp>
        <p:nvSpPr>
          <p:cNvPr id="7" name="TextBox 6"/>
          <p:cNvSpPr txBox="1"/>
          <p:nvPr/>
        </p:nvSpPr>
        <p:spPr>
          <a:xfrm>
            <a:off x="3352800" y="2983468"/>
            <a:ext cx="2548326" cy="369332"/>
          </a:xfrm>
          <a:prstGeom prst="rect">
            <a:avLst/>
          </a:prstGeom>
          <a:noFill/>
        </p:spPr>
        <p:txBody>
          <a:bodyPr wrap="none" rtlCol="0">
            <a:spAutoFit/>
          </a:bodyPr>
          <a:lstStyle/>
          <a:p>
            <a:r>
              <a:rPr lang="en-US" dirty="0" smtClean="0"/>
              <a:t>Shri </a:t>
            </a:r>
            <a:r>
              <a:rPr lang="en-US" dirty="0" err="1" smtClean="0"/>
              <a:t>Chironji</a:t>
            </a:r>
            <a:r>
              <a:rPr lang="en-US" dirty="0" smtClean="0"/>
              <a:t> </a:t>
            </a:r>
            <a:r>
              <a:rPr lang="en-US" dirty="0" err="1" smtClean="0"/>
              <a:t>Lal</a:t>
            </a:r>
            <a:r>
              <a:rPr lang="en-US" dirty="0" smtClean="0"/>
              <a:t> </a:t>
            </a:r>
            <a:r>
              <a:rPr lang="en-US" dirty="0" err="1" smtClean="0"/>
              <a:t>Shivhare</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 y="106362"/>
            <a:ext cx="8933688" cy="1417638"/>
          </a:xfrm>
        </p:spPr>
        <p:txBody>
          <a:bodyPr>
            <a:normAutofit fontScale="90000"/>
          </a:bodyPr>
          <a:lstStyle/>
          <a:p>
            <a:pPr algn="ctr"/>
            <a:r>
              <a:rPr lang="en-US" b="1" dirty="0" smtClean="0"/>
              <a:t>MPFC; Indore</a:t>
            </a:r>
            <a:r>
              <a:rPr lang="en-US" dirty="0" smtClean="0"/>
              <a:t/>
            </a:r>
            <a:br>
              <a:rPr lang="en-US" dirty="0" smtClean="0"/>
            </a:br>
            <a:r>
              <a:rPr lang="en-US" b="1" dirty="0" smtClean="0"/>
              <a:t>M/s </a:t>
            </a:r>
            <a:r>
              <a:rPr lang="en-US" b="1" dirty="0" err="1" smtClean="0"/>
              <a:t>Meenesh</a:t>
            </a:r>
            <a:r>
              <a:rPr lang="en-US" b="1" dirty="0" smtClean="0"/>
              <a:t> Irrigation India Pvt. Ltd.</a:t>
            </a:r>
            <a:endParaRPr lang="en-US" dirty="0" smtClean="0"/>
          </a:p>
        </p:txBody>
      </p:sp>
      <p:sp>
        <p:nvSpPr>
          <p:cNvPr id="3" name="Content Placeholder 2"/>
          <p:cNvSpPr>
            <a:spLocks noGrp="1"/>
          </p:cNvSpPr>
          <p:nvPr>
            <p:ph idx="1"/>
          </p:nvPr>
        </p:nvSpPr>
        <p:spPr>
          <a:xfrm>
            <a:off x="1143000" y="1447800"/>
            <a:ext cx="7790688" cy="5257800"/>
          </a:xfrm>
        </p:spPr>
        <p:txBody>
          <a:bodyPr>
            <a:normAutofit fontScale="62500" lnSpcReduction="20000"/>
          </a:bodyPr>
          <a:lstStyle/>
          <a:p>
            <a:r>
              <a:rPr lang="en-US" dirty="0" smtClean="0"/>
              <a:t> </a:t>
            </a:r>
          </a:p>
          <a:p>
            <a:r>
              <a:rPr lang="en-US" dirty="0" smtClean="0"/>
              <a:t>M/s </a:t>
            </a:r>
            <a:r>
              <a:rPr lang="en-US" dirty="0" err="1" smtClean="0"/>
              <a:t>Meenesh</a:t>
            </a:r>
            <a:r>
              <a:rPr lang="en-US" dirty="0" smtClean="0"/>
              <a:t> Irrigation India Private Limited was established by Shri </a:t>
            </a:r>
            <a:r>
              <a:rPr lang="en-US" dirty="0" err="1" smtClean="0"/>
              <a:t>Hari</a:t>
            </a:r>
            <a:r>
              <a:rPr lang="en-US" dirty="0" smtClean="0"/>
              <a:t> Singh </a:t>
            </a:r>
            <a:r>
              <a:rPr lang="en-US" dirty="0" err="1" smtClean="0"/>
              <a:t>Meena</a:t>
            </a:r>
            <a:r>
              <a:rPr lang="en-US" dirty="0" smtClean="0"/>
              <a:t> and his younger brother Shri M.K. </a:t>
            </a:r>
            <a:r>
              <a:rPr lang="en-US" dirty="0" err="1" smtClean="0"/>
              <a:t>Meena</a:t>
            </a:r>
            <a:r>
              <a:rPr lang="en-US" dirty="0" smtClean="0"/>
              <a:t> in the year 2012 with financial assistance from Madhya Pradesh Financial Corporation.  This company traded in HDPE, PVC, LLDPE pipes , drip lines and Agriculture Inputs with sprinkler and new generation irrigation system. </a:t>
            </a:r>
          </a:p>
          <a:p>
            <a:r>
              <a:rPr lang="en-US" dirty="0" smtClean="0"/>
              <a:t> </a:t>
            </a:r>
          </a:p>
          <a:p>
            <a:r>
              <a:rPr lang="en-US" dirty="0" smtClean="0"/>
              <a:t>In the year 2016 </a:t>
            </a:r>
            <a:r>
              <a:rPr lang="en-US" dirty="0" err="1" smtClean="0"/>
              <a:t>Meenesh</a:t>
            </a:r>
            <a:r>
              <a:rPr lang="en-US" dirty="0" smtClean="0"/>
              <a:t> Irrigation started manufacturing and marketing the best quality and highly advanced irrigation equipment, pipes and fittings with its own brand name OSHNIC which has received ISI Certification. </a:t>
            </a:r>
          </a:p>
          <a:p>
            <a:r>
              <a:rPr lang="en-US" dirty="0" smtClean="0"/>
              <a:t> </a:t>
            </a:r>
          </a:p>
          <a:p>
            <a:r>
              <a:rPr lang="en-US" dirty="0" smtClean="0"/>
              <a:t>Shri </a:t>
            </a:r>
            <a:r>
              <a:rPr lang="en-US" dirty="0" err="1" smtClean="0"/>
              <a:t>Hari</a:t>
            </a:r>
            <a:r>
              <a:rPr lang="en-US" dirty="0" smtClean="0"/>
              <a:t> Singh </a:t>
            </a:r>
            <a:r>
              <a:rPr lang="en-US" dirty="0" err="1" smtClean="0"/>
              <a:t>Meena</a:t>
            </a:r>
            <a:r>
              <a:rPr lang="en-US" dirty="0" smtClean="0"/>
              <a:t> works hard to provide the highly innovative and best quality products to farmers as he always says “per drop more crops”.  The turnover of the Company increased from Rs.2.14 crore in 2014-15 to Rs.5.23 crore in 2015-16.  His future plans are to have a Pan India presence for his products.</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067800" cy="1265238"/>
          </a:xfrm>
        </p:spPr>
        <p:txBody>
          <a:bodyPr>
            <a:normAutofit fontScale="90000"/>
          </a:bodyPr>
          <a:lstStyle/>
          <a:p>
            <a:pPr algn="ctr"/>
            <a:r>
              <a:rPr lang="en-US" b="1" dirty="0" smtClean="0"/>
              <a:t>MPFC; Indore</a:t>
            </a:r>
            <a:r>
              <a:rPr lang="en-US" dirty="0" smtClean="0"/>
              <a:t/>
            </a:r>
            <a:br>
              <a:rPr lang="en-US" dirty="0" smtClean="0"/>
            </a:br>
            <a:r>
              <a:rPr lang="en-US" b="1" dirty="0" smtClean="0"/>
              <a:t>M/s </a:t>
            </a:r>
            <a:r>
              <a:rPr lang="en-US" b="1" dirty="0" err="1" smtClean="0"/>
              <a:t>Meenesh</a:t>
            </a:r>
            <a:r>
              <a:rPr lang="en-US" b="1" dirty="0" smtClean="0"/>
              <a:t> Irrigation India Pvt. Ltd.</a:t>
            </a:r>
            <a:endParaRPr lang="en-US" dirty="0"/>
          </a:p>
        </p:txBody>
      </p:sp>
      <p:pic>
        <p:nvPicPr>
          <p:cNvPr id="19458" name="Picture 2" descr="C:\Users\I3\AppData\Local\Temp\Rar$DI07.963\IMG_20161123__2_.jpg"/>
          <p:cNvPicPr>
            <a:picLocks noGrp="1" noChangeAspect="1" noChangeArrowheads="1"/>
          </p:cNvPicPr>
          <p:nvPr>
            <p:ph idx="1"/>
          </p:nvPr>
        </p:nvPicPr>
        <p:blipFill>
          <a:blip r:embed="rId2" cstate="print"/>
          <a:srcRect/>
          <a:stretch>
            <a:fillRect/>
          </a:stretch>
        </p:blipFill>
        <p:spPr bwMode="auto">
          <a:xfrm>
            <a:off x="1371600" y="2117648"/>
            <a:ext cx="7499350" cy="4206952"/>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fontScale="90000"/>
          </a:bodyPr>
          <a:lstStyle/>
          <a:p>
            <a:pPr algn="ctr"/>
            <a:r>
              <a:rPr lang="en-US" b="1" dirty="0" smtClean="0"/>
              <a:t>MPFC; Indore</a:t>
            </a:r>
            <a:r>
              <a:rPr lang="en-US" dirty="0" smtClean="0"/>
              <a:t/>
            </a:r>
            <a:br>
              <a:rPr lang="en-US" dirty="0" smtClean="0"/>
            </a:br>
            <a:r>
              <a:rPr lang="en-US" b="1" dirty="0" smtClean="0"/>
              <a:t>M/s </a:t>
            </a:r>
            <a:r>
              <a:rPr lang="en-US" b="1" dirty="0" err="1" smtClean="0"/>
              <a:t>Shripaper</a:t>
            </a:r>
            <a:r>
              <a:rPr lang="en-US" b="1" dirty="0" smtClean="0"/>
              <a:t> Product Indore Pvt. Ltd.</a:t>
            </a:r>
            <a:endParaRPr lang="en-US" dirty="0"/>
          </a:p>
        </p:txBody>
      </p:sp>
      <p:sp>
        <p:nvSpPr>
          <p:cNvPr id="3" name="Content Placeholder 2"/>
          <p:cNvSpPr>
            <a:spLocks noGrp="1"/>
          </p:cNvSpPr>
          <p:nvPr>
            <p:ph idx="1"/>
          </p:nvPr>
        </p:nvSpPr>
        <p:spPr>
          <a:xfrm>
            <a:off x="1066800" y="1447800"/>
            <a:ext cx="7866888" cy="5181600"/>
          </a:xfrm>
        </p:spPr>
        <p:txBody>
          <a:bodyPr>
            <a:normAutofit fontScale="77500" lnSpcReduction="20000"/>
          </a:bodyPr>
          <a:lstStyle/>
          <a:p>
            <a:pPr>
              <a:buNone/>
            </a:pPr>
            <a:endParaRPr lang="en-US" dirty="0" smtClean="0"/>
          </a:p>
          <a:p>
            <a:pPr algn="just"/>
            <a:r>
              <a:rPr lang="en-US" dirty="0" smtClean="0"/>
              <a:t>M/s </a:t>
            </a:r>
            <a:r>
              <a:rPr lang="en-US" dirty="0" err="1" smtClean="0"/>
              <a:t>Shripaper</a:t>
            </a:r>
            <a:r>
              <a:rPr lang="en-US" dirty="0" smtClean="0"/>
              <a:t> Product Indore Pvt. Ltd. was incorporated by Shri </a:t>
            </a:r>
            <a:r>
              <a:rPr lang="en-US" dirty="0" err="1" smtClean="0"/>
              <a:t>Bhagwandas</a:t>
            </a:r>
            <a:r>
              <a:rPr lang="en-US" dirty="0" smtClean="0"/>
              <a:t> Patel and his partners in the year 2010 to manufacture Kraft Paper by recycle of waste with financial assistance of Rs. 10.00 </a:t>
            </a:r>
            <a:r>
              <a:rPr lang="en-US" dirty="0" err="1" smtClean="0"/>
              <a:t>crores</a:t>
            </a:r>
            <a:r>
              <a:rPr lang="en-US" dirty="0" smtClean="0"/>
              <a:t> from the Madhya Pradesh Financial Corporation. The project was implemented well on time and started its commercial production in the month of February 2013 with the installed capacity of 50TPD.   It utilized 60% of its installed capacity in the first year of its operations. The company from the initial year of operation has posted profit and has achieved a turnover of Rs. 50.46 crore in the FY 2015-16.  The product enjoys a good reputation in the market.  The unit has recently expanded its capacity and doubled it to 36000 MT.</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265238"/>
          </a:xfrm>
        </p:spPr>
        <p:txBody>
          <a:bodyPr>
            <a:normAutofit fontScale="90000"/>
          </a:bodyPr>
          <a:lstStyle/>
          <a:p>
            <a:pPr algn="ctr"/>
            <a:r>
              <a:rPr lang="en-US" b="1" dirty="0" smtClean="0"/>
              <a:t>MPFC; Indore</a:t>
            </a:r>
            <a:r>
              <a:rPr lang="en-US" dirty="0" smtClean="0"/>
              <a:t/>
            </a:r>
            <a:br>
              <a:rPr lang="en-US" dirty="0" smtClean="0"/>
            </a:br>
            <a:r>
              <a:rPr lang="en-US" b="1" dirty="0" smtClean="0"/>
              <a:t>M/s </a:t>
            </a:r>
            <a:r>
              <a:rPr lang="en-US" b="1" dirty="0" err="1" smtClean="0"/>
              <a:t>Shripaper</a:t>
            </a:r>
            <a:r>
              <a:rPr lang="en-US" b="1" dirty="0" smtClean="0"/>
              <a:t> Product Indore Pvt. Ltd.</a:t>
            </a:r>
            <a:endParaRPr lang="en-US" dirty="0"/>
          </a:p>
        </p:txBody>
      </p:sp>
      <p:pic>
        <p:nvPicPr>
          <p:cNvPr id="20482" name="Picture 2" descr="C:\Users\I3\AppData\Local\Temp\Rar$DI11.434\IMG_20160524_121000.jpg"/>
          <p:cNvPicPr>
            <a:picLocks noGrp="1" noChangeAspect="1" noChangeArrowheads="1"/>
          </p:cNvPicPr>
          <p:nvPr>
            <p:ph idx="1"/>
          </p:nvPr>
        </p:nvPicPr>
        <p:blipFill>
          <a:blip r:embed="rId2"/>
          <a:srcRect/>
          <a:stretch>
            <a:fillRect/>
          </a:stretch>
        </p:blipFill>
        <p:spPr bwMode="auto">
          <a:xfrm>
            <a:off x="1676400" y="1600200"/>
            <a:ext cx="6400800" cy="480060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MPFC; Indore</a:t>
            </a:r>
            <a:r>
              <a:rPr lang="en-US" dirty="0" smtClean="0"/>
              <a:t/>
            </a:r>
            <a:br>
              <a:rPr lang="en-US" dirty="0" smtClean="0"/>
            </a:br>
            <a:r>
              <a:rPr lang="en-US" b="1" dirty="0" smtClean="0"/>
              <a:t>M/s Krishna Belts </a:t>
            </a:r>
            <a:r>
              <a:rPr lang="en-US" b="1" dirty="0" err="1" smtClean="0"/>
              <a:t>Pvt</a:t>
            </a:r>
            <a:r>
              <a:rPr lang="en-US" b="1" dirty="0" smtClean="0"/>
              <a:t> Ltd</a:t>
            </a:r>
            <a:endParaRPr lang="en-US" dirty="0"/>
          </a:p>
        </p:txBody>
      </p:sp>
      <p:sp>
        <p:nvSpPr>
          <p:cNvPr id="3" name="Content Placeholder 2"/>
          <p:cNvSpPr>
            <a:spLocks noGrp="1"/>
          </p:cNvSpPr>
          <p:nvPr>
            <p:ph idx="1"/>
          </p:nvPr>
        </p:nvSpPr>
        <p:spPr>
          <a:xfrm>
            <a:off x="1066800" y="1447800"/>
            <a:ext cx="7866888" cy="5181600"/>
          </a:xfrm>
        </p:spPr>
        <p:txBody>
          <a:bodyPr>
            <a:normAutofit fontScale="70000" lnSpcReduction="20000"/>
          </a:bodyPr>
          <a:lstStyle/>
          <a:p>
            <a:pPr algn="just"/>
            <a:r>
              <a:rPr lang="en-US" b="1" dirty="0" smtClean="0"/>
              <a:t> </a:t>
            </a:r>
            <a:endParaRPr lang="en-US" dirty="0" smtClean="0"/>
          </a:p>
          <a:p>
            <a:pPr algn="just"/>
            <a:r>
              <a:rPr lang="en-US" dirty="0" smtClean="0"/>
              <a:t>Shri Deepak </a:t>
            </a:r>
            <a:r>
              <a:rPr lang="en-US" dirty="0" err="1" smtClean="0"/>
              <a:t>Himmatramka</a:t>
            </a:r>
            <a:r>
              <a:rPr lang="en-US" dirty="0" smtClean="0"/>
              <a:t>, established M/s Krishna Belts Pvt. Ltd. at </a:t>
            </a:r>
            <a:r>
              <a:rPr lang="en-US" dirty="0" err="1" smtClean="0"/>
              <a:t>Saunsar</a:t>
            </a:r>
            <a:r>
              <a:rPr lang="en-US" dirty="0" smtClean="0"/>
              <a:t>, </a:t>
            </a:r>
            <a:r>
              <a:rPr lang="en-US" dirty="0" err="1" smtClean="0"/>
              <a:t>Chindwara</a:t>
            </a:r>
            <a:r>
              <a:rPr lang="en-US" dirty="0" smtClean="0"/>
              <a:t> in the year 2008-09 with financial assistance of Rs. 750.00 </a:t>
            </a:r>
            <a:r>
              <a:rPr lang="en-US" dirty="0" err="1" smtClean="0"/>
              <a:t>lacs</a:t>
            </a:r>
            <a:r>
              <a:rPr lang="en-US" dirty="0" smtClean="0"/>
              <a:t> from the Madhya Pradesh Financial Corporation. The company is engaged in manufacture of conveyor belts of different dimensions.  The belts are used in various large scale industries, public and private companies which are mostly engaged in mining, production of power, cement, fertilizers.  The unit started its commercial production in the first half of 2009 and is running successfully.  Within two years, it started exporting its products to Ghana, Australia and UK. The domestic buyers include M/s </a:t>
            </a:r>
            <a:r>
              <a:rPr lang="en-US" dirty="0" err="1" smtClean="0"/>
              <a:t>Bhilai</a:t>
            </a:r>
            <a:r>
              <a:rPr lang="en-US" dirty="0" smtClean="0"/>
              <a:t> Steel Plant, M/s Lafarge India Pvt. Ltd., M/s JSW </a:t>
            </a:r>
            <a:r>
              <a:rPr lang="en-US" dirty="0" err="1" smtClean="0"/>
              <a:t>Ispat</a:t>
            </a:r>
            <a:r>
              <a:rPr lang="en-US" dirty="0" smtClean="0"/>
              <a:t> Ltd., M/s ACB India Ltd. and M/s </a:t>
            </a:r>
            <a:r>
              <a:rPr lang="en-US" dirty="0" err="1" smtClean="0"/>
              <a:t>Ultratech</a:t>
            </a:r>
            <a:r>
              <a:rPr lang="en-US" dirty="0" smtClean="0"/>
              <a:t> Cement Ltd., etc. </a:t>
            </a:r>
          </a:p>
          <a:p>
            <a:pPr algn="just"/>
            <a:r>
              <a:rPr lang="en-IN" dirty="0" smtClean="0"/>
              <a:t> </a:t>
            </a:r>
            <a:endParaRPr lang="en-US" dirty="0" smtClean="0"/>
          </a:p>
          <a:p>
            <a:pPr algn="just"/>
            <a:r>
              <a:rPr lang="en-US" dirty="0" smtClean="0"/>
              <a:t>The products enjoy a very good reputation.  For expansion more loan amounting to Rs.9050.00 </a:t>
            </a:r>
            <a:r>
              <a:rPr lang="en-US" dirty="0" err="1" smtClean="0"/>
              <a:t>lacs</a:t>
            </a:r>
            <a:r>
              <a:rPr lang="en-US" dirty="0" smtClean="0"/>
              <a:t> was taken from MPFC. The unit is regular in its repayment to the Corporation. </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05088" cy="1265238"/>
          </a:xfrm>
        </p:spPr>
        <p:txBody>
          <a:bodyPr>
            <a:normAutofit fontScale="90000"/>
          </a:bodyPr>
          <a:lstStyle/>
          <a:p>
            <a:pPr algn="ctr"/>
            <a:r>
              <a:rPr lang="en-US" b="1" dirty="0" smtClean="0"/>
              <a:t>MPFC; Indore</a:t>
            </a:r>
            <a:r>
              <a:rPr lang="en-US" dirty="0" smtClean="0"/>
              <a:t/>
            </a:r>
            <a:br>
              <a:rPr lang="en-US" dirty="0" smtClean="0"/>
            </a:br>
            <a:r>
              <a:rPr lang="en-US" b="1" dirty="0" smtClean="0"/>
              <a:t>M/s Krishna Belts </a:t>
            </a:r>
            <a:r>
              <a:rPr lang="en-US" b="1" dirty="0" err="1" smtClean="0"/>
              <a:t>Pvt</a:t>
            </a:r>
            <a:r>
              <a:rPr lang="en-US" b="1" dirty="0" smtClean="0"/>
              <a:t> Ltd</a:t>
            </a:r>
            <a:endParaRPr lang="en-US" dirty="0"/>
          </a:p>
        </p:txBody>
      </p:sp>
      <p:pic>
        <p:nvPicPr>
          <p:cNvPr id="21506" name="Picture 2" descr="C:\Users\I3\AppData\Local\Temp\Rar$DI00.948\deepak_Himmatramka.jpg"/>
          <p:cNvPicPr>
            <a:picLocks noGrp="1" noChangeAspect="1" noChangeArrowheads="1"/>
          </p:cNvPicPr>
          <p:nvPr>
            <p:ph idx="1"/>
          </p:nvPr>
        </p:nvPicPr>
        <p:blipFill>
          <a:blip r:embed="rId2" cstate="print"/>
          <a:srcRect/>
          <a:stretch>
            <a:fillRect/>
          </a:stretch>
        </p:blipFill>
        <p:spPr bwMode="auto">
          <a:xfrm>
            <a:off x="990600" y="1752600"/>
            <a:ext cx="1933874" cy="2590800"/>
          </a:xfrm>
          <a:prstGeom prst="rect">
            <a:avLst/>
          </a:prstGeom>
          <a:noFill/>
        </p:spPr>
      </p:pic>
      <p:pic>
        <p:nvPicPr>
          <p:cNvPr id="21507" name="Picture 3" descr="C:\Users\I3\AppData\Local\Temp\Rar$DI11.520\krishna_belt__2_.jpg"/>
          <p:cNvPicPr>
            <a:picLocks noChangeAspect="1" noChangeArrowheads="1"/>
          </p:cNvPicPr>
          <p:nvPr/>
        </p:nvPicPr>
        <p:blipFill>
          <a:blip r:embed="rId3" cstate="print"/>
          <a:srcRect/>
          <a:stretch>
            <a:fillRect/>
          </a:stretch>
        </p:blipFill>
        <p:spPr bwMode="auto">
          <a:xfrm>
            <a:off x="3048000" y="1795462"/>
            <a:ext cx="6019800" cy="3386138"/>
          </a:xfrm>
          <a:prstGeom prst="rect">
            <a:avLst/>
          </a:prstGeom>
          <a:noFill/>
        </p:spPr>
      </p:pic>
      <p:sp>
        <p:nvSpPr>
          <p:cNvPr id="6" name="Rectangle 5"/>
          <p:cNvSpPr/>
          <p:nvPr/>
        </p:nvSpPr>
        <p:spPr>
          <a:xfrm>
            <a:off x="304800" y="4278868"/>
            <a:ext cx="2771913" cy="369332"/>
          </a:xfrm>
          <a:prstGeom prst="rect">
            <a:avLst/>
          </a:prstGeom>
        </p:spPr>
        <p:txBody>
          <a:bodyPr wrap="none">
            <a:spAutoFit/>
          </a:bodyPr>
          <a:lstStyle/>
          <a:p>
            <a:r>
              <a:rPr lang="en-US" dirty="0" smtClean="0"/>
              <a:t>Shri Deepak </a:t>
            </a:r>
            <a:r>
              <a:rPr lang="en-US" dirty="0" err="1" smtClean="0"/>
              <a:t>Himmatramka</a:t>
            </a:r>
            <a:r>
              <a:rPr lang="en-US" dirty="0" smtClean="0"/>
              <a:t>,</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MPFC; Indore</a:t>
            </a:r>
            <a:r>
              <a:rPr lang="en-US" dirty="0" smtClean="0"/>
              <a:t/>
            </a:r>
            <a:br>
              <a:rPr lang="en-US" dirty="0" smtClean="0"/>
            </a:br>
            <a:r>
              <a:rPr lang="en-US" b="1" dirty="0" smtClean="0"/>
              <a:t>M/s </a:t>
            </a:r>
            <a:r>
              <a:rPr lang="en-US" b="1" dirty="0" err="1" smtClean="0"/>
              <a:t>Zazen</a:t>
            </a:r>
            <a:r>
              <a:rPr lang="en-US" b="1" dirty="0" smtClean="0"/>
              <a:t> Industries</a:t>
            </a:r>
            <a:endParaRPr lang="en-US" dirty="0"/>
          </a:p>
        </p:txBody>
      </p:sp>
      <p:sp>
        <p:nvSpPr>
          <p:cNvPr id="3" name="Content Placeholder 2"/>
          <p:cNvSpPr>
            <a:spLocks noGrp="1"/>
          </p:cNvSpPr>
          <p:nvPr>
            <p:ph idx="1"/>
          </p:nvPr>
        </p:nvSpPr>
        <p:spPr>
          <a:xfrm>
            <a:off x="1066800" y="1447800"/>
            <a:ext cx="7866888" cy="5257800"/>
          </a:xfrm>
        </p:spPr>
        <p:txBody>
          <a:bodyPr>
            <a:normAutofit fontScale="70000" lnSpcReduction="20000"/>
          </a:bodyPr>
          <a:lstStyle/>
          <a:p>
            <a:pPr algn="just">
              <a:buNone/>
            </a:pPr>
            <a:r>
              <a:rPr lang="en-US" dirty="0" smtClean="0"/>
              <a:t> </a:t>
            </a:r>
          </a:p>
          <a:p>
            <a:pPr algn="just"/>
            <a:r>
              <a:rPr lang="en-US" dirty="0" smtClean="0"/>
              <a:t>Shri </a:t>
            </a:r>
            <a:r>
              <a:rPr lang="en-US" dirty="0" err="1" smtClean="0"/>
              <a:t>Prateek</a:t>
            </a:r>
            <a:r>
              <a:rPr lang="en-US" dirty="0" smtClean="0"/>
              <a:t> Jain a young first Generation entrepreneur established M/s </a:t>
            </a:r>
            <a:r>
              <a:rPr lang="en-US" dirty="0" err="1" smtClean="0"/>
              <a:t>Zazen</a:t>
            </a:r>
            <a:r>
              <a:rPr lang="en-US" dirty="0" smtClean="0"/>
              <a:t> Industries in 2012 for manufacture of Bottles/Jars at </a:t>
            </a:r>
            <a:r>
              <a:rPr lang="en-US" dirty="0" err="1" smtClean="0"/>
              <a:t>Rajgarh</a:t>
            </a:r>
            <a:r>
              <a:rPr lang="en-US" dirty="0" smtClean="0"/>
              <a:t> with financial assistance from Madhya Pradesh Financial Corporation. </a:t>
            </a:r>
          </a:p>
          <a:p>
            <a:pPr algn="just">
              <a:buNone/>
            </a:pPr>
            <a:r>
              <a:rPr lang="en-US" dirty="0" smtClean="0"/>
              <a:t> </a:t>
            </a:r>
          </a:p>
          <a:p>
            <a:pPr algn="just"/>
            <a:r>
              <a:rPr lang="en-US" dirty="0" smtClean="0"/>
              <a:t>The business grew steadily and he took an additional loan from MPFC in 2014.  He then started a trading business for trade of household products like buckets, pipes, mugs, etc. By March 2016, the turnover of </a:t>
            </a:r>
            <a:r>
              <a:rPr lang="en-US" dirty="0" err="1" smtClean="0"/>
              <a:t>Zazen</a:t>
            </a:r>
            <a:r>
              <a:rPr lang="en-US" dirty="0" smtClean="0"/>
              <a:t> Industries was Rs. 65.00 </a:t>
            </a:r>
            <a:r>
              <a:rPr lang="en-US" dirty="0" err="1" smtClean="0"/>
              <a:t>lacs</a:t>
            </a:r>
            <a:r>
              <a:rPr lang="en-US" dirty="0" smtClean="0"/>
              <a:t>.</a:t>
            </a:r>
          </a:p>
          <a:p>
            <a:pPr algn="just"/>
            <a:endParaRPr lang="en-US" dirty="0" smtClean="0"/>
          </a:p>
          <a:p>
            <a:pPr algn="just"/>
            <a:r>
              <a:rPr lang="en-US" dirty="0" smtClean="0"/>
              <a:t>Now, </a:t>
            </a:r>
            <a:r>
              <a:rPr lang="en-US" dirty="0" err="1" smtClean="0"/>
              <a:t>Zazen</a:t>
            </a:r>
            <a:r>
              <a:rPr lang="en-US" dirty="0" smtClean="0"/>
              <a:t> Industries has 4 wholesale dealers and 110 buyers. The Unit also sells its products to other different states such as Chhattisgarh, U.P, Maharashtra, Kerala, Rajasthan.</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MPFC; Indore</a:t>
            </a:r>
            <a:r>
              <a:rPr lang="en-US" dirty="0" smtClean="0"/>
              <a:t/>
            </a:r>
            <a:br>
              <a:rPr lang="en-US" dirty="0" smtClean="0"/>
            </a:br>
            <a:r>
              <a:rPr lang="en-US" b="1" dirty="0" smtClean="0"/>
              <a:t>M/s </a:t>
            </a:r>
            <a:r>
              <a:rPr lang="en-US" b="1" dirty="0" err="1" smtClean="0"/>
              <a:t>Zazen</a:t>
            </a:r>
            <a:r>
              <a:rPr lang="en-US" b="1" dirty="0" smtClean="0"/>
              <a:t> Industries</a:t>
            </a:r>
            <a:endParaRPr lang="en-US" dirty="0"/>
          </a:p>
        </p:txBody>
      </p:sp>
      <p:pic>
        <p:nvPicPr>
          <p:cNvPr id="22530" name="Picture 2" descr="C:\Users\I3\AppData\Local\Temp\Rar$DI02.569\Screenshot_20170113-082419.png"/>
          <p:cNvPicPr>
            <a:picLocks noGrp="1" noChangeAspect="1" noChangeArrowheads="1"/>
          </p:cNvPicPr>
          <p:nvPr>
            <p:ph idx="1"/>
          </p:nvPr>
        </p:nvPicPr>
        <p:blipFill>
          <a:blip r:embed="rId2" cstate="print"/>
          <a:srcRect/>
          <a:stretch>
            <a:fillRect/>
          </a:stretch>
        </p:blipFill>
        <p:spPr bwMode="auto">
          <a:xfrm>
            <a:off x="2133600" y="1524000"/>
            <a:ext cx="5334000" cy="4800600"/>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 y="106362"/>
            <a:ext cx="8933688" cy="1417638"/>
          </a:xfrm>
        </p:spPr>
        <p:txBody>
          <a:bodyPr>
            <a:normAutofit/>
          </a:bodyPr>
          <a:lstStyle/>
          <a:p>
            <a:pPr algn="ctr"/>
            <a:r>
              <a:rPr lang="en-US" b="1" dirty="0" smtClean="0"/>
              <a:t>MPFC; Indore</a:t>
            </a:r>
            <a:r>
              <a:rPr lang="en-US" dirty="0" smtClean="0"/>
              <a:t/>
            </a:r>
            <a:br>
              <a:rPr lang="en-US" dirty="0" smtClean="0"/>
            </a:br>
            <a:r>
              <a:rPr lang="en-US" b="1" dirty="0" smtClean="0"/>
              <a:t>M/s </a:t>
            </a:r>
            <a:r>
              <a:rPr lang="en-US" b="1" dirty="0" err="1" smtClean="0"/>
              <a:t>Simran</a:t>
            </a:r>
            <a:r>
              <a:rPr lang="en-US" b="1" dirty="0" smtClean="0"/>
              <a:t> Industries</a:t>
            </a:r>
            <a:endParaRPr lang="en-US" dirty="0"/>
          </a:p>
        </p:txBody>
      </p:sp>
      <p:sp>
        <p:nvSpPr>
          <p:cNvPr id="3" name="Content Placeholder 2"/>
          <p:cNvSpPr>
            <a:spLocks noGrp="1"/>
          </p:cNvSpPr>
          <p:nvPr>
            <p:ph idx="1"/>
          </p:nvPr>
        </p:nvSpPr>
        <p:spPr>
          <a:xfrm>
            <a:off x="1066800" y="1447800"/>
            <a:ext cx="7866888" cy="5257800"/>
          </a:xfrm>
        </p:spPr>
        <p:txBody>
          <a:bodyPr>
            <a:normAutofit fontScale="85000" lnSpcReduction="20000"/>
          </a:bodyPr>
          <a:lstStyle/>
          <a:p>
            <a:pPr algn="just">
              <a:buNone/>
            </a:pPr>
            <a:r>
              <a:rPr lang="en-US" dirty="0" smtClean="0"/>
              <a:t> </a:t>
            </a:r>
          </a:p>
          <a:p>
            <a:pPr algn="just"/>
            <a:r>
              <a:rPr lang="en-US" dirty="0" smtClean="0"/>
              <a:t>Shri </a:t>
            </a:r>
            <a:r>
              <a:rPr lang="en-US" dirty="0" err="1" smtClean="0"/>
              <a:t>Dheeraj</a:t>
            </a:r>
            <a:r>
              <a:rPr lang="en-US" dirty="0" smtClean="0"/>
              <a:t> </a:t>
            </a:r>
            <a:r>
              <a:rPr lang="en-US" dirty="0" err="1" smtClean="0"/>
              <a:t>Goel</a:t>
            </a:r>
            <a:r>
              <a:rPr lang="en-US" dirty="0" smtClean="0"/>
              <a:t>, a first generation </a:t>
            </a:r>
            <a:r>
              <a:rPr lang="en-US" dirty="0" err="1" smtClean="0"/>
              <a:t>Entreprenuer</a:t>
            </a:r>
            <a:r>
              <a:rPr lang="en-US" dirty="0" smtClean="0"/>
              <a:t> set up M/s </a:t>
            </a:r>
            <a:r>
              <a:rPr lang="en-US" dirty="0" err="1" smtClean="0"/>
              <a:t>Simran</a:t>
            </a:r>
            <a:r>
              <a:rPr lang="en-US" dirty="0" smtClean="0"/>
              <a:t> Industries in the year 2014 with Partner Mr. Suresh </a:t>
            </a:r>
            <a:r>
              <a:rPr lang="en-US" dirty="0" err="1" smtClean="0"/>
              <a:t>Goel</a:t>
            </a:r>
            <a:r>
              <a:rPr lang="en-US" dirty="0" smtClean="0"/>
              <a:t> and Partner Mr. </a:t>
            </a:r>
            <a:r>
              <a:rPr lang="en-US" dirty="0" err="1" smtClean="0"/>
              <a:t>Dheeraj</a:t>
            </a:r>
            <a:r>
              <a:rPr lang="en-US" dirty="0" smtClean="0"/>
              <a:t> </a:t>
            </a:r>
            <a:r>
              <a:rPr lang="en-US" dirty="0" err="1" smtClean="0"/>
              <a:t>Goel</a:t>
            </a:r>
            <a:r>
              <a:rPr lang="en-US" dirty="0" smtClean="0"/>
              <a:t> with financial assistance from Madhya Pradesh Financial Corporation (MPFC). It manufactures Decorative Laminates and has had a good response from the market which is spread across the country.  </a:t>
            </a:r>
          </a:p>
          <a:p>
            <a:pPr algn="just">
              <a:buNone/>
            </a:pPr>
            <a:r>
              <a:rPr lang="en-US" dirty="0" smtClean="0"/>
              <a:t> </a:t>
            </a:r>
          </a:p>
          <a:p>
            <a:pPr algn="just"/>
            <a:r>
              <a:rPr lang="en-US" dirty="0" smtClean="0"/>
              <a:t>M/s </a:t>
            </a:r>
            <a:r>
              <a:rPr lang="en-US" dirty="0" err="1" smtClean="0"/>
              <a:t>Simran</a:t>
            </a:r>
            <a:r>
              <a:rPr lang="en-US" dirty="0" smtClean="0"/>
              <a:t> Industries has become a name to be reckoned with for quality as well as timely delivery.  It manufactures about 1,00,000 sheets/month and has achieved a turnover of around Rs.15cr in 2 years.</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MPFC; Indore</a:t>
            </a:r>
            <a:r>
              <a:rPr lang="en-US" dirty="0" smtClean="0"/>
              <a:t/>
            </a:r>
            <a:br>
              <a:rPr lang="en-US" dirty="0" smtClean="0"/>
            </a:br>
            <a:r>
              <a:rPr lang="en-US" b="1" dirty="0" smtClean="0"/>
              <a:t>M/s </a:t>
            </a:r>
            <a:r>
              <a:rPr lang="en-US" b="1" dirty="0" err="1" smtClean="0"/>
              <a:t>Simran</a:t>
            </a:r>
            <a:r>
              <a:rPr lang="en-US" b="1" dirty="0" smtClean="0"/>
              <a:t> Industries</a:t>
            </a:r>
            <a:endParaRPr lang="en-US" dirty="0"/>
          </a:p>
        </p:txBody>
      </p:sp>
      <p:pic>
        <p:nvPicPr>
          <p:cNvPr id="23554" name="Picture 2" descr="C:\Users\I3\AppData\Local\Temp\Rar$DI03.771\Letter_mpfc_001.jpg"/>
          <p:cNvPicPr>
            <a:picLocks noGrp="1" noChangeAspect="1" noChangeArrowheads="1"/>
          </p:cNvPicPr>
          <p:nvPr>
            <p:ph idx="1"/>
          </p:nvPr>
        </p:nvPicPr>
        <p:blipFill>
          <a:blip r:embed="rId2"/>
          <a:srcRect l="70444" t="7254" r="16977" b="80051"/>
          <a:stretch>
            <a:fillRect/>
          </a:stretch>
        </p:blipFill>
        <p:spPr bwMode="auto">
          <a:xfrm>
            <a:off x="1295400" y="1524000"/>
            <a:ext cx="1752600" cy="2453640"/>
          </a:xfrm>
          <a:prstGeom prst="rect">
            <a:avLst/>
          </a:prstGeom>
          <a:noFill/>
        </p:spPr>
      </p:pic>
      <p:pic>
        <p:nvPicPr>
          <p:cNvPr id="23555" name="Picture 3" descr="C:\Users\I3\AppData\Local\Temp\Rar$DI00.576\IMG_6818.JPG"/>
          <p:cNvPicPr>
            <a:picLocks noChangeAspect="1" noChangeArrowheads="1"/>
          </p:cNvPicPr>
          <p:nvPr/>
        </p:nvPicPr>
        <p:blipFill>
          <a:blip r:embed="rId3" cstate="print"/>
          <a:srcRect/>
          <a:stretch>
            <a:fillRect/>
          </a:stretch>
        </p:blipFill>
        <p:spPr bwMode="auto">
          <a:xfrm>
            <a:off x="3429000" y="1524000"/>
            <a:ext cx="5486400" cy="4114800"/>
          </a:xfrm>
          <a:prstGeom prst="rect">
            <a:avLst/>
          </a:prstGeom>
          <a:noFill/>
        </p:spPr>
      </p:pic>
      <p:sp>
        <p:nvSpPr>
          <p:cNvPr id="6" name="Rectangle 5"/>
          <p:cNvSpPr/>
          <p:nvPr/>
        </p:nvSpPr>
        <p:spPr>
          <a:xfrm>
            <a:off x="1237145" y="3962400"/>
            <a:ext cx="1887055" cy="369332"/>
          </a:xfrm>
          <a:prstGeom prst="rect">
            <a:avLst/>
          </a:prstGeom>
        </p:spPr>
        <p:txBody>
          <a:bodyPr wrap="none">
            <a:spAutoFit/>
          </a:bodyPr>
          <a:lstStyle/>
          <a:p>
            <a:r>
              <a:rPr lang="en-US" dirty="0" smtClean="0"/>
              <a:t>Shri </a:t>
            </a:r>
            <a:r>
              <a:rPr lang="en-US" dirty="0" err="1" smtClean="0"/>
              <a:t>Dheeraj</a:t>
            </a:r>
            <a:r>
              <a:rPr lang="en-US" dirty="0" smtClean="0"/>
              <a:t> </a:t>
            </a:r>
            <a:r>
              <a:rPr lang="en-US" dirty="0" err="1" smtClean="0"/>
              <a:t>Goel</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MPFC; Indore</a:t>
            </a:r>
            <a:r>
              <a:rPr lang="en-US" dirty="0" smtClean="0"/>
              <a:t/>
            </a:r>
            <a:br>
              <a:rPr lang="en-US" dirty="0" smtClean="0"/>
            </a:br>
            <a:r>
              <a:rPr lang="en-US" b="1" dirty="0" smtClean="0"/>
              <a:t>M/s </a:t>
            </a:r>
            <a:r>
              <a:rPr lang="en-US" b="1" dirty="0" err="1" smtClean="0"/>
              <a:t>Kanchan</a:t>
            </a:r>
            <a:r>
              <a:rPr lang="en-US" b="1" dirty="0" smtClean="0"/>
              <a:t> Precisions Pvt. Ltd.</a:t>
            </a:r>
            <a:r>
              <a:rPr lang="en-US" b="1" u="sng" dirty="0" smtClean="0"/>
              <a:t> </a:t>
            </a:r>
            <a:endParaRPr lang="en-US" dirty="0"/>
          </a:p>
        </p:txBody>
      </p:sp>
      <p:sp>
        <p:nvSpPr>
          <p:cNvPr id="3" name="Content Placeholder 2"/>
          <p:cNvSpPr>
            <a:spLocks noGrp="1"/>
          </p:cNvSpPr>
          <p:nvPr>
            <p:ph idx="1"/>
          </p:nvPr>
        </p:nvSpPr>
        <p:spPr>
          <a:xfrm>
            <a:off x="1143000" y="1447800"/>
            <a:ext cx="7790688" cy="5257800"/>
          </a:xfrm>
        </p:spPr>
        <p:txBody>
          <a:bodyPr>
            <a:normAutofit fontScale="62500" lnSpcReduction="20000"/>
          </a:bodyPr>
          <a:lstStyle/>
          <a:p>
            <a:pPr>
              <a:buNone/>
            </a:pPr>
            <a:r>
              <a:rPr lang="en-US" dirty="0" smtClean="0"/>
              <a:t> </a:t>
            </a:r>
          </a:p>
          <a:p>
            <a:r>
              <a:rPr lang="en-US" dirty="0" smtClean="0"/>
              <a:t>M/s </a:t>
            </a:r>
            <a:r>
              <a:rPr lang="en-US" dirty="0" err="1" smtClean="0"/>
              <a:t>Kanchan</a:t>
            </a:r>
            <a:r>
              <a:rPr lang="en-US" dirty="0" smtClean="0"/>
              <a:t> Precisions Pvt. Ltd., a Private Limited Company was incorporated in the year 1992 by Shri Rajesh </a:t>
            </a:r>
            <a:r>
              <a:rPr lang="en-US" dirty="0" err="1" smtClean="0"/>
              <a:t>Rath</a:t>
            </a:r>
            <a:r>
              <a:rPr lang="en-US" dirty="0" smtClean="0"/>
              <a:t> to manufacture automobile components with financial assistance from Madhya Pradesh Financial Corporation (MPFC). The unit is located </a:t>
            </a:r>
            <a:r>
              <a:rPr lang="en-US" dirty="0" err="1" smtClean="0"/>
              <a:t>Pithampur</a:t>
            </a:r>
            <a:r>
              <a:rPr lang="en-US" dirty="0" smtClean="0"/>
              <a:t>.</a:t>
            </a:r>
          </a:p>
          <a:p>
            <a:pPr>
              <a:buNone/>
            </a:pPr>
            <a:r>
              <a:rPr lang="en-US" dirty="0" smtClean="0"/>
              <a:t> </a:t>
            </a:r>
          </a:p>
          <a:p>
            <a:r>
              <a:rPr lang="en-US" dirty="0" smtClean="0"/>
              <a:t>The company is doing job-work of machining for major automobile companies viz. M/s </a:t>
            </a:r>
            <a:r>
              <a:rPr lang="en-US" dirty="0" err="1" smtClean="0"/>
              <a:t>Avtec</a:t>
            </a:r>
            <a:r>
              <a:rPr lang="en-US" dirty="0" smtClean="0"/>
              <a:t> Ltd.; M/s Man Force Trucks Ltd. &amp; M/s Mahindra 2 Wheelers Ltd. </a:t>
            </a:r>
          </a:p>
          <a:p>
            <a:endParaRPr lang="en-US" dirty="0" smtClean="0"/>
          </a:p>
          <a:p>
            <a:r>
              <a:rPr lang="en-US" dirty="0" smtClean="0"/>
              <a:t>This job requires high precision and accuracy in its dimensions and specifications. Presently, the company has 58 CNC Lathe machines and 21 VMC machines </a:t>
            </a:r>
            <a:r>
              <a:rPr lang="en-US" dirty="0" err="1" smtClean="0"/>
              <a:t>alongwith</a:t>
            </a:r>
            <a:r>
              <a:rPr lang="en-US" dirty="0" smtClean="0"/>
              <a:t> other equipment.  Due to high demand, Shri </a:t>
            </a:r>
            <a:r>
              <a:rPr lang="en-US" dirty="0" err="1" smtClean="0"/>
              <a:t>Rath</a:t>
            </a:r>
            <a:r>
              <a:rPr lang="en-US" dirty="0" smtClean="0"/>
              <a:t> set up another machine tool shop </a:t>
            </a:r>
            <a:r>
              <a:rPr lang="en-US" dirty="0" err="1" smtClean="0"/>
              <a:t>viz</a:t>
            </a:r>
            <a:r>
              <a:rPr lang="en-US" dirty="0" smtClean="0"/>
              <a:t> Shri </a:t>
            </a:r>
            <a:r>
              <a:rPr lang="en-US" dirty="0" err="1" smtClean="0"/>
              <a:t>Sai</a:t>
            </a:r>
            <a:r>
              <a:rPr lang="en-US" dirty="0" smtClean="0"/>
              <a:t> Enterprises in </a:t>
            </a:r>
            <a:r>
              <a:rPr lang="en-US" dirty="0" err="1" smtClean="0"/>
              <a:t>Pithampur</a:t>
            </a:r>
            <a:r>
              <a:rPr lang="en-US" dirty="0" smtClean="0"/>
              <a:t>.  The company is regular in its repayment schedule.  The company has been awarded with </a:t>
            </a:r>
            <a:r>
              <a:rPr lang="en-US" dirty="0" err="1" smtClean="0"/>
              <a:t>Udyog</a:t>
            </a:r>
            <a:r>
              <a:rPr lang="en-US" dirty="0" smtClean="0"/>
              <a:t> </a:t>
            </a:r>
            <a:r>
              <a:rPr lang="en-US" dirty="0" err="1" smtClean="0"/>
              <a:t>Ratna</a:t>
            </a:r>
            <a:r>
              <a:rPr lang="en-US" dirty="0" smtClean="0"/>
              <a:t> from Central Government.</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p:cNvPicPr>
            <a:picLocks noChangeAspect="1" noChangeArrowheads="1"/>
          </p:cNvPicPr>
          <p:nvPr/>
        </p:nvPicPr>
        <p:blipFill>
          <a:blip r:embed="rId2"/>
          <a:srcRect/>
          <a:stretch>
            <a:fillRect/>
          </a:stretch>
        </p:blipFill>
        <p:spPr bwMode="auto">
          <a:xfrm>
            <a:off x="2971800" y="2057400"/>
            <a:ext cx="6172200" cy="3886200"/>
          </a:xfrm>
          <a:prstGeom prst="rect">
            <a:avLst/>
          </a:prstGeom>
          <a:noFill/>
          <a:ln w="9525">
            <a:noFill/>
            <a:miter lim="800000"/>
            <a:headEnd/>
            <a:tailEnd/>
          </a:ln>
        </p:spPr>
      </p:pic>
      <p:sp>
        <p:nvSpPr>
          <p:cNvPr id="5" name="Rectangle 4"/>
          <p:cNvSpPr/>
          <p:nvPr/>
        </p:nvSpPr>
        <p:spPr>
          <a:xfrm>
            <a:off x="228600" y="152400"/>
            <a:ext cx="8610600" cy="1384995"/>
          </a:xfrm>
          <a:prstGeom prst="rect">
            <a:avLst/>
          </a:prstGeom>
        </p:spPr>
        <p:txBody>
          <a:bodyPr wrap="square">
            <a:spAutoFit/>
          </a:bodyPr>
          <a:lstStyle/>
          <a:p>
            <a:pPr algn="ctr" fontAlgn="auto">
              <a:spcBef>
                <a:spcPts val="0"/>
              </a:spcBef>
              <a:spcAft>
                <a:spcPts val="0"/>
              </a:spcAft>
              <a:defRPr/>
            </a:pPr>
            <a:r>
              <a:rPr lang="en-US" sz="4200" b="1" dirty="0" smtClean="0"/>
              <a:t>MPFC; Indore</a:t>
            </a:r>
            <a:r>
              <a:rPr lang="en-US" sz="4200" dirty="0" smtClean="0"/>
              <a:t/>
            </a:r>
            <a:br>
              <a:rPr lang="en-US" sz="4200" dirty="0" smtClean="0"/>
            </a:br>
            <a:r>
              <a:rPr lang="en-US" sz="4200" b="1" dirty="0" smtClean="0"/>
              <a:t>M/s </a:t>
            </a:r>
            <a:r>
              <a:rPr lang="en-US" sz="4200" b="1" dirty="0" err="1" smtClean="0"/>
              <a:t>Kanchan</a:t>
            </a:r>
            <a:r>
              <a:rPr lang="en-US" sz="4200" b="1" dirty="0" smtClean="0"/>
              <a:t> Precisions Pvt. Ltd.</a:t>
            </a:r>
            <a:r>
              <a:rPr lang="en-US" sz="4200" b="1" u="sng" dirty="0" smtClean="0"/>
              <a:t> </a:t>
            </a:r>
            <a:endParaRPr lang="en-US" sz="4200" dirty="0">
              <a:latin typeface="+mn-lt"/>
              <a:cs typeface="+mn-cs"/>
            </a:endParaRPr>
          </a:p>
        </p:txBody>
      </p:sp>
      <p:pic>
        <p:nvPicPr>
          <p:cNvPr id="24578" name="Picture 2"/>
          <p:cNvPicPr>
            <a:picLocks noChangeAspect="1" noChangeArrowheads="1"/>
          </p:cNvPicPr>
          <p:nvPr/>
        </p:nvPicPr>
        <p:blipFill>
          <a:blip r:embed="rId3"/>
          <a:srcRect l="36689" t="42088" r="49135" b="47090"/>
          <a:stretch>
            <a:fillRect/>
          </a:stretch>
        </p:blipFill>
        <p:spPr bwMode="auto">
          <a:xfrm>
            <a:off x="990600" y="2057400"/>
            <a:ext cx="1905000" cy="2743200"/>
          </a:xfrm>
          <a:prstGeom prst="rect">
            <a:avLst/>
          </a:prstGeom>
          <a:noFill/>
          <a:ln w="9525">
            <a:noFill/>
            <a:miter lim="800000"/>
            <a:headEnd/>
            <a:tailEnd/>
          </a:ln>
          <a:effectLst/>
        </p:spPr>
      </p:pic>
      <p:sp>
        <p:nvSpPr>
          <p:cNvPr id="6" name="Rectangle 5"/>
          <p:cNvSpPr/>
          <p:nvPr/>
        </p:nvSpPr>
        <p:spPr>
          <a:xfrm>
            <a:off x="1066800" y="4876800"/>
            <a:ext cx="1773242" cy="369332"/>
          </a:xfrm>
          <a:prstGeom prst="rect">
            <a:avLst/>
          </a:prstGeom>
        </p:spPr>
        <p:txBody>
          <a:bodyPr wrap="none">
            <a:spAutoFit/>
          </a:bodyPr>
          <a:lstStyle/>
          <a:p>
            <a:r>
              <a:rPr lang="en-US" dirty="0" smtClean="0"/>
              <a:t>Shri Rajesh </a:t>
            </a:r>
            <a:r>
              <a:rPr lang="en-US" dirty="0" err="1" smtClean="0"/>
              <a:t>Rath</a:t>
            </a:r>
            <a:r>
              <a:rPr lang="en-US" dirty="0" smtClean="0"/>
              <a:t> </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IN" b="1" dirty="0" smtClean="0"/>
              <a:t>MPFC; Indore</a:t>
            </a:r>
            <a:r>
              <a:rPr lang="en-US" dirty="0" smtClean="0"/>
              <a:t/>
            </a:r>
            <a:br>
              <a:rPr lang="en-US" dirty="0" smtClean="0"/>
            </a:br>
            <a:r>
              <a:rPr lang="en-US" b="1" dirty="0" smtClean="0"/>
              <a:t>M/s Manish Traders</a:t>
            </a:r>
            <a:endParaRPr lang="en-US" dirty="0"/>
          </a:p>
        </p:txBody>
      </p:sp>
      <p:sp>
        <p:nvSpPr>
          <p:cNvPr id="3" name="Content Placeholder 2"/>
          <p:cNvSpPr>
            <a:spLocks noGrp="1"/>
          </p:cNvSpPr>
          <p:nvPr>
            <p:ph idx="1"/>
          </p:nvPr>
        </p:nvSpPr>
        <p:spPr>
          <a:xfrm>
            <a:off x="990600" y="1447800"/>
            <a:ext cx="7943088" cy="5410200"/>
          </a:xfrm>
        </p:spPr>
        <p:txBody>
          <a:bodyPr>
            <a:normAutofit fontScale="70000" lnSpcReduction="20000"/>
          </a:bodyPr>
          <a:lstStyle/>
          <a:p>
            <a:pPr algn="just">
              <a:buNone/>
            </a:pPr>
            <a:endParaRPr lang="en-US" dirty="0" smtClean="0"/>
          </a:p>
          <a:p>
            <a:pPr algn="just"/>
            <a:r>
              <a:rPr lang="en-US" dirty="0" smtClean="0"/>
              <a:t>Shri Manish </a:t>
            </a:r>
            <a:r>
              <a:rPr lang="en-US" dirty="0" err="1" smtClean="0"/>
              <a:t>Agrawal</a:t>
            </a:r>
            <a:r>
              <a:rPr lang="en-US" dirty="0" smtClean="0"/>
              <a:t> a first generation entrepreneur established M/s Manish Traders in the year 2000 to manufacture exercise and other note books.  He established a comprehensive market in and around </a:t>
            </a:r>
            <a:r>
              <a:rPr lang="en-US" dirty="0" err="1" smtClean="0"/>
              <a:t>Mahakaushal</a:t>
            </a:r>
            <a:r>
              <a:rPr lang="en-US" dirty="0" smtClean="0"/>
              <a:t> region.  With financial assistance under Small Loan Scheme in the year 2009 from Madhya Pradesh Financial Corporation he set up a printing business which has progressed tremendously. Later he expanded with further assistance from MPFC.  The installed capacity has grown from 450 MT per annum to 1650 MT per annum. He prints Examination Answer Sheets for universities; </a:t>
            </a:r>
            <a:r>
              <a:rPr lang="en-US" dirty="0" err="1" smtClean="0"/>
              <a:t>Calenders</a:t>
            </a:r>
            <a:r>
              <a:rPr lang="en-US" dirty="0" smtClean="0"/>
              <a:t> printing &amp; binding; Binding of School Books for govt. of MP; Binding of Railway Time Table for West Central Railway; Note Books and Graphs books. </a:t>
            </a:r>
          </a:p>
          <a:p>
            <a:pPr algn="just">
              <a:buNone/>
            </a:pPr>
            <a:endParaRPr lang="en-US" dirty="0" smtClean="0"/>
          </a:p>
          <a:p>
            <a:pPr algn="just"/>
            <a:r>
              <a:rPr lang="en-US" dirty="0" smtClean="0"/>
              <a:t> The turnover of the unit has increased from Rs. 26.20 </a:t>
            </a:r>
            <a:r>
              <a:rPr lang="en-US" dirty="0" err="1" smtClean="0"/>
              <a:t>lacs</a:t>
            </a:r>
            <a:r>
              <a:rPr lang="en-US" dirty="0" smtClean="0"/>
              <a:t> in the year 2008 to Rs.3.36 crore in the year 2015-2016.  Direct employment has been provided to 30 persons.</a:t>
            </a: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33688" cy="1417638"/>
          </a:xfrm>
        </p:spPr>
        <p:txBody>
          <a:bodyPr/>
          <a:lstStyle/>
          <a:p>
            <a:pPr algn="ctr"/>
            <a:r>
              <a:rPr lang="en-IN" b="1" dirty="0" smtClean="0"/>
              <a:t>MPFC; Indore</a:t>
            </a:r>
            <a:r>
              <a:rPr lang="en-US" dirty="0" smtClean="0"/>
              <a:t/>
            </a:r>
            <a:br>
              <a:rPr lang="en-US" dirty="0" smtClean="0"/>
            </a:br>
            <a:r>
              <a:rPr lang="en-US" b="1" dirty="0" smtClean="0"/>
              <a:t>M/s Manish Traders</a:t>
            </a:r>
            <a:endParaRPr lang="en-US" dirty="0"/>
          </a:p>
        </p:txBody>
      </p:sp>
      <p:pic>
        <p:nvPicPr>
          <p:cNvPr id="25602" name="Picture 2" descr="C:\Users\I3\AppData\Local\Temp\Rar$DI01.276\manish3.jpg"/>
          <p:cNvPicPr>
            <a:picLocks noGrp="1" noChangeAspect="1" noChangeArrowheads="1"/>
          </p:cNvPicPr>
          <p:nvPr>
            <p:ph idx="1"/>
          </p:nvPr>
        </p:nvPicPr>
        <p:blipFill>
          <a:blip r:embed="rId2"/>
          <a:srcRect/>
          <a:stretch>
            <a:fillRect/>
          </a:stretch>
        </p:blipFill>
        <p:spPr bwMode="auto">
          <a:xfrm>
            <a:off x="3962400" y="1676400"/>
            <a:ext cx="4895850" cy="4800600"/>
          </a:xfrm>
          <a:prstGeom prst="rect">
            <a:avLst/>
          </a:prstGeom>
          <a:noFill/>
        </p:spPr>
      </p:pic>
      <p:pic>
        <p:nvPicPr>
          <p:cNvPr id="25603" name="Picture 3"/>
          <p:cNvPicPr>
            <a:picLocks noChangeAspect="1" noChangeArrowheads="1"/>
          </p:cNvPicPr>
          <p:nvPr/>
        </p:nvPicPr>
        <p:blipFill>
          <a:blip r:embed="rId3" cstate="print"/>
          <a:srcRect/>
          <a:stretch>
            <a:fillRect/>
          </a:stretch>
        </p:blipFill>
        <p:spPr bwMode="auto">
          <a:xfrm>
            <a:off x="1219200" y="1600199"/>
            <a:ext cx="2209800" cy="2772417"/>
          </a:xfrm>
          <a:prstGeom prst="rect">
            <a:avLst/>
          </a:prstGeom>
          <a:noFill/>
          <a:ln w="9525">
            <a:noFill/>
            <a:miter lim="800000"/>
            <a:headEnd/>
            <a:tailEnd/>
          </a:ln>
          <a:effectLst/>
        </p:spPr>
      </p:pic>
      <p:sp>
        <p:nvSpPr>
          <p:cNvPr id="6" name="Rectangle 5"/>
          <p:cNvSpPr/>
          <p:nvPr/>
        </p:nvSpPr>
        <p:spPr>
          <a:xfrm>
            <a:off x="1295400" y="4278868"/>
            <a:ext cx="2123756" cy="369332"/>
          </a:xfrm>
          <a:prstGeom prst="rect">
            <a:avLst/>
          </a:prstGeom>
        </p:spPr>
        <p:txBody>
          <a:bodyPr wrap="square">
            <a:spAutoFit/>
          </a:bodyPr>
          <a:lstStyle/>
          <a:p>
            <a:r>
              <a:rPr lang="en-US" dirty="0" smtClean="0"/>
              <a:t>Shri Manish </a:t>
            </a:r>
            <a:r>
              <a:rPr lang="en-US" dirty="0" err="1" smtClean="0"/>
              <a:t>Agrawal</a:t>
            </a:r>
            <a:r>
              <a:rPr lang="en-US" dirty="0" smtClean="0"/>
              <a:t> </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1417638"/>
          </a:xfrm>
        </p:spPr>
        <p:txBody>
          <a:bodyPr>
            <a:normAutofit fontScale="90000"/>
          </a:bodyPr>
          <a:lstStyle/>
          <a:p>
            <a:pPr algn="ctr"/>
            <a:r>
              <a:rPr lang="en-US" b="1" dirty="0" smtClean="0"/>
              <a:t>MPFC; INDORE</a:t>
            </a:r>
            <a:r>
              <a:rPr lang="en-US" dirty="0" smtClean="0"/>
              <a:t/>
            </a:r>
            <a:br>
              <a:rPr lang="en-US" dirty="0" smtClean="0"/>
            </a:br>
            <a:r>
              <a:rPr lang="en-US" sz="3900" b="1" dirty="0" smtClean="0"/>
              <a:t>M/s Camping Retreats of India Pvt. Ltd.</a:t>
            </a:r>
            <a:endParaRPr lang="en-US" dirty="0"/>
          </a:p>
        </p:txBody>
      </p:sp>
      <p:sp>
        <p:nvSpPr>
          <p:cNvPr id="3" name="Content Placeholder 2"/>
          <p:cNvSpPr>
            <a:spLocks noGrp="1"/>
          </p:cNvSpPr>
          <p:nvPr>
            <p:ph idx="1"/>
          </p:nvPr>
        </p:nvSpPr>
        <p:spPr>
          <a:xfrm>
            <a:off x="1066800" y="1447800"/>
            <a:ext cx="7866888" cy="5410200"/>
          </a:xfrm>
        </p:spPr>
        <p:txBody>
          <a:bodyPr>
            <a:normAutofit fontScale="62500" lnSpcReduction="20000"/>
          </a:bodyPr>
          <a:lstStyle/>
          <a:p>
            <a:pPr algn="just">
              <a:buNone/>
            </a:pPr>
            <a:r>
              <a:rPr lang="en-US" dirty="0" smtClean="0"/>
              <a:t> </a:t>
            </a:r>
          </a:p>
          <a:p>
            <a:pPr algn="just"/>
            <a:r>
              <a:rPr lang="en-US" dirty="0" smtClean="0"/>
              <a:t>M/s Camping Retreats of India Pvt. Ltd. was promoted by Shri </a:t>
            </a:r>
            <a:r>
              <a:rPr lang="en-US" dirty="0" err="1" smtClean="0"/>
              <a:t>Gajendra</a:t>
            </a:r>
            <a:r>
              <a:rPr lang="en-US" dirty="0" smtClean="0"/>
              <a:t> Singh </a:t>
            </a:r>
            <a:r>
              <a:rPr lang="en-US" dirty="0" err="1" smtClean="0"/>
              <a:t>Rathore</a:t>
            </a:r>
            <a:r>
              <a:rPr lang="en-US" dirty="0" smtClean="0"/>
              <a:t> and Shri </a:t>
            </a:r>
            <a:r>
              <a:rPr lang="en-US" dirty="0" err="1" smtClean="0"/>
              <a:t>Surendra</a:t>
            </a:r>
            <a:r>
              <a:rPr lang="en-US" dirty="0" smtClean="0"/>
              <a:t> Singh </a:t>
            </a:r>
            <a:r>
              <a:rPr lang="en-US" dirty="0" err="1" smtClean="0"/>
              <a:t>Shekhawat</a:t>
            </a:r>
            <a:r>
              <a:rPr lang="en-US" dirty="0" smtClean="0"/>
              <a:t> in the year 2007 with financial assistance from MPFC.   It runs Tiger Balloon Safaris and is authorized by DGCA (Directorate General of Civil Aviation) to carry out the activity of Hot Air Ballooning on a commercial basis. </a:t>
            </a:r>
          </a:p>
          <a:p>
            <a:pPr algn="just"/>
            <a:endParaRPr lang="en-US" dirty="0" smtClean="0"/>
          </a:p>
          <a:p>
            <a:pPr algn="just"/>
            <a:r>
              <a:rPr lang="en-US" dirty="0" smtClean="0"/>
              <a:t>The Company has successfully completed more than 5 years of commercial operations with more than 5,000 highly satisfied passengers who have carried back memories of a lifetime.  The company’s primary base of operations is at </a:t>
            </a:r>
            <a:r>
              <a:rPr lang="en-US" dirty="0" err="1" smtClean="0"/>
              <a:t>Pench</a:t>
            </a:r>
            <a:r>
              <a:rPr lang="en-US" dirty="0" smtClean="0"/>
              <a:t>, Madhya Pradesh. However, it has been licensed to fly all over India.  Its fleet of balloons have been approved and registered with the DGCA. Maintenance and operations of these are all done in-house.</a:t>
            </a:r>
          </a:p>
          <a:p>
            <a:pPr algn="just">
              <a:buNone/>
            </a:pPr>
            <a:r>
              <a:rPr lang="en-US" dirty="0" smtClean="0"/>
              <a:t> </a:t>
            </a:r>
          </a:p>
          <a:p>
            <a:pPr algn="just"/>
            <a:r>
              <a:rPr lang="en-US" dirty="0" smtClean="0"/>
              <a:t>M/s Camping Retreats of India Pvt. Ltd. has organized many Festivals for State Tourism Departments </a:t>
            </a:r>
            <a:r>
              <a:rPr lang="en-US" dirty="0" err="1" smtClean="0"/>
              <a:t>viz</a:t>
            </a:r>
            <a:r>
              <a:rPr lang="en-US" dirty="0" smtClean="0"/>
              <a:t> yearly </a:t>
            </a:r>
            <a:r>
              <a:rPr lang="en-US" dirty="0" err="1" smtClean="0"/>
              <a:t>Jal</a:t>
            </a:r>
            <a:r>
              <a:rPr lang="en-US" dirty="0" smtClean="0"/>
              <a:t> </a:t>
            </a:r>
            <a:r>
              <a:rPr lang="en-US" dirty="0" err="1" smtClean="0"/>
              <a:t>Mahostav</a:t>
            </a:r>
            <a:r>
              <a:rPr lang="en-US" dirty="0" smtClean="0"/>
              <a:t> festival at </a:t>
            </a:r>
            <a:r>
              <a:rPr lang="en-US" dirty="0" err="1" smtClean="0"/>
              <a:t>Hanwantya</a:t>
            </a:r>
            <a:r>
              <a:rPr lang="en-US" dirty="0" smtClean="0"/>
              <a:t>, Madhya Pradesh; </a:t>
            </a:r>
            <a:r>
              <a:rPr lang="en-US" dirty="0" err="1" smtClean="0"/>
              <a:t>Bhoj</a:t>
            </a:r>
            <a:r>
              <a:rPr lang="en-US" dirty="0" smtClean="0"/>
              <a:t> Festival, Bhopal, Madhya Pradesh; </a:t>
            </a:r>
            <a:r>
              <a:rPr lang="en-US" dirty="0" err="1" smtClean="0"/>
              <a:t>Rann</a:t>
            </a:r>
            <a:r>
              <a:rPr lang="en-US" dirty="0" smtClean="0"/>
              <a:t> </a:t>
            </a:r>
            <a:r>
              <a:rPr lang="en-US" dirty="0" err="1" smtClean="0"/>
              <a:t>Utsav</a:t>
            </a:r>
            <a:r>
              <a:rPr lang="en-US" dirty="0" smtClean="0"/>
              <a:t>, Gujarat; </a:t>
            </a:r>
            <a:r>
              <a:rPr lang="en-US" dirty="0" err="1" smtClean="0"/>
              <a:t>Taj</a:t>
            </a:r>
            <a:r>
              <a:rPr lang="en-US" dirty="0" smtClean="0"/>
              <a:t> Balloon Festival, Agra; Tamil Nadu International Balloon Festival, </a:t>
            </a:r>
            <a:r>
              <a:rPr lang="en-US" dirty="0" err="1" smtClean="0"/>
              <a:t>Pollachi</a:t>
            </a:r>
            <a:r>
              <a:rPr lang="en-US" dirty="0" smtClean="0"/>
              <a:t>; Hot Air Ballooning in Goa.</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1265238"/>
          </a:xfrm>
        </p:spPr>
        <p:txBody>
          <a:bodyPr>
            <a:normAutofit fontScale="90000"/>
          </a:bodyPr>
          <a:lstStyle/>
          <a:p>
            <a:pPr algn="ctr"/>
            <a:r>
              <a:rPr lang="en-US" b="1" dirty="0" smtClean="0"/>
              <a:t>MPFC; Indore</a:t>
            </a:r>
            <a:r>
              <a:rPr lang="en-US" dirty="0" smtClean="0"/>
              <a:t/>
            </a:r>
            <a:br>
              <a:rPr lang="en-US" dirty="0" smtClean="0"/>
            </a:br>
            <a:r>
              <a:rPr lang="en-US" sz="3900" b="1" dirty="0" smtClean="0"/>
              <a:t>M/s Camping Retreats of India Pvt. Ltd</a:t>
            </a:r>
            <a:r>
              <a:rPr lang="en-US" sz="4400" b="1" dirty="0" smtClean="0"/>
              <a:t>.</a:t>
            </a:r>
            <a:endParaRPr lang="en-US" dirty="0"/>
          </a:p>
        </p:txBody>
      </p:sp>
      <p:pic>
        <p:nvPicPr>
          <p:cNvPr id="26626" name="Picture 2" descr="C:\Users\I3\AppData\Local\Temp\Rar$DI28.385\IMG_1677.JPG"/>
          <p:cNvPicPr>
            <a:picLocks noGrp="1" noChangeAspect="1" noChangeArrowheads="1"/>
          </p:cNvPicPr>
          <p:nvPr>
            <p:ph idx="1"/>
          </p:nvPr>
        </p:nvPicPr>
        <p:blipFill>
          <a:blip r:embed="rId2" cstate="print"/>
          <a:srcRect/>
          <a:stretch>
            <a:fillRect/>
          </a:stretch>
        </p:blipFill>
        <p:spPr bwMode="auto">
          <a:xfrm>
            <a:off x="3886200" y="1828800"/>
            <a:ext cx="5105400" cy="4800600"/>
          </a:xfrm>
          <a:prstGeom prst="rect">
            <a:avLst/>
          </a:prstGeom>
          <a:noFill/>
        </p:spPr>
      </p:pic>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6956"/>
          <a:stretch/>
        </p:blipFill>
        <p:spPr bwMode="auto">
          <a:xfrm>
            <a:off x="1143000" y="1828801"/>
            <a:ext cx="2514600" cy="2987932"/>
          </a:xfrm>
          <a:prstGeom prst="rect">
            <a:avLst/>
          </a:prstGeom>
          <a:noFill/>
          <a:ln w="9525">
            <a:noFill/>
            <a:miter lim="800000"/>
            <a:headEnd/>
            <a:tailEnd/>
          </a:ln>
          <a:effectLst/>
        </p:spPr>
      </p:pic>
      <p:sp>
        <p:nvSpPr>
          <p:cNvPr id="5" name="Rectangle 4"/>
          <p:cNvSpPr/>
          <p:nvPr/>
        </p:nvSpPr>
        <p:spPr>
          <a:xfrm>
            <a:off x="976980" y="4355068"/>
            <a:ext cx="2833020" cy="923330"/>
          </a:xfrm>
          <a:prstGeom prst="rect">
            <a:avLst/>
          </a:prstGeom>
        </p:spPr>
        <p:txBody>
          <a:bodyPr wrap="none">
            <a:spAutoFit/>
          </a:bodyPr>
          <a:lstStyle/>
          <a:p>
            <a:endParaRPr lang="en-US" dirty="0" smtClean="0"/>
          </a:p>
          <a:p>
            <a:endParaRPr lang="en-US" dirty="0"/>
          </a:p>
          <a:p>
            <a:r>
              <a:rPr lang="en-US" dirty="0" err="1" smtClean="0"/>
              <a:t>Shri</a:t>
            </a:r>
            <a:r>
              <a:rPr lang="en-US" dirty="0" smtClean="0"/>
              <a:t> </a:t>
            </a:r>
            <a:r>
              <a:rPr lang="en-US" dirty="0" err="1" smtClean="0"/>
              <a:t>Gajendra</a:t>
            </a:r>
            <a:r>
              <a:rPr lang="en-US" dirty="0" smtClean="0"/>
              <a:t> Singh </a:t>
            </a:r>
            <a:r>
              <a:rPr lang="en-US" dirty="0" err="1" smtClean="0"/>
              <a:t>Rathore</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0162"/>
            <a:ext cx="8933688" cy="1417638"/>
          </a:xfrm>
        </p:spPr>
        <p:txBody>
          <a:bodyPr>
            <a:normAutofit/>
          </a:bodyPr>
          <a:lstStyle/>
          <a:p>
            <a:pPr algn="ctr"/>
            <a:r>
              <a:rPr lang="en-US" b="1" dirty="0" smtClean="0"/>
              <a:t>PIPDIC, Pondicherry</a:t>
            </a:r>
            <a:r>
              <a:rPr lang="en-IN" dirty="0" smtClean="0"/>
              <a:t/>
            </a:r>
            <a:br>
              <a:rPr lang="en-IN" dirty="0" smtClean="0"/>
            </a:br>
            <a:r>
              <a:rPr lang="en-US" b="1" dirty="0" smtClean="0"/>
              <a:t>M/s </a:t>
            </a:r>
            <a:r>
              <a:rPr lang="en-US" b="1" dirty="0" err="1" smtClean="0"/>
              <a:t>Muthu</a:t>
            </a:r>
            <a:r>
              <a:rPr lang="en-US" b="1" dirty="0" smtClean="0"/>
              <a:t> Food Films</a:t>
            </a:r>
            <a:endParaRPr lang="en-IN" dirty="0"/>
          </a:p>
        </p:txBody>
      </p:sp>
      <p:sp>
        <p:nvSpPr>
          <p:cNvPr id="3" name="Content Placeholder 2"/>
          <p:cNvSpPr>
            <a:spLocks noGrp="1"/>
          </p:cNvSpPr>
          <p:nvPr>
            <p:ph idx="1"/>
          </p:nvPr>
        </p:nvSpPr>
        <p:spPr>
          <a:xfrm>
            <a:off x="1066800" y="1447800"/>
            <a:ext cx="7866888" cy="5257800"/>
          </a:xfrm>
        </p:spPr>
        <p:txBody>
          <a:bodyPr>
            <a:normAutofit fontScale="70000" lnSpcReduction="20000"/>
          </a:bodyPr>
          <a:lstStyle/>
          <a:p>
            <a:pPr algn="just">
              <a:buNone/>
            </a:pPr>
            <a:endParaRPr lang="en-IN" dirty="0" smtClean="0"/>
          </a:p>
          <a:p>
            <a:pPr algn="just"/>
            <a:r>
              <a:rPr lang="en-US" dirty="0" smtClean="0"/>
              <a:t>M/s </a:t>
            </a:r>
            <a:r>
              <a:rPr lang="en-US" dirty="0" err="1" smtClean="0"/>
              <a:t>Muthu</a:t>
            </a:r>
            <a:r>
              <a:rPr lang="en-US" dirty="0" smtClean="0"/>
              <a:t> Food Films was established by </a:t>
            </a:r>
            <a:r>
              <a:rPr lang="en-US" dirty="0" err="1" smtClean="0"/>
              <a:t>Shri</a:t>
            </a:r>
            <a:r>
              <a:rPr lang="en-US" dirty="0" smtClean="0"/>
              <a:t> V. </a:t>
            </a:r>
            <a:r>
              <a:rPr lang="en-US" dirty="0" err="1" smtClean="0"/>
              <a:t>Pethaperumal</a:t>
            </a:r>
            <a:r>
              <a:rPr lang="en-US" dirty="0" smtClean="0"/>
              <a:t> in Pondicherry with financial assistance from Pondicherry Industrial Promotion Development &amp; Inv. Corp. Ltd. (PIPDIC) and is one of their good borrowers for the past 18 years.  The unit manufactures Polythene Films which are used for packaging food products such has Milk, Oil, Spices, finds application in agriculture as mulch film and greenhouse films.  It is also widely used to manufacture Tarpaulins for Trucks and for Human Shelters.</a:t>
            </a:r>
            <a:endParaRPr lang="en-IN" dirty="0" smtClean="0"/>
          </a:p>
          <a:p>
            <a:pPr algn="just">
              <a:buNone/>
            </a:pPr>
            <a:r>
              <a:rPr lang="en-US" dirty="0" smtClean="0"/>
              <a:t> </a:t>
            </a:r>
            <a:endParaRPr lang="en-IN" dirty="0" smtClean="0"/>
          </a:p>
          <a:p>
            <a:pPr algn="just"/>
            <a:r>
              <a:rPr lang="en-US" dirty="0" err="1" smtClean="0"/>
              <a:t>Shri</a:t>
            </a:r>
            <a:r>
              <a:rPr lang="en-US" dirty="0" smtClean="0"/>
              <a:t> </a:t>
            </a:r>
            <a:r>
              <a:rPr lang="en-US" dirty="0" err="1" smtClean="0"/>
              <a:t>Pethaperumal</a:t>
            </a:r>
            <a:r>
              <a:rPr lang="en-US" dirty="0" smtClean="0"/>
              <a:t> is also actively involved in social work.  He supports mass movements to create awareness amongst Women &amp; Youth; support of environment friendly programs/Industries; promotion of Self-Help Groups (SHGs) for women; and support of entrepreneurship development programs to generate employment in private sector and small and medium enterprises (SMEs).</a:t>
            </a:r>
            <a:endParaRPr lang="en-IN"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PIPDIC, Pondicherry</a:t>
            </a:r>
            <a:r>
              <a:rPr lang="en-IN" dirty="0" smtClean="0"/>
              <a:t/>
            </a:r>
            <a:br>
              <a:rPr lang="en-IN" dirty="0" smtClean="0"/>
            </a:br>
            <a:r>
              <a:rPr lang="en-US" b="1" dirty="0" smtClean="0"/>
              <a:t>M/s </a:t>
            </a:r>
            <a:r>
              <a:rPr lang="en-US" b="1" dirty="0" err="1" smtClean="0"/>
              <a:t>Muthu</a:t>
            </a:r>
            <a:r>
              <a:rPr lang="en-US" b="1" dirty="0" smtClean="0"/>
              <a:t> Food Films</a:t>
            </a:r>
            <a:endParaRPr lang="en-IN" dirty="0"/>
          </a:p>
        </p:txBody>
      </p:sp>
      <p:pic>
        <p:nvPicPr>
          <p:cNvPr id="1026" name="Picture 2"/>
          <p:cNvPicPr>
            <a:picLocks noGrp="1" noChangeAspect="1" noChangeArrowheads="1"/>
          </p:cNvPicPr>
          <p:nvPr>
            <p:ph idx="1"/>
          </p:nvPr>
        </p:nvPicPr>
        <p:blipFill>
          <a:blip r:embed="rId2"/>
          <a:srcRect/>
          <a:stretch>
            <a:fillRect/>
          </a:stretch>
        </p:blipFill>
        <p:spPr bwMode="auto">
          <a:xfrm>
            <a:off x="990600" y="1524000"/>
            <a:ext cx="2286000" cy="2286000"/>
          </a:xfrm>
          <a:prstGeom prst="rect">
            <a:avLst/>
          </a:prstGeom>
          <a:noFill/>
          <a:ln w="9525">
            <a:noFill/>
            <a:miter lim="800000"/>
            <a:headEnd/>
            <a:tailEnd/>
          </a:ln>
          <a:effectLst/>
        </p:spPr>
      </p:pic>
      <p:sp>
        <p:nvSpPr>
          <p:cNvPr id="5" name="Rectangle 4"/>
          <p:cNvSpPr/>
          <p:nvPr/>
        </p:nvSpPr>
        <p:spPr>
          <a:xfrm>
            <a:off x="1000637" y="3821668"/>
            <a:ext cx="2199763" cy="369332"/>
          </a:xfrm>
          <a:prstGeom prst="rect">
            <a:avLst/>
          </a:prstGeom>
        </p:spPr>
        <p:txBody>
          <a:bodyPr wrap="square">
            <a:spAutoFit/>
          </a:bodyPr>
          <a:lstStyle/>
          <a:p>
            <a:r>
              <a:rPr lang="en-US" dirty="0" err="1" smtClean="0"/>
              <a:t>Shri</a:t>
            </a:r>
            <a:r>
              <a:rPr lang="en-US" dirty="0" smtClean="0"/>
              <a:t> V. </a:t>
            </a:r>
            <a:r>
              <a:rPr lang="en-US" dirty="0" err="1" smtClean="0"/>
              <a:t>Pethaperumal</a:t>
            </a:r>
            <a:r>
              <a:rPr lang="en-US" dirty="0" smtClean="0"/>
              <a:t> </a:t>
            </a:r>
            <a:endParaRPr lang="en-IN" dirty="0"/>
          </a:p>
        </p:txBody>
      </p:sp>
      <p:pic>
        <p:nvPicPr>
          <p:cNvPr id="1027" name="Picture 3"/>
          <p:cNvPicPr>
            <a:picLocks noChangeAspect="1" noChangeArrowheads="1"/>
          </p:cNvPicPr>
          <p:nvPr/>
        </p:nvPicPr>
        <p:blipFill>
          <a:blip r:embed="rId3"/>
          <a:srcRect/>
          <a:stretch>
            <a:fillRect/>
          </a:stretch>
        </p:blipFill>
        <p:spPr bwMode="auto">
          <a:xfrm>
            <a:off x="3810000" y="1523999"/>
            <a:ext cx="4670963" cy="5045729"/>
          </a:xfrm>
          <a:prstGeom prst="rect">
            <a:avLst/>
          </a:prstGeom>
          <a:noFill/>
          <a:ln w="9525">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05088" cy="1265238"/>
          </a:xfrm>
        </p:spPr>
        <p:txBody>
          <a:bodyPr>
            <a:normAutofit fontScale="90000"/>
          </a:bodyPr>
          <a:lstStyle/>
          <a:p>
            <a:pPr algn="ctr"/>
            <a:r>
              <a:rPr lang="en-US" b="1" dirty="0" smtClean="0"/>
              <a:t>PIPDIC, Pondicherry</a:t>
            </a:r>
            <a:r>
              <a:rPr lang="en-IN" dirty="0" smtClean="0"/>
              <a:t/>
            </a:r>
            <a:br>
              <a:rPr lang="en-IN" dirty="0" smtClean="0"/>
            </a:br>
            <a:r>
              <a:rPr lang="en-US" b="1" dirty="0" smtClean="0"/>
              <a:t>M/s </a:t>
            </a:r>
            <a:r>
              <a:rPr lang="en-US" b="1" dirty="0" err="1" smtClean="0"/>
              <a:t>Vcare</a:t>
            </a:r>
            <a:r>
              <a:rPr lang="en-US" b="1" dirty="0" smtClean="0"/>
              <a:t> </a:t>
            </a:r>
            <a:r>
              <a:rPr lang="en-US" b="1" dirty="0" err="1" smtClean="0"/>
              <a:t>Pharcos</a:t>
            </a:r>
            <a:endParaRPr lang="en-IN" dirty="0"/>
          </a:p>
        </p:txBody>
      </p:sp>
      <p:sp>
        <p:nvSpPr>
          <p:cNvPr id="3" name="Content Placeholder 2"/>
          <p:cNvSpPr>
            <a:spLocks noGrp="1"/>
          </p:cNvSpPr>
          <p:nvPr>
            <p:ph idx="1"/>
          </p:nvPr>
        </p:nvSpPr>
        <p:spPr>
          <a:xfrm>
            <a:off x="990600" y="1447800"/>
            <a:ext cx="8001000" cy="5257800"/>
          </a:xfrm>
        </p:spPr>
        <p:txBody>
          <a:bodyPr>
            <a:noAutofit/>
          </a:bodyPr>
          <a:lstStyle/>
          <a:p>
            <a:pPr algn="just">
              <a:spcBef>
                <a:spcPts val="0"/>
              </a:spcBef>
            </a:pPr>
            <a:r>
              <a:rPr lang="en-IN" sz="1400" dirty="0" smtClean="0"/>
              <a:t>A first generation woman entrepreneur, Mrs. E </a:t>
            </a:r>
            <a:r>
              <a:rPr lang="en-IN" sz="1400" dirty="0" err="1" smtClean="0"/>
              <a:t>Carolin</a:t>
            </a:r>
            <a:r>
              <a:rPr lang="en-IN" sz="1400" dirty="0" smtClean="0"/>
              <a:t> </a:t>
            </a:r>
            <a:r>
              <a:rPr lang="en-IN" sz="1400" dirty="0" err="1" smtClean="0"/>
              <a:t>Praba</a:t>
            </a:r>
            <a:r>
              <a:rPr lang="en-IN" sz="1400" dirty="0" smtClean="0"/>
              <a:t> is the Founder &amp; Chairman of VCARE group and is the first </a:t>
            </a:r>
            <a:r>
              <a:rPr lang="en-IN" sz="1400" dirty="0" err="1" smtClean="0"/>
              <a:t>Trichologist</a:t>
            </a:r>
            <a:r>
              <a:rPr lang="en-IN" sz="1400" dirty="0" smtClean="0"/>
              <a:t> of South India. She established the unit with financial assistance from PIPDIC on land also developed by PIPDIC.  Subsequently the company is being given merit loans for further development and diversification.     She has done her Certification in </a:t>
            </a:r>
            <a:r>
              <a:rPr lang="en-IN" sz="1400" dirty="0" err="1" smtClean="0"/>
              <a:t>Trichology</a:t>
            </a:r>
            <a:r>
              <a:rPr lang="en-IN" sz="1400" dirty="0" smtClean="0"/>
              <a:t> from International association of </a:t>
            </a:r>
            <a:r>
              <a:rPr lang="en-IN" sz="1400" dirty="0" err="1" smtClean="0"/>
              <a:t>Trichologists</a:t>
            </a:r>
            <a:r>
              <a:rPr lang="en-IN" sz="1400" dirty="0" smtClean="0"/>
              <a:t>, Australia and became the 6th successful </a:t>
            </a:r>
            <a:r>
              <a:rPr lang="en-IN" sz="1400" dirty="0" err="1" smtClean="0"/>
              <a:t>trichologist</a:t>
            </a:r>
            <a:r>
              <a:rPr lang="en-IN" sz="1400" dirty="0" smtClean="0"/>
              <a:t> of India &amp;1</a:t>
            </a:r>
            <a:r>
              <a:rPr lang="en-IN" sz="1400" baseline="30000" dirty="0" smtClean="0"/>
              <a:t>st</a:t>
            </a:r>
            <a:r>
              <a:rPr lang="en-IN" sz="1400" dirty="0" smtClean="0"/>
              <a:t> Woman </a:t>
            </a:r>
            <a:r>
              <a:rPr lang="en-IN" sz="1400" dirty="0" err="1" smtClean="0"/>
              <a:t>Trichologist</a:t>
            </a:r>
            <a:r>
              <a:rPr lang="en-IN" sz="1400" dirty="0" smtClean="0"/>
              <a:t> of India. She started </a:t>
            </a:r>
            <a:r>
              <a:rPr lang="en-IN" sz="1400" dirty="0" err="1" smtClean="0"/>
              <a:t>Praba’s</a:t>
            </a:r>
            <a:r>
              <a:rPr lang="en-IN" sz="1400" dirty="0" smtClean="0"/>
              <a:t> V Care Health Clinic Pvt. Ltd. in the year 2004, first in Chennai for providing treatment for major hair related problems. </a:t>
            </a:r>
          </a:p>
          <a:p>
            <a:pPr algn="just">
              <a:spcBef>
                <a:spcPts val="0"/>
              </a:spcBef>
              <a:buNone/>
            </a:pPr>
            <a:r>
              <a:rPr lang="en-IN" sz="1400" dirty="0" smtClean="0"/>
              <a:t> </a:t>
            </a:r>
          </a:p>
          <a:p>
            <a:pPr algn="just">
              <a:spcBef>
                <a:spcPts val="0"/>
              </a:spcBef>
            </a:pPr>
            <a:r>
              <a:rPr lang="en-IN" sz="1400" dirty="0" smtClean="0"/>
              <a:t>The group has established a state of art manufacturing facility “VCARE PHARCOS” at Pondicherry in the year 2008.In 2009 she established V Care Herbal Concepts </a:t>
            </a:r>
            <a:r>
              <a:rPr lang="en-IN" sz="1400" dirty="0" err="1" smtClean="0"/>
              <a:t>Pvt</a:t>
            </a:r>
            <a:r>
              <a:rPr lang="en-IN" sz="1400" dirty="0" smtClean="0"/>
              <a:t> Ltd., the marketing &amp; Distribution division of </a:t>
            </a:r>
            <a:r>
              <a:rPr lang="en-IN" sz="1400" dirty="0" err="1" smtClean="0"/>
              <a:t>Vcare</a:t>
            </a:r>
            <a:r>
              <a:rPr lang="en-IN" sz="1400" dirty="0" smtClean="0"/>
              <a:t> Products like </a:t>
            </a:r>
            <a:r>
              <a:rPr lang="en-IN" sz="1400" dirty="0" err="1" smtClean="0"/>
              <a:t>Vcare</a:t>
            </a:r>
            <a:r>
              <a:rPr lang="en-IN" sz="1400" dirty="0" smtClean="0"/>
              <a:t> Shampoo Hair </a:t>
            </a:r>
            <a:r>
              <a:rPr lang="en-IN" sz="1400" dirty="0" err="1" smtClean="0"/>
              <a:t>Color</a:t>
            </a:r>
            <a:r>
              <a:rPr lang="en-IN" sz="1400" dirty="0" smtClean="0"/>
              <a:t>, </a:t>
            </a:r>
            <a:r>
              <a:rPr lang="en-IN" sz="1400" dirty="0" err="1" smtClean="0"/>
              <a:t>Vcare</a:t>
            </a:r>
            <a:r>
              <a:rPr lang="en-IN" sz="1400" dirty="0" smtClean="0"/>
              <a:t> </a:t>
            </a:r>
            <a:r>
              <a:rPr lang="en-IN" sz="1400" dirty="0" err="1" smtClean="0"/>
              <a:t>Shikkakai</a:t>
            </a:r>
            <a:r>
              <a:rPr lang="en-IN" sz="1400" dirty="0" smtClean="0"/>
              <a:t> paste, </a:t>
            </a:r>
            <a:r>
              <a:rPr lang="en-IN" sz="1400" dirty="0" err="1" smtClean="0"/>
              <a:t>Vcare</a:t>
            </a:r>
            <a:r>
              <a:rPr lang="en-IN" sz="1400" dirty="0" smtClean="0"/>
              <a:t> Herbal Hair oil, </a:t>
            </a:r>
            <a:r>
              <a:rPr lang="en-IN" sz="1400" dirty="0" err="1" smtClean="0"/>
              <a:t>VCare</a:t>
            </a:r>
            <a:r>
              <a:rPr lang="en-IN" sz="1400" dirty="0" smtClean="0"/>
              <a:t> gold soap etc.,</a:t>
            </a:r>
          </a:p>
          <a:p>
            <a:pPr algn="just">
              <a:spcBef>
                <a:spcPts val="0"/>
              </a:spcBef>
              <a:buNone/>
            </a:pPr>
            <a:r>
              <a:rPr lang="en-IN" sz="1400" dirty="0" smtClean="0"/>
              <a:t> </a:t>
            </a:r>
          </a:p>
          <a:p>
            <a:pPr algn="just">
              <a:spcBef>
                <a:spcPts val="0"/>
              </a:spcBef>
            </a:pPr>
            <a:r>
              <a:rPr lang="en-IN" sz="1400" dirty="0" smtClean="0"/>
              <a:t>Mrs. </a:t>
            </a:r>
            <a:r>
              <a:rPr lang="en-IN" sz="1400" dirty="0" err="1" smtClean="0"/>
              <a:t>Praba</a:t>
            </a:r>
            <a:r>
              <a:rPr lang="en-IN" sz="1400" dirty="0" smtClean="0"/>
              <a:t> has co-authored two international presentations on “Asian Hair Disorders” &amp; “Hyper pigmentation” presented at 11</a:t>
            </a:r>
            <a:r>
              <a:rPr lang="en-IN" sz="1400" baseline="30000" dirty="0" smtClean="0"/>
              <a:t>th</a:t>
            </a:r>
            <a:r>
              <a:rPr lang="en-IN" sz="1400" dirty="0" smtClean="0"/>
              <a:t> Asian Societies of Cosmetic Scientists Conference at Bali, Indonesia.  </a:t>
            </a:r>
            <a:r>
              <a:rPr lang="en-IN" sz="1400" dirty="0" err="1" smtClean="0"/>
              <a:t>VCare</a:t>
            </a:r>
            <a:r>
              <a:rPr lang="en-IN" sz="1400" dirty="0" smtClean="0"/>
              <a:t> has focused on the Training and development of its employees’ skills, knowledge and attitudes with a view to enhance organisational effectiveness.  </a:t>
            </a:r>
            <a:r>
              <a:rPr lang="en-IN" sz="1400" dirty="0" err="1" smtClean="0"/>
              <a:t>VCare</a:t>
            </a:r>
            <a:r>
              <a:rPr lang="en-IN" sz="1400" dirty="0" smtClean="0"/>
              <a:t> has been conferred with ISO 9001: 2015, GMP (Good Manufacturing practice) and ISO 9001: 22716 certifications.</a:t>
            </a:r>
          </a:p>
          <a:p>
            <a:pPr algn="just">
              <a:spcBef>
                <a:spcPts val="0"/>
              </a:spcBef>
              <a:buNone/>
            </a:pPr>
            <a:r>
              <a:rPr lang="en-IN" sz="1400" dirty="0" smtClean="0"/>
              <a:t> </a:t>
            </a:r>
          </a:p>
          <a:p>
            <a:pPr algn="just">
              <a:spcBef>
                <a:spcPts val="0"/>
              </a:spcBef>
            </a:pPr>
            <a:r>
              <a:rPr lang="en-US" sz="1400" dirty="0" smtClean="0"/>
              <a:t>The company has been conferred with “International Quality Summit Award” by Business Initiatives Directions, Spain.  The Star Group conferred “Women Entrepreneur Achievers Award” on her.  CSR activities include Ms. Reddy’s establishment of charitable trust called “</a:t>
            </a:r>
            <a:r>
              <a:rPr lang="en-US" sz="1400" dirty="0" err="1" smtClean="0"/>
              <a:t>Vcare</a:t>
            </a:r>
            <a:r>
              <a:rPr lang="en-US" sz="1400" dirty="0" smtClean="0"/>
              <a:t> Health &amp; Education Trust” and an Old Age home at </a:t>
            </a:r>
            <a:r>
              <a:rPr lang="en-US" sz="1400" dirty="0" err="1" smtClean="0"/>
              <a:t>Pattur</a:t>
            </a:r>
            <a:r>
              <a:rPr lang="en-US" sz="1400" dirty="0" smtClean="0"/>
              <a:t>, </a:t>
            </a:r>
            <a:r>
              <a:rPr lang="en-US" sz="1400" dirty="0" err="1" smtClean="0"/>
              <a:t>Tamilnadu</a:t>
            </a:r>
            <a:r>
              <a:rPr lang="en-US" sz="1400" dirty="0" smtClean="0"/>
              <a:t>&amp; Educational Trust in the name of </a:t>
            </a:r>
            <a:r>
              <a:rPr lang="en-US" sz="1400" dirty="0" err="1" smtClean="0"/>
              <a:t>Vcare</a:t>
            </a:r>
            <a:r>
              <a:rPr lang="en-US" sz="1400" dirty="0" smtClean="0"/>
              <a:t> Health Education Propagation &amp; Development Trust.</a:t>
            </a:r>
            <a:endParaRPr lang="en-IN" sz="1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PIPDIC, Pondicherry</a:t>
            </a:r>
            <a:r>
              <a:rPr lang="en-IN" dirty="0" smtClean="0"/>
              <a:t/>
            </a:r>
            <a:br>
              <a:rPr lang="en-IN" dirty="0" smtClean="0"/>
            </a:br>
            <a:r>
              <a:rPr lang="en-US" b="1" dirty="0" smtClean="0"/>
              <a:t>M/s </a:t>
            </a:r>
            <a:r>
              <a:rPr lang="en-US" b="1" dirty="0" err="1" smtClean="0"/>
              <a:t>Vcare</a:t>
            </a:r>
            <a:r>
              <a:rPr lang="en-US" b="1" dirty="0" smtClean="0"/>
              <a:t> </a:t>
            </a:r>
            <a:r>
              <a:rPr lang="en-US" b="1" dirty="0" err="1" smtClean="0"/>
              <a:t>Pharcos</a:t>
            </a:r>
            <a:endParaRPr lang="en-IN" dirty="0"/>
          </a:p>
        </p:txBody>
      </p:sp>
      <p:pic>
        <p:nvPicPr>
          <p:cNvPr id="2050" name="Picture 2"/>
          <p:cNvPicPr>
            <a:picLocks noGrp="1" noChangeAspect="1" noChangeArrowheads="1"/>
          </p:cNvPicPr>
          <p:nvPr>
            <p:ph idx="1"/>
          </p:nvPr>
        </p:nvPicPr>
        <p:blipFill>
          <a:blip r:embed="rId2"/>
          <a:srcRect l="9195" t="11111" r="21839" b="29630"/>
          <a:stretch>
            <a:fillRect/>
          </a:stretch>
        </p:blipFill>
        <p:spPr bwMode="auto">
          <a:xfrm>
            <a:off x="1219200" y="1752600"/>
            <a:ext cx="1714500" cy="1828800"/>
          </a:xfrm>
          <a:prstGeom prst="rect">
            <a:avLst/>
          </a:prstGeom>
          <a:noFill/>
          <a:ln w="9525">
            <a:noFill/>
            <a:miter lim="800000"/>
            <a:headEnd/>
            <a:tailEnd/>
          </a:ln>
          <a:effectLst/>
        </p:spPr>
      </p:pic>
      <p:sp>
        <p:nvSpPr>
          <p:cNvPr id="5" name="Rectangle 4"/>
          <p:cNvSpPr/>
          <p:nvPr/>
        </p:nvSpPr>
        <p:spPr>
          <a:xfrm>
            <a:off x="969443" y="3593068"/>
            <a:ext cx="2154757" cy="369332"/>
          </a:xfrm>
          <a:prstGeom prst="rect">
            <a:avLst/>
          </a:prstGeom>
        </p:spPr>
        <p:txBody>
          <a:bodyPr wrap="none">
            <a:spAutoFit/>
          </a:bodyPr>
          <a:lstStyle/>
          <a:p>
            <a:r>
              <a:rPr lang="en-IN" dirty="0" smtClean="0"/>
              <a:t>Mrs. E </a:t>
            </a:r>
            <a:r>
              <a:rPr lang="en-IN" dirty="0" err="1" smtClean="0"/>
              <a:t>Carolin</a:t>
            </a:r>
            <a:r>
              <a:rPr lang="en-IN" dirty="0" smtClean="0"/>
              <a:t> </a:t>
            </a:r>
            <a:r>
              <a:rPr lang="en-IN" dirty="0" err="1" smtClean="0"/>
              <a:t>Praba</a:t>
            </a:r>
            <a:r>
              <a:rPr lang="en-IN" dirty="0" smtClean="0"/>
              <a:t> </a:t>
            </a:r>
            <a:endParaRPr lang="en-IN" dirty="0"/>
          </a:p>
        </p:txBody>
      </p:sp>
      <p:sp>
        <p:nvSpPr>
          <p:cNvPr id="23554" name="AutoShape 2" descr="E:\Desktop\My Document\AWARDS~2017\AWARDEES-PROFILE\PIPDIC ~ V CARE\DSC_1832.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56" name="AutoShape 4" descr="E:\Desktop\My Document\AWARDS~2017\AWARDEES-PROFILE\PIPDIC ~ V CARE\DSC_1832.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3557" name="Picture 5" descr="C:\Users\I3\Downloads\DSC_1832.JPG"/>
          <p:cNvPicPr>
            <a:picLocks noChangeAspect="1" noChangeArrowheads="1"/>
          </p:cNvPicPr>
          <p:nvPr/>
        </p:nvPicPr>
        <p:blipFill>
          <a:blip r:embed="rId3" cstate="print"/>
          <a:srcRect/>
          <a:stretch>
            <a:fillRect/>
          </a:stretch>
        </p:blipFill>
        <p:spPr bwMode="auto">
          <a:xfrm>
            <a:off x="3124201" y="1600201"/>
            <a:ext cx="5486400" cy="4572000"/>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265238"/>
          </a:xfrm>
        </p:spPr>
        <p:txBody>
          <a:bodyPr>
            <a:normAutofit fontScale="90000"/>
          </a:bodyPr>
          <a:lstStyle/>
          <a:p>
            <a:pPr algn="ctr"/>
            <a:r>
              <a:rPr lang="en-US" b="1" dirty="0" smtClean="0"/>
              <a:t>PIPDIC, Pondicherry</a:t>
            </a:r>
            <a:r>
              <a:rPr lang="en-IN" dirty="0" smtClean="0"/>
              <a:t/>
            </a:r>
            <a:br>
              <a:rPr lang="en-IN" dirty="0" smtClean="0"/>
            </a:br>
            <a:r>
              <a:rPr lang="en-US" sz="3400" b="1" dirty="0" smtClean="0"/>
              <a:t>M/s </a:t>
            </a:r>
            <a:r>
              <a:rPr lang="en-US" sz="3400" b="1" dirty="0" err="1" smtClean="0"/>
              <a:t>Chemin</a:t>
            </a:r>
            <a:r>
              <a:rPr lang="en-US" sz="3400" b="1" dirty="0" smtClean="0"/>
              <a:t> Controls &amp; Instrumentation P. Ltd.</a:t>
            </a:r>
            <a:endParaRPr lang="en-IN" dirty="0"/>
          </a:p>
        </p:txBody>
      </p:sp>
      <p:sp>
        <p:nvSpPr>
          <p:cNvPr id="3" name="Content Placeholder 2"/>
          <p:cNvSpPr>
            <a:spLocks noGrp="1"/>
          </p:cNvSpPr>
          <p:nvPr>
            <p:ph idx="1"/>
          </p:nvPr>
        </p:nvSpPr>
        <p:spPr>
          <a:xfrm>
            <a:off x="1066800" y="1447800"/>
            <a:ext cx="7866888" cy="5257800"/>
          </a:xfrm>
        </p:spPr>
        <p:txBody>
          <a:bodyPr>
            <a:normAutofit fontScale="55000" lnSpcReduction="20000"/>
          </a:bodyPr>
          <a:lstStyle/>
          <a:p>
            <a:pPr algn="just"/>
            <a:r>
              <a:rPr lang="en-US" dirty="0" err="1" smtClean="0"/>
              <a:t>Shri</a:t>
            </a:r>
            <a:r>
              <a:rPr lang="en-US" dirty="0" smtClean="0"/>
              <a:t> R. Ragu is the Executive Director of M/s </a:t>
            </a:r>
            <a:r>
              <a:rPr lang="en-US" dirty="0" err="1" smtClean="0"/>
              <a:t>Chemin</a:t>
            </a:r>
            <a:r>
              <a:rPr lang="en-US" dirty="0" smtClean="0"/>
              <a:t> Controls &amp; Instrumentation Pvt. Ltd., an organization offering expert services in the field of Control &amp; Instrumentation which has been established on land developed by PIPDIC, Pondicherry.  He joined </a:t>
            </a:r>
            <a:r>
              <a:rPr lang="en-US" dirty="0" err="1" smtClean="0"/>
              <a:t>Chemin</a:t>
            </a:r>
            <a:r>
              <a:rPr lang="en-US" dirty="0" smtClean="0"/>
              <a:t> C &amp; I in the year 2002.  Currently the company has a turnover of Rs.30 </a:t>
            </a:r>
            <a:r>
              <a:rPr lang="en-US" dirty="0" err="1" smtClean="0"/>
              <a:t>crores</a:t>
            </a:r>
            <a:r>
              <a:rPr lang="en-US" dirty="0" smtClean="0"/>
              <a:t> and target for the year 2016-2017 is Rs.80 </a:t>
            </a:r>
            <a:r>
              <a:rPr lang="en-US" dirty="0" err="1" smtClean="0"/>
              <a:t>crores</a:t>
            </a:r>
            <a:r>
              <a:rPr lang="en-US" dirty="0" smtClean="0"/>
              <a:t>.  With a vision to reach Rs.100 </a:t>
            </a:r>
            <a:r>
              <a:rPr lang="en-US" dirty="0" err="1" smtClean="0"/>
              <a:t>crores</a:t>
            </a:r>
            <a:r>
              <a:rPr lang="en-US" dirty="0" smtClean="0"/>
              <a:t> turnover within the next five years, </a:t>
            </a:r>
            <a:r>
              <a:rPr lang="en-US" dirty="0" err="1" smtClean="0"/>
              <a:t>Shri</a:t>
            </a:r>
            <a:r>
              <a:rPr lang="en-US" dirty="0" smtClean="0"/>
              <a:t> Ragu has started two new Divisions in the company: 1) </a:t>
            </a:r>
            <a:r>
              <a:rPr lang="en-US" dirty="0" err="1" smtClean="0"/>
              <a:t>Chemin</a:t>
            </a:r>
            <a:r>
              <a:rPr lang="en-US" dirty="0" smtClean="0"/>
              <a:t> Solar &amp; Infrastructure division focusing mainly on pre-engineered, pre-fabricated and </a:t>
            </a:r>
            <a:r>
              <a:rPr lang="en-US" dirty="0" err="1" smtClean="0"/>
              <a:t>dismantlable</a:t>
            </a:r>
            <a:r>
              <a:rPr lang="en-US" dirty="0" smtClean="0"/>
              <a:t> houses, Site Offices, Kiosks, Laboratories etc. with or without solar power; and 2) Automation division which has tied up with Yokogawa for their products as channel partner and with Rockwell automation as their system integrator.  The unit is also exporting its products and services.  </a:t>
            </a:r>
            <a:r>
              <a:rPr lang="en-US" dirty="0" err="1" smtClean="0"/>
              <a:t>Shri</a:t>
            </a:r>
            <a:r>
              <a:rPr lang="en-US" dirty="0" smtClean="0"/>
              <a:t> Ragu is passionate about creating and developing his unit as environment friendly.</a:t>
            </a:r>
            <a:endParaRPr lang="en-IN" dirty="0" smtClean="0"/>
          </a:p>
          <a:p>
            <a:pPr algn="just"/>
            <a:endParaRPr lang="en-IN" dirty="0" smtClean="0"/>
          </a:p>
          <a:p>
            <a:pPr algn="just"/>
            <a:r>
              <a:rPr lang="en-US" dirty="0" err="1" smtClean="0"/>
              <a:t>Chemin</a:t>
            </a:r>
            <a:r>
              <a:rPr lang="en-US" dirty="0" smtClean="0"/>
              <a:t> C &amp; I is an ISO 9001:2008, EMS 14001:2004 &amp; OHSAS 18001:2007 certified company and is a recipient of many awards.   Its CSR activities include manufacture of pre-engineered and pre-fabricated toilet blocks and their installation in about 60 Schools in Bihar State as a support to NTPC’s CSR activities; development of a Green Belt Area in the Industrial Estate; Rain water harvesting implemented in 4 locations in the country.</a:t>
            </a:r>
            <a:endParaRPr lang="en-IN"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 y="30162"/>
            <a:ext cx="8933688" cy="1417638"/>
          </a:xfrm>
        </p:spPr>
        <p:txBody>
          <a:bodyPr>
            <a:normAutofit fontScale="90000"/>
          </a:bodyPr>
          <a:lstStyle/>
          <a:p>
            <a:pPr algn="ctr"/>
            <a:r>
              <a:rPr lang="en-US" b="1" dirty="0" smtClean="0"/>
              <a:t>PIPDIC, Pondicherry</a:t>
            </a:r>
            <a:r>
              <a:rPr lang="en-IN" dirty="0" smtClean="0"/>
              <a:t/>
            </a:r>
            <a:br>
              <a:rPr lang="en-IN" dirty="0" smtClean="0"/>
            </a:br>
            <a:r>
              <a:rPr lang="en-US" sz="3400" b="1" dirty="0" smtClean="0"/>
              <a:t>M/s </a:t>
            </a:r>
            <a:r>
              <a:rPr lang="en-US" sz="3400" b="1" dirty="0" err="1" smtClean="0"/>
              <a:t>Chemin</a:t>
            </a:r>
            <a:r>
              <a:rPr lang="en-US" sz="3400" b="1" dirty="0" smtClean="0"/>
              <a:t> Controls &amp; Instrumentation P. Ltd.</a:t>
            </a:r>
            <a:endParaRPr lang="en-IN" sz="3400" dirty="0"/>
          </a:p>
        </p:txBody>
      </p:sp>
      <p:pic>
        <p:nvPicPr>
          <p:cNvPr id="3074" name="Picture 2"/>
          <p:cNvPicPr>
            <a:picLocks noGrp="1" noChangeAspect="1" noChangeArrowheads="1"/>
          </p:cNvPicPr>
          <p:nvPr>
            <p:ph idx="1"/>
          </p:nvPr>
        </p:nvPicPr>
        <p:blipFill>
          <a:blip r:embed="rId2"/>
          <a:srcRect/>
          <a:stretch>
            <a:fillRect/>
          </a:stretch>
        </p:blipFill>
        <p:spPr bwMode="auto">
          <a:xfrm>
            <a:off x="3276600" y="1897380"/>
            <a:ext cx="5715000" cy="4282068"/>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1066800" y="1828800"/>
            <a:ext cx="1828800" cy="2286000"/>
          </a:xfrm>
          <a:prstGeom prst="rect">
            <a:avLst/>
          </a:prstGeom>
          <a:noFill/>
          <a:ln w="9525">
            <a:noFill/>
            <a:miter lim="800000"/>
            <a:headEnd/>
            <a:tailEnd/>
          </a:ln>
          <a:effectLst/>
        </p:spPr>
      </p:pic>
      <p:sp>
        <p:nvSpPr>
          <p:cNvPr id="6" name="Rectangle 5"/>
          <p:cNvSpPr/>
          <p:nvPr/>
        </p:nvSpPr>
        <p:spPr>
          <a:xfrm>
            <a:off x="1066800" y="4126468"/>
            <a:ext cx="1980029" cy="369332"/>
          </a:xfrm>
          <a:prstGeom prst="rect">
            <a:avLst/>
          </a:prstGeom>
        </p:spPr>
        <p:txBody>
          <a:bodyPr wrap="none">
            <a:spAutoFit/>
          </a:bodyPr>
          <a:lstStyle/>
          <a:p>
            <a:r>
              <a:rPr lang="en-US" dirty="0" err="1" smtClean="0"/>
              <a:t>Shri</a:t>
            </a:r>
            <a:r>
              <a:rPr lang="en-US" dirty="0" smtClean="0"/>
              <a:t> </a:t>
            </a:r>
            <a:r>
              <a:rPr lang="en-US" dirty="0" err="1" smtClean="0"/>
              <a:t>Rangaraj</a:t>
            </a:r>
            <a:r>
              <a:rPr lang="en-US" dirty="0" smtClean="0"/>
              <a:t> Ragu </a:t>
            </a:r>
            <a:endParaRPr lang="en-IN"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 y="76200"/>
            <a:ext cx="8933688" cy="1265238"/>
          </a:xfrm>
        </p:spPr>
        <p:txBody>
          <a:bodyPr>
            <a:normAutofit fontScale="90000"/>
          </a:bodyPr>
          <a:lstStyle/>
          <a:p>
            <a:pPr algn="ctr"/>
            <a:r>
              <a:rPr lang="en-IN" b="1" dirty="0" smtClean="0"/>
              <a:t>RFC; </a:t>
            </a:r>
            <a:r>
              <a:rPr lang="en-IN" b="1" dirty="0" err="1" smtClean="0"/>
              <a:t>Jaipur</a:t>
            </a:r>
            <a:r>
              <a:rPr lang="en-IN" b="1" dirty="0" smtClean="0"/>
              <a:t/>
            </a:r>
            <a:br>
              <a:rPr lang="en-IN" b="1" dirty="0" smtClean="0"/>
            </a:br>
            <a:r>
              <a:rPr lang="en-IN" b="1" dirty="0" smtClean="0"/>
              <a:t>M/s C&amp;I </a:t>
            </a:r>
            <a:r>
              <a:rPr lang="en-IN" b="1" dirty="0" err="1" smtClean="0"/>
              <a:t>Callibrations</a:t>
            </a:r>
            <a:r>
              <a:rPr lang="en-IN" b="1" dirty="0" smtClean="0"/>
              <a:t> Pvt. Ltd.</a:t>
            </a:r>
            <a:endParaRPr lang="en-IN" b="1" dirty="0"/>
          </a:p>
        </p:txBody>
      </p:sp>
      <p:sp>
        <p:nvSpPr>
          <p:cNvPr id="3" name="Content Placeholder 2"/>
          <p:cNvSpPr>
            <a:spLocks noGrp="1"/>
          </p:cNvSpPr>
          <p:nvPr>
            <p:ph idx="1"/>
          </p:nvPr>
        </p:nvSpPr>
        <p:spPr>
          <a:xfrm>
            <a:off x="1066800" y="1447800"/>
            <a:ext cx="7866888" cy="5181600"/>
          </a:xfrm>
        </p:spPr>
        <p:txBody>
          <a:bodyPr>
            <a:normAutofit fontScale="55000" lnSpcReduction="20000"/>
          </a:bodyPr>
          <a:lstStyle/>
          <a:p>
            <a:pPr lvl="0" algn="just"/>
            <a:r>
              <a:rPr lang="en-US" dirty="0" err="1" smtClean="0"/>
              <a:t>Shri</a:t>
            </a:r>
            <a:r>
              <a:rPr lang="en-US" dirty="0" smtClean="0"/>
              <a:t> Ashok </a:t>
            </a:r>
            <a:r>
              <a:rPr lang="en-US" dirty="0" err="1" smtClean="0"/>
              <a:t>Patni</a:t>
            </a:r>
            <a:r>
              <a:rPr lang="en-US" dirty="0" smtClean="0"/>
              <a:t> established a small scale unit M/s C&amp;I </a:t>
            </a:r>
            <a:r>
              <a:rPr lang="en-US" dirty="0" err="1" smtClean="0"/>
              <a:t>Callibrations</a:t>
            </a:r>
            <a:r>
              <a:rPr lang="en-US" dirty="0" smtClean="0"/>
              <a:t> Pvt. Ltd. at Kota in the year  1999 with  Micro Investment and Finance from </a:t>
            </a:r>
            <a:r>
              <a:rPr lang="en-US" dirty="0" err="1" smtClean="0"/>
              <a:t>Rajsthan</a:t>
            </a:r>
            <a:r>
              <a:rPr lang="en-US" dirty="0" smtClean="0"/>
              <a:t> Financial Corporation. The unit was set up for Testing and Calibration of instruments of “Electro-Technical, Mechanical, Fluid Flow, Thermal Fields.”  M/s C&amp;I </a:t>
            </a:r>
            <a:r>
              <a:rPr lang="en-US" dirty="0" err="1" smtClean="0"/>
              <a:t>Callibrations</a:t>
            </a:r>
            <a:r>
              <a:rPr lang="en-US" dirty="0" smtClean="0"/>
              <a:t> Pvt. Ltd. got approval from NABL (National Physical Laboratory), New Delhi for </a:t>
            </a:r>
            <a:r>
              <a:rPr lang="en-US" dirty="0" err="1" smtClean="0"/>
              <a:t>accredition</a:t>
            </a:r>
            <a:r>
              <a:rPr lang="en-US" dirty="0" smtClean="0"/>
              <a:t> in the year 2000 and is accredited with as NABL ISO/IEC : 17025-2005  certification.  Its Calibration &amp; Testing Laboratory is ISO 9001 certified.</a:t>
            </a:r>
            <a:endParaRPr lang="en-IN" dirty="0" smtClean="0"/>
          </a:p>
          <a:p>
            <a:pPr lvl="0" algn="just"/>
            <a:endParaRPr lang="en-US" dirty="0" smtClean="0"/>
          </a:p>
          <a:p>
            <a:pPr lvl="0" algn="just"/>
            <a:r>
              <a:rPr lang="en-US" dirty="0" smtClean="0"/>
              <a:t>The unit  has gained good reputation all over the country and has approx 1000 clients in Rajasthan, Madhya Pradesh, Gujarat, Haryana, Punjab, and Maharashtra for ‘on-site’ Testing of Instruments. Its turnover in the Financial Year 2015-16 was Rs.344.58 </a:t>
            </a:r>
            <a:r>
              <a:rPr lang="en-US" dirty="0" err="1" smtClean="0"/>
              <a:t>Lacs</a:t>
            </a:r>
            <a:r>
              <a:rPr lang="en-US" dirty="0" smtClean="0"/>
              <a:t>.  </a:t>
            </a:r>
            <a:r>
              <a:rPr lang="en-US" dirty="0" err="1" smtClean="0"/>
              <a:t>Shri</a:t>
            </a:r>
            <a:r>
              <a:rPr lang="en-US" dirty="0" smtClean="0"/>
              <a:t> </a:t>
            </a:r>
            <a:r>
              <a:rPr lang="en-US" dirty="0" err="1" smtClean="0"/>
              <a:t>Patni</a:t>
            </a:r>
            <a:r>
              <a:rPr lang="en-US" dirty="0" smtClean="0"/>
              <a:t> has recently been conferred with Dr.  APJ Abdul </a:t>
            </a:r>
            <a:r>
              <a:rPr lang="en-US" dirty="0" err="1" smtClean="0"/>
              <a:t>Kalam</a:t>
            </a:r>
            <a:r>
              <a:rPr lang="en-US" dirty="0" smtClean="0"/>
              <a:t> Gold Medal Award 2016.</a:t>
            </a:r>
            <a:endParaRPr lang="en-IN" dirty="0" smtClean="0"/>
          </a:p>
          <a:p>
            <a:pPr algn="just"/>
            <a:endParaRPr lang="en-IN" dirty="0" smtClean="0"/>
          </a:p>
          <a:p>
            <a:pPr lvl="0" algn="just"/>
            <a:r>
              <a:rPr lang="en-US" dirty="0" smtClean="0"/>
              <a:t>Shri </a:t>
            </a:r>
            <a:r>
              <a:rPr lang="en-US" dirty="0" err="1" smtClean="0"/>
              <a:t>Patni</a:t>
            </a:r>
            <a:r>
              <a:rPr lang="en-US" dirty="0" smtClean="0"/>
              <a:t>  has published many papers related to environment conservation:- Sustainable Management and Conservation of Water Resources; Novel Treatment Process for Dyeing Industries Waste Water and Recycling;    A Green Approach to Treat Effluents; </a:t>
            </a:r>
            <a:r>
              <a:rPr lang="en-IN" dirty="0" smtClean="0"/>
              <a:t>and has published a patent on –- </a:t>
            </a:r>
            <a:r>
              <a:rPr lang="en-US" dirty="0" smtClean="0"/>
              <a:t>A   Process for treating dye house waste water for reclamation and reuse.</a:t>
            </a:r>
            <a:endParaRPr lang="en-IN" dirty="0" smtClean="0"/>
          </a:p>
          <a:p>
            <a:pPr lvl="0" algn="just"/>
            <a:endParaRPr lang="en-IN"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05088" cy="1417638"/>
          </a:xfrm>
        </p:spPr>
        <p:txBody>
          <a:bodyPr/>
          <a:lstStyle/>
          <a:p>
            <a:pPr algn="ctr"/>
            <a:r>
              <a:rPr lang="en-IN" b="1" dirty="0" smtClean="0"/>
              <a:t>RFC; </a:t>
            </a:r>
            <a:r>
              <a:rPr lang="en-IN" b="1" dirty="0" err="1" smtClean="0"/>
              <a:t>Jaipur</a:t>
            </a:r>
            <a:r>
              <a:rPr lang="en-IN" b="1" dirty="0" smtClean="0"/>
              <a:t/>
            </a:r>
            <a:br>
              <a:rPr lang="en-IN" b="1" dirty="0" smtClean="0"/>
            </a:br>
            <a:r>
              <a:rPr lang="en-IN" b="1" dirty="0" smtClean="0"/>
              <a:t>M/s C&amp;I </a:t>
            </a:r>
            <a:r>
              <a:rPr lang="en-IN" b="1" dirty="0" err="1" smtClean="0"/>
              <a:t>Callibrations</a:t>
            </a:r>
            <a:r>
              <a:rPr lang="en-IN" b="1" dirty="0" smtClean="0"/>
              <a:t> Pvt. Ltd.</a:t>
            </a:r>
            <a:endParaRPr lang="en-IN" dirty="0"/>
          </a:p>
        </p:txBody>
      </p:sp>
      <p:pic>
        <p:nvPicPr>
          <p:cNvPr id="4098" name="Picture 1"/>
          <p:cNvPicPr>
            <a:picLocks noChangeAspect="1" noChangeArrowheads="1"/>
          </p:cNvPicPr>
          <p:nvPr/>
        </p:nvPicPr>
        <p:blipFill>
          <a:blip r:embed="rId2"/>
          <a:srcRect/>
          <a:stretch>
            <a:fillRect/>
          </a:stretch>
        </p:blipFill>
        <p:spPr bwMode="auto">
          <a:xfrm>
            <a:off x="1066800" y="1600199"/>
            <a:ext cx="2286000" cy="2606933"/>
          </a:xfrm>
          <a:prstGeom prst="rect">
            <a:avLst/>
          </a:prstGeom>
          <a:noFill/>
          <a:ln w="9525">
            <a:noFill/>
            <a:miter lim="800000"/>
            <a:headEnd/>
            <a:tailEnd/>
          </a:ln>
        </p:spPr>
      </p:pic>
      <p:sp>
        <p:nvSpPr>
          <p:cNvPr id="5" name="Rectangle 4"/>
          <p:cNvSpPr/>
          <p:nvPr/>
        </p:nvSpPr>
        <p:spPr>
          <a:xfrm>
            <a:off x="1066800" y="3745468"/>
            <a:ext cx="2027030" cy="923330"/>
          </a:xfrm>
          <a:prstGeom prst="rect">
            <a:avLst/>
          </a:prstGeom>
        </p:spPr>
        <p:txBody>
          <a:bodyPr wrap="none">
            <a:spAutoFit/>
          </a:bodyPr>
          <a:lstStyle/>
          <a:p>
            <a:pPr algn="just"/>
            <a:endParaRPr lang="en-US" b="1" dirty="0" smtClean="0"/>
          </a:p>
          <a:p>
            <a:pPr algn="just"/>
            <a:endParaRPr lang="en-US" b="1" dirty="0"/>
          </a:p>
          <a:p>
            <a:pPr algn="just"/>
            <a:r>
              <a:rPr lang="en-US" b="1" dirty="0" err="1" smtClean="0"/>
              <a:t>Shri</a:t>
            </a:r>
            <a:r>
              <a:rPr lang="en-US" b="1" dirty="0" smtClean="0"/>
              <a:t> </a:t>
            </a:r>
            <a:r>
              <a:rPr lang="en-US" b="1" dirty="0" smtClean="0"/>
              <a:t>Ashok </a:t>
            </a:r>
            <a:r>
              <a:rPr lang="en-US" b="1" dirty="0" err="1" smtClean="0"/>
              <a:t>Patni</a:t>
            </a:r>
            <a:r>
              <a:rPr lang="en-US" b="1" dirty="0" smtClean="0"/>
              <a:t> </a:t>
            </a:r>
            <a:endParaRPr lang="en-IN" b="1" dirty="0"/>
          </a:p>
        </p:txBody>
      </p:sp>
      <p:pic>
        <p:nvPicPr>
          <p:cNvPr id="19457" name="Picture 1"/>
          <p:cNvPicPr>
            <a:picLocks noChangeAspect="1" noChangeArrowheads="1"/>
          </p:cNvPicPr>
          <p:nvPr/>
        </p:nvPicPr>
        <p:blipFill>
          <a:blip r:embed="rId3"/>
          <a:srcRect l="4507" t="4649" r="8362" b="60483"/>
          <a:stretch>
            <a:fillRect/>
          </a:stretch>
        </p:blipFill>
        <p:spPr bwMode="auto">
          <a:xfrm>
            <a:off x="3505200" y="1600200"/>
            <a:ext cx="5105400" cy="4114800"/>
          </a:xfrm>
          <a:prstGeom prst="rect">
            <a:avLst/>
          </a:prstGeom>
          <a:noFill/>
          <a:ln w="9525">
            <a:noFill/>
            <a:miter lim="800000"/>
            <a:headEnd/>
            <a:tailEnd/>
          </a:ln>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RFC, </a:t>
            </a:r>
            <a:r>
              <a:rPr lang="en-US" b="1" dirty="0" err="1" smtClean="0"/>
              <a:t>Jaipur</a:t>
            </a:r>
            <a:r>
              <a:rPr lang="en-US" b="1" dirty="0" smtClean="0"/>
              <a:t> </a:t>
            </a:r>
            <a:r>
              <a:rPr lang="en-IN" dirty="0" smtClean="0"/>
              <a:t/>
            </a:r>
            <a:br>
              <a:rPr lang="en-IN" dirty="0" smtClean="0"/>
            </a:br>
            <a:r>
              <a:rPr lang="en-US" b="1" dirty="0" smtClean="0"/>
              <a:t>M/s </a:t>
            </a:r>
            <a:r>
              <a:rPr lang="en-US" b="1" dirty="0" err="1" smtClean="0"/>
              <a:t>Shakti</a:t>
            </a:r>
            <a:r>
              <a:rPr lang="en-US" b="1" dirty="0" smtClean="0"/>
              <a:t> Scouring &amp; Milling Mills</a:t>
            </a:r>
            <a:endParaRPr lang="en-IN" dirty="0"/>
          </a:p>
        </p:txBody>
      </p:sp>
      <p:sp>
        <p:nvSpPr>
          <p:cNvPr id="3" name="Content Placeholder 2"/>
          <p:cNvSpPr>
            <a:spLocks noGrp="1"/>
          </p:cNvSpPr>
          <p:nvPr>
            <p:ph idx="1"/>
          </p:nvPr>
        </p:nvSpPr>
        <p:spPr>
          <a:xfrm>
            <a:off x="1066800" y="1447800"/>
            <a:ext cx="7866888" cy="5257800"/>
          </a:xfrm>
        </p:spPr>
        <p:txBody>
          <a:bodyPr>
            <a:normAutofit fontScale="62500" lnSpcReduction="20000"/>
          </a:bodyPr>
          <a:lstStyle/>
          <a:p>
            <a:pPr>
              <a:buNone/>
            </a:pPr>
            <a:endParaRPr lang="en-IN" dirty="0" smtClean="0"/>
          </a:p>
          <a:p>
            <a:pPr>
              <a:buNone/>
            </a:pPr>
            <a:endParaRPr lang="en-IN" dirty="0" smtClean="0"/>
          </a:p>
          <a:p>
            <a:pPr>
              <a:buNone/>
            </a:pPr>
            <a:endParaRPr lang="en-IN" dirty="0" smtClean="0"/>
          </a:p>
          <a:p>
            <a:pPr>
              <a:buNone/>
            </a:pPr>
            <a:endParaRPr lang="en-IN" dirty="0" smtClean="0"/>
          </a:p>
          <a:p>
            <a:pPr algn="just"/>
            <a:endParaRPr lang="en-US" dirty="0" smtClean="0"/>
          </a:p>
          <a:p>
            <a:pPr algn="just"/>
            <a:endParaRPr lang="en-US" dirty="0" smtClean="0"/>
          </a:p>
          <a:p>
            <a:pPr algn="just"/>
            <a:endParaRPr lang="en-US" dirty="0" smtClean="0"/>
          </a:p>
          <a:p>
            <a:pPr algn="just"/>
            <a:endParaRPr lang="en-US" dirty="0" smtClean="0"/>
          </a:p>
          <a:p>
            <a:pPr algn="just"/>
            <a:endParaRPr lang="en-US" dirty="0" smtClean="0"/>
          </a:p>
          <a:p>
            <a:pPr algn="just"/>
            <a:r>
              <a:rPr lang="en-US" dirty="0" smtClean="0"/>
              <a:t>Shri </a:t>
            </a:r>
            <a:r>
              <a:rPr lang="en-US" dirty="0" err="1" smtClean="0"/>
              <a:t>Shanti</a:t>
            </a:r>
            <a:r>
              <a:rPr lang="en-US" dirty="0" smtClean="0"/>
              <a:t> </a:t>
            </a:r>
            <a:r>
              <a:rPr lang="en-US" dirty="0" err="1" smtClean="0"/>
              <a:t>Lal</a:t>
            </a:r>
            <a:r>
              <a:rPr lang="en-US" dirty="0" smtClean="0"/>
              <a:t> </a:t>
            </a:r>
            <a:r>
              <a:rPr lang="en-US" dirty="0" err="1" smtClean="0"/>
              <a:t>Bothra</a:t>
            </a:r>
            <a:r>
              <a:rPr lang="en-US" dirty="0" smtClean="0"/>
              <a:t> set up M/s </a:t>
            </a:r>
            <a:r>
              <a:rPr lang="en-US" dirty="0" err="1" smtClean="0"/>
              <a:t>Shakti</a:t>
            </a:r>
            <a:r>
              <a:rPr lang="en-US" dirty="0" smtClean="0"/>
              <a:t> Scouring &amp; Milling Mills in the year 1981 in Bikaner with financial assistance from RFC, </a:t>
            </a:r>
            <a:r>
              <a:rPr lang="en-US" dirty="0" err="1" smtClean="0"/>
              <a:t>Jaipur</a:t>
            </a:r>
            <a:r>
              <a:rPr lang="en-US" dirty="0" smtClean="0"/>
              <a:t>.  The unit is engaged in the activity of Manufacturing and Processing Carpet </a:t>
            </a:r>
            <a:r>
              <a:rPr lang="en-US" dirty="0" err="1" smtClean="0"/>
              <a:t>Woollen</a:t>
            </a:r>
            <a:r>
              <a:rPr lang="en-US" dirty="0" smtClean="0"/>
              <a:t> yarn.   </a:t>
            </a:r>
            <a:r>
              <a:rPr lang="en-US" dirty="0" err="1" smtClean="0"/>
              <a:t>Shri</a:t>
            </a:r>
            <a:r>
              <a:rPr lang="en-US" dirty="0" smtClean="0"/>
              <a:t> </a:t>
            </a:r>
            <a:r>
              <a:rPr lang="en-US" dirty="0" err="1" smtClean="0"/>
              <a:t>Bothra</a:t>
            </a:r>
            <a:r>
              <a:rPr lang="en-US" dirty="0" smtClean="0"/>
              <a:t> has been nominated by the State Government as “Member of the District Industrial Advisory Committee, Bikaner”.  He is also the founder of SRM </a:t>
            </a:r>
            <a:r>
              <a:rPr lang="en-US" dirty="0" err="1" smtClean="0"/>
              <a:t>Bothra</a:t>
            </a:r>
            <a:r>
              <a:rPr lang="en-US" dirty="0" smtClean="0"/>
              <a:t> Girls College which was set up in the year 2006.  </a:t>
            </a:r>
            <a:r>
              <a:rPr lang="en-US" dirty="0" err="1" smtClean="0"/>
              <a:t>Shri</a:t>
            </a:r>
            <a:r>
              <a:rPr lang="en-US" dirty="0" smtClean="0"/>
              <a:t> </a:t>
            </a:r>
            <a:r>
              <a:rPr lang="en-US" dirty="0" err="1" smtClean="0"/>
              <a:t>Bothra</a:t>
            </a:r>
            <a:r>
              <a:rPr lang="en-US" dirty="0" smtClean="0"/>
              <a:t> was </a:t>
            </a:r>
            <a:r>
              <a:rPr lang="en-US" dirty="0" err="1" smtClean="0"/>
              <a:t>honoured</a:t>
            </a:r>
            <a:r>
              <a:rPr lang="en-US" dirty="0" smtClean="0"/>
              <a:t> by Bikaner Municipal Corporation on Republic Day 2017 for his outstanding social work.</a:t>
            </a:r>
            <a:endParaRPr lang="en-IN" dirty="0"/>
          </a:p>
        </p:txBody>
      </p:sp>
      <p:pic>
        <p:nvPicPr>
          <p:cNvPr id="18433" name="Picture 1"/>
          <p:cNvPicPr>
            <a:picLocks noChangeAspect="1" noChangeArrowheads="1"/>
          </p:cNvPicPr>
          <p:nvPr/>
        </p:nvPicPr>
        <p:blipFill>
          <a:blip r:embed="rId2"/>
          <a:srcRect l="19696" t="3562" r="16158" b="13630"/>
          <a:stretch>
            <a:fillRect/>
          </a:stretch>
        </p:blipFill>
        <p:spPr bwMode="auto">
          <a:xfrm>
            <a:off x="3657600" y="1447800"/>
            <a:ext cx="1799492" cy="2362200"/>
          </a:xfrm>
          <a:prstGeom prst="rect">
            <a:avLst/>
          </a:prstGeom>
          <a:noFill/>
          <a:ln w="9525">
            <a:noFill/>
            <a:miter lim="800000"/>
            <a:headEnd/>
            <a:tailEnd/>
          </a:ln>
          <a:effectLst/>
        </p:spPr>
      </p:pic>
      <p:sp>
        <p:nvSpPr>
          <p:cNvPr id="5" name="TextBox 4"/>
          <p:cNvSpPr txBox="1"/>
          <p:nvPr/>
        </p:nvSpPr>
        <p:spPr>
          <a:xfrm>
            <a:off x="3586750" y="3810000"/>
            <a:ext cx="2584362" cy="369332"/>
          </a:xfrm>
          <a:prstGeom prst="rect">
            <a:avLst/>
          </a:prstGeom>
          <a:noFill/>
        </p:spPr>
        <p:txBody>
          <a:bodyPr wrap="none" rtlCol="0">
            <a:spAutoFit/>
          </a:bodyPr>
          <a:lstStyle/>
          <a:p>
            <a:r>
              <a:rPr lang="en-US" b="1" dirty="0" smtClean="0"/>
              <a:t>Shri </a:t>
            </a:r>
            <a:r>
              <a:rPr lang="en-US" b="1" dirty="0" err="1" smtClean="0"/>
              <a:t>Shanti</a:t>
            </a:r>
            <a:r>
              <a:rPr lang="en-US" b="1" dirty="0" smtClean="0"/>
              <a:t> </a:t>
            </a:r>
            <a:r>
              <a:rPr lang="en-US" b="1" dirty="0" err="1" smtClean="0"/>
              <a:t>Lal</a:t>
            </a:r>
            <a:r>
              <a:rPr lang="en-US" b="1" dirty="0" smtClean="0"/>
              <a:t> </a:t>
            </a:r>
            <a:r>
              <a:rPr lang="en-US" b="1" dirty="0" err="1" smtClean="0"/>
              <a:t>Bothra</a:t>
            </a:r>
            <a:endParaRPr lang="en-US" b="1"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05088" cy="1265238"/>
          </a:xfrm>
        </p:spPr>
        <p:txBody>
          <a:bodyPr>
            <a:normAutofit fontScale="90000"/>
          </a:bodyPr>
          <a:lstStyle/>
          <a:p>
            <a:pPr algn="ctr"/>
            <a:r>
              <a:rPr lang="en-US" b="1" dirty="0" smtClean="0"/>
              <a:t>TIIC, Chennai</a:t>
            </a:r>
            <a:r>
              <a:rPr lang="en-IN" dirty="0" smtClean="0"/>
              <a:t/>
            </a:r>
            <a:br>
              <a:rPr lang="en-IN" dirty="0" smtClean="0"/>
            </a:br>
            <a:r>
              <a:rPr lang="en-US" b="1" dirty="0" smtClean="0"/>
              <a:t>M/s </a:t>
            </a:r>
            <a:r>
              <a:rPr lang="en-US" b="1" dirty="0" err="1" smtClean="0"/>
              <a:t>Hameed</a:t>
            </a:r>
            <a:r>
              <a:rPr lang="en-US" b="1" dirty="0" smtClean="0"/>
              <a:t> Marine </a:t>
            </a:r>
            <a:r>
              <a:rPr lang="en-US" b="1" dirty="0" err="1" smtClean="0"/>
              <a:t>Pvt</a:t>
            </a:r>
            <a:r>
              <a:rPr lang="en-US" b="1" dirty="0" smtClean="0"/>
              <a:t> Ltd</a:t>
            </a:r>
            <a:endParaRPr lang="en-IN" dirty="0"/>
          </a:p>
        </p:txBody>
      </p:sp>
      <p:sp>
        <p:nvSpPr>
          <p:cNvPr id="3" name="Content Placeholder 2"/>
          <p:cNvSpPr>
            <a:spLocks noGrp="1"/>
          </p:cNvSpPr>
          <p:nvPr>
            <p:ph idx="1"/>
          </p:nvPr>
        </p:nvSpPr>
        <p:spPr>
          <a:xfrm>
            <a:off x="1066800" y="1447800"/>
            <a:ext cx="7866888" cy="5257800"/>
          </a:xfrm>
        </p:spPr>
        <p:txBody>
          <a:bodyPr>
            <a:normAutofit fontScale="55000" lnSpcReduction="20000"/>
          </a:bodyPr>
          <a:lstStyle/>
          <a:p>
            <a:pPr algn="just"/>
            <a:endParaRPr lang="en-US" dirty="0" smtClean="0"/>
          </a:p>
          <a:p>
            <a:pPr algn="just"/>
            <a:r>
              <a:rPr lang="en-US" sz="3900" dirty="0" smtClean="0"/>
              <a:t>M/s </a:t>
            </a:r>
            <a:r>
              <a:rPr lang="en-US" sz="3900" dirty="0" err="1" smtClean="0"/>
              <a:t>Hameed</a:t>
            </a:r>
            <a:r>
              <a:rPr lang="en-US" sz="3900" dirty="0" smtClean="0"/>
              <a:t> Marine </a:t>
            </a:r>
            <a:r>
              <a:rPr lang="en-US" sz="3900" dirty="0" err="1" smtClean="0"/>
              <a:t>Pvt</a:t>
            </a:r>
            <a:r>
              <a:rPr lang="en-US" sz="3900" dirty="0" smtClean="0"/>
              <a:t> Ltd was incorporated by </a:t>
            </a:r>
            <a:r>
              <a:rPr lang="en-US" sz="3900" dirty="0" err="1" smtClean="0"/>
              <a:t>Shri</a:t>
            </a:r>
            <a:r>
              <a:rPr lang="en-US" sz="3900" dirty="0" smtClean="0"/>
              <a:t> </a:t>
            </a:r>
            <a:r>
              <a:rPr lang="en-US" sz="3900" dirty="0" err="1" smtClean="0"/>
              <a:t>Haji</a:t>
            </a:r>
            <a:r>
              <a:rPr lang="en-US" sz="3900" dirty="0" smtClean="0"/>
              <a:t>. M. </a:t>
            </a:r>
            <a:r>
              <a:rPr lang="en-US" sz="3900" dirty="0" err="1" smtClean="0"/>
              <a:t>Shahul</a:t>
            </a:r>
            <a:r>
              <a:rPr lang="en-US" sz="3900" dirty="0" smtClean="0"/>
              <a:t> </a:t>
            </a:r>
            <a:r>
              <a:rPr lang="en-US" sz="3900" dirty="0" err="1" smtClean="0"/>
              <a:t>Hameed</a:t>
            </a:r>
            <a:r>
              <a:rPr lang="en-US" sz="3900" dirty="0" smtClean="0"/>
              <a:t> with financial assistance from TIIC in the year 2014. The unit produces steam sterilized fish meal, fish oil and fish soluble from its modern and fully mechanized plant situated in </a:t>
            </a:r>
            <a:r>
              <a:rPr lang="en-US" sz="3900" dirty="0" err="1" smtClean="0"/>
              <a:t>Radhapuram</a:t>
            </a:r>
            <a:r>
              <a:rPr lang="en-US" sz="3900" dirty="0" smtClean="0"/>
              <a:t>, </a:t>
            </a:r>
            <a:r>
              <a:rPr lang="en-US" sz="3900" dirty="0" err="1" smtClean="0"/>
              <a:t>Tamilnadu</a:t>
            </a:r>
            <a:r>
              <a:rPr lang="en-US" sz="3900" dirty="0" smtClean="0"/>
              <a:t>  and has a turnover of Rs.78 </a:t>
            </a:r>
            <a:r>
              <a:rPr lang="en-US" sz="3900" dirty="0" err="1" smtClean="0"/>
              <a:t>Crores</a:t>
            </a:r>
            <a:r>
              <a:rPr lang="en-US" sz="3900" dirty="0" smtClean="0"/>
              <a:t>. </a:t>
            </a:r>
            <a:endParaRPr lang="en-IN" sz="3900" b="1" dirty="0" smtClean="0"/>
          </a:p>
          <a:p>
            <a:pPr algn="just">
              <a:buNone/>
            </a:pPr>
            <a:r>
              <a:rPr lang="en-US" sz="3900" dirty="0" smtClean="0"/>
              <a:t> </a:t>
            </a:r>
            <a:endParaRPr lang="en-IN" sz="3900" b="1" dirty="0" smtClean="0"/>
          </a:p>
          <a:p>
            <a:pPr algn="just"/>
            <a:r>
              <a:rPr lang="en-US" sz="3900" dirty="0" smtClean="0"/>
              <a:t>The fish meal and fish soluble which have up to 70 % protein content is used for aqua feed, poultry feed, pet feed and animal feed. Fish Oil is used for human consumption which contains two of the most important omega 3 fatty acids that can be absorbed easily and help in solving heart related problems.  Fish oil is also used for soap manufacture in leather tannery industry &amp; Paint industry globally. </a:t>
            </a:r>
            <a:endParaRPr lang="en-IN" sz="3900" b="1" dirty="0" smtClean="0"/>
          </a:p>
          <a:p>
            <a:pPr algn="just">
              <a:buNone/>
            </a:pPr>
            <a:endParaRPr lang="en-IN" sz="3900" dirty="0" smtClean="0"/>
          </a:p>
          <a:p>
            <a:pPr algn="just"/>
            <a:r>
              <a:rPr lang="en-US" sz="3900" dirty="0" smtClean="0"/>
              <a:t>The</a:t>
            </a:r>
            <a:r>
              <a:rPr lang="en-US" sz="3900" b="1" dirty="0" smtClean="0"/>
              <a:t> </a:t>
            </a:r>
            <a:r>
              <a:rPr lang="en-US" sz="3900" dirty="0" smtClean="0"/>
              <a:t>unit’s</a:t>
            </a:r>
            <a:r>
              <a:rPr lang="en-US" sz="3900" b="1" dirty="0" smtClean="0"/>
              <a:t> c</a:t>
            </a:r>
            <a:r>
              <a:rPr lang="en-US" sz="3900" dirty="0" smtClean="0"/>
              <a:t>lients include C.P Aqua Culture India (Thailand based company); </a:t>
            </a:r>
            <a:r>
              <a:rPr lang="en-US" sz="3900" dirty="0" err="1" smtClean="0"/>
              <a:t>Mukka</a:t>
            </a:r>
            <a:r>
              <a:rPr lang="en-US" sz="3900" dirty="0" smtClean="0"/>
              <a:t> Sea Foods; Blue Line Foods Industries (p) Ltd (Manufacture &amp; Exporters) and </a:t>
            </a:r>
            <a:r>
              <a:rPr lang="en-US" sz="3900" dirty="0" err="1" smtClean="0"/>
              <a:t>Bawa</a:t>
            </a:r>
            <a:r>
              <a:rPr lang="en-US" sz="3900" dirty="0" smtClean="0"/>
              <a:t> Fish Meal &amp; Oil Company</a:t>
            </a:r>
            <a:endParaRPr lang="en-IN" sz="3900" dirty="0" smtClean="0"/>
          </a:p>
          <a:p>
            <a:pPr algn="just"/>
            <a:endParaRPr lang="en-IN"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30162"/>
            <a:ext cx="8781288" cy="1417638"/>
          </a:xfrm>
        </p:spPr>
        <p:txBody>
          <a:bodyPr/>
          <a:lstStyle/>
          <a:p>
            <a:pPr algn="ctr"/>
            <a:r>
              <a:rPr lang="en-US" b="1" dirty="0" smtClean="0"/>
              <a:t>TIIC, Chennai</a:t>
            </a:r>
            <a:r>
              <a:rPr lang="en-IN" dirty="0" smtClean="0"/>
              <a:t/>
            </a:r>
            <a:br>
              <a:rPr lang="en-IN" dirty="0" smtClean="0"/>
            </a:br>
            <a:r>
              <a:rPr lang="en-US" b="1" dirty="0" smtClean="0"/>
              <a:t>M/s </a:t>
            </a:r>
            <a:r>
              <a:rPr lang="en-US" b="1" dirty="0" err="1" smtClean="0"/>
              <a:t>Hameed</a:t>
            </a:r>
            <a:r>
              <a:rPr lang="en-US" b="1" dirty="0" smtClean="0"/>
              <a:t> Marine </a:t>
            </a:r>
            <a:r>
              <a:rPr lang="en-US" b="1" dirty="0" err="1" smtClean="0"/>
              <a:t>Pvt</a:t>
            </a:r>
            <a:r>
              <a:rPr lang="en-US" b="1" dirty="0" smtClean="0"/>
              <a:t> Ltd</a:t>
            </a:r>
            <a:endParaRPr lang="en-IN" dirty="0"/>
          </a:p>
        </p:txBody>
      </p:sp>
      <p:pic>
        <p:nvPicPr>
          <p:cNvPr id="5122" name="Picture 2"/>
          <p:cNvPicPr>
            <a:picLocks noGrp="1" noChangeAspect="1" noChangeArrowheads="1"/>
          </p:cNvPicPr>
          <p:nvPr>
            <p:ph idx="1"/>
          </p:nvPr>
        </p:nvPicPr>
        <p:blipFill>
          <a:blip r:embed="rId2"/>
          <a:srcRect l="6096" t="4160" r="77644" b="80569"/>
          <a:stretch>
            <a:fillRect/>
          </a:stretch>
        </p:blipFill>
        <p:spPr bwMode="auto">
          <a:xfrm>
            <a:off x="1295400" y="1676399"/>
            <a:ext cx="2057400" cy="2657475"/>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cstate="print"/>
          <a:srcRect l="11765" t="4277" r="17647"/>
          <a:stretch>
            <a:fillRect/>
          </a:stretch>
        </p:blipFill>
        <p:spPr bwMode="auto">
          <a:xfrm>
            <a:off x="4114800" y="1600200"/>
            <a:ext cx="4343400" cy="5116114"/>
          </a:xfrm>
          <a:prstGeom prst="rect">
            <a:avLst/>
          </a:prstGeom>
          <a:noFill/>
          <a:ln w="9525">
            <a:noFill/>
            <a:miter lim="800000"/>
            <a:headEnd/>
            <a:tailEnd/>
          </a:ln>
          <a:effectLst/>
        </p:spPr>
      </p:pic>
      <p:sp>
        <p:nvSpPr>
          <p:cNvPr id="6" name="Rectangle 5"/>
          <p:cNvSpPr/>
          <p:nvPr/>
        </p:nvSpPr>
        <p:spPr>
          <a:xfrm>
            <a:off x="990600" y="4038600"/>
            <a:ext cx="2793072" cy="369332"/>
          </a:xfrm>
          <a:prstGeom prst="rect">
            <a:avLst/>
          </a:prstGeom>
        </p:spPr>
        <p:txBody>
          <a:bodyPr wrap="none">
            <a:spAutoFit/>
          </a:bodyPr>
          <a:lstStyle/>
          <a:p>
            <a:r>
              <a:rPr lang="en-US" dirty="0" err="1" smtClean="0"/>
              <a:t>Shri</a:t>
            </a:r>
            <a:r>
              <a:rPr lang="en-US" dirty="0" smtClean="0"/>
              <a:t> </a:t>
            </a:r>
            <a:r>
              <a:rPr lang="en-US" dirty="0" err="1" smtClean="0"/>
              <a:t>Haji</a:t>
            </a:r>
            <a:r>
              <a:rPr lang="en-US" dirty="0" smtClean="0"/>
              <a:t>. M. </a:t>
            </a:r>
            <a:r>
              <a:rPr lang="en-US" dirty="0" err="1" smtClean="0"/>
              <a:t>Shahul</a:t>
            </a:r>
            <a:r>
              <a:rPr lang="en-US" dirty="0" smtClean="0"/>
              <a:t> </a:t>
            </a:r>
            <a:r>
              <a:rPr lang="en-US" dirty="0" err="1" smtClean="0"/>
              <a:t>Hameed</a:t>
            </a:r>
            <a:endParaRPr lang="en-IN"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33688" cy="1265238"/>
          </a:xfrm>
        </p:spPr>
        <p:txBody>
          <a:bodyPr>
            <a:normAutofit fontScale="90000"/>
          </a:bodyPr>
          <a:lstStyle/>
          <a:p>
            <a:pPr algn="ctr"/>
            <a:r>
              <a:rPr lang="en-US" b="1" dirty="0" smtClean="0"/>
              <a:t>TIIC, Chennai</a:t>
            </a:r>
            <a:r>
              <a:rPr lang="en-IN" dirty="0" smtClean="0"/>
              <a:t/>
            </a:r>
            <a:br>
              <a:rPr lang="en-IN" dirty="0" smtClean="0"/>
            </a:br>
            <a:r>
              <a:rPr lang="en-US" b="1" dirty="0" smtClean="0"/>
              <a:t>M/s Guru Scans</a:t>
            </a:r>
            <a:endParaRPr lang="en-IN" dirty="0"/>
          </a:p>
        </p:txBody>
      </p:sp>
      <p:sp>
        <p:nvSpPr>
          <p:cNvPr id="3" name="Content Placeholder 2"/>
          <p:cNvSpPr>
            <a:spLocks noGrp="1"/>
          </p:cNvSpPr>
          <p:nvPr>
            <p:ph idx="1"/>
          </p:nvPr>
        </p:nvSpPr>
        <p:spPr>
          <a:xfrm>
            <a:off x="990600" y="1447800"/>
            <a:ext cx="7943088" cy="5181600"/>
          </a:xfrm>
        </p:spPr>
        <p:txBody>
          <a:bodyPr>
            <a:normAutofit fontScale="77500" lnSpcReduction="20000"/>
          </a:bodyPr>
          <a:lstStyle/>
          <a:p>
            <a:pPr algn="just"/>
            <a:endParaRPr lang="en-IN" dirty="0" smtClean="0"/>
          </a:p>
          <a:p>
            <a:pPr algn="just"/>
            <a:r>
              <a:rPr lang="en-US" dirty="0" smtClean="0"/>
              <a:t>Dr. S. Ismail </a:t>
            </a:r>
            <a:r>
              <a:rPr lang="en-US" dirty="0" err="1" smtClean="0"/>
              <a:t>Chelladurai</a:t>
            </a:r>
            <a:r>
              <a:rPr lang="en-US" dirty="0" smtClean="0"/>
              <a:t>, a first generation entrepreneur, established Guru Scans in </a:t>
            </a:r>
            <a:r>
              <a:rPr lang="en-US" dirty="0" err="1" smtClean="0"/>
              <a:t>Nagercoil</a:t>
            </a:r>
            <a:r>
              <a:rPr lang="en-US" dirty="0" smtClean="0"/>
              <a:t>, </a:t>
            </a:r>
            <a:r>
              <a:rPr lang="en-US" dirty="0" err="1" smtClean="0"/>
              <a:t>Tamilnadu</a:t>
            </a:r>
            <a:r>
              <a:rPr lang="en-US" dirty="0" smtClean="0"/>
              <a:t> in the year 1983 with Financial Assistance from TIIC.  The unit is engaged in providing high quality diagnostic radiology like  Advanced </a:t>
            </a:r>
            <a:r>
              <a:rPr lang="en-US" dirty="0" err="1" smtClean="0"/>
              <a:t>Multislice</a:t>
            </a:r>
            <a:r>
              <a:rPr lang="en-US" dirty="0" smtClean="0"/>
              <a:t> Computed Tomography (CT); </a:t>
            </a:r>
            <a:r>
              <a:rPr lang="en-US" dirty="0" err="1" smtClean="0"/>
              <a:t>Ultrasonography</a:t>
            </a:r>
            <a:r>
              <a:rPr lang="en-US" dirty="0" smtClean="0"/>
              <a:t>; </a:t>
            </a:r>
            <a:r>
              <a:rPr lang="en-US" dirty="0" err="1" smtClean="0"/>
              <a:t>Colour</a:t>
            </a:r>
            <a:r>
              <a:rPr lang="en-US" dirty="0" smtClean="0"/>
              <a:t> Doppler Scans etc..  It has been registered as partnership firm in the year 2012  with partners (1) Dr. S. Ismail </a:t>
            </a:r>
            <a:r>
              <a:rPr lang="en-US" dirty="0" err="1" smtClean="0"/>
              <a:t>chelladurai</a:t>
            </a:r>
            <a:r>
              <a:rPr lang="en-US" dirty="0" smtClean="0"/>
              <a:t> (2) Dr. I. </a:t>
            </a:r>
            <a:r>
              <a:rPr lang="en-US" dirty="0" err="1" smtClean="0"/>
              <a:t>Prem</a:t>
            </a:r>
            <a:r>
              <a:rPr lang="en-US" dirty="0" smtClean="0"/>
              <a:t> Solomon and (3) Mrs. </a:t>
            </a:r>
            <a:r>
              <a:rPr lang="en-US" dirty="0" err="1" smtClean="0"/>
              <a:t>Malar</a:t>
            </a:r>
            <a:r>
              <a:rPr lang="en-US" dirty="0" smtClean="0"/>
              <a:t> </a:t>
            </a:r>
            <a:r>
              <a:rPr lang="en-US" dirty="0" err="1" smtClean="0"/>
              <a:t>Chelladurai</a:t>
            </a:r>
            <a:r>
              <a:rPr lang="en-US" dirty="0" smtClean="0"/>
              <a:t>.</a:t>
            </a:r>
            <a:endParaRPr lang="en-IN" dirty="0" smtClean="0"/>
          </a:p>
          <a:p>
            <a:pPr algn="just">
              <a:buNone/>
            </a:pPr>
            <a:r>
              <a:rPr lang="en-US" dirty="0" smtClean="0"/>
              <a:t>  	</a:t>
            </a:r>
            <a:endParaRPr lang="en-IN" dirty="0" smtClean="0"/>
          </a:p>
          <a:p>
            <a:pPr algn="just"/>
            <a:r>
              <a:rPr lang="en-US" dirty="0" smtClean="0"/>
              <a:t>M/s Guru Scans has lately obtained assistance from TIIC of Rs. 1.15 </a:t>
            </a:r>
            <a:r>
              <a:rPr lang="en-US" dirty="0" err="1" smtClean="0"/>
              <a:t>crore</a:t>
            </a:r>
            <a:r>
              <a:rPr lang="en-US" dirty="0" smtClean="0"/>
              <a:t> for advanced equipment.  Its yearly turnover is around Rs. 2.00 </a:t>
            </a:r>
            <a:r>
              <a:rPr lang="en-US" dirty="0" err="1" smtClean="0"/>
              <a:t>crore</a:t>
            </a:r>
            <a:r>
              <a:rPr lang="en-US" dirty="0" smtClean="0"/>
              <a:t>.  The unit is prompt in its repayment.</a:t>
            </a:r>
            <a:endParaRPr lang="en-IN"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05088" cy="1265238"/>
          </a:xfrm>
        </p:spPr>
        <p:txBody>
          <a:bodyPr>
            <a:normAutofit fontScale="90000"/>
          </a:bodyPr>
          <a:lstStyle/>
          <a:p>
            <a:pPr algn="ctr"/>
            <a:r>
              <a:rPr lang="en-US" b="1" dirty="0" smtClean="0"/>
              <a:t>TIIC, Chennai</a:t>
            </a:r>
            <a:r>
              <a:rPr lang="en-IN" dirty="0" smtClean="0"/>
              <a:t/>
            </a:r>
            <a:br>
              <a:rPr lang="en-IN" dirty="0" smtClean="0"/>
            </a:br>
            <a:r>
              <a:rPr lang="en-US" b="1" dirty="0" smtClean="0"/>
              <a:t>M/s Guru Scans</a:t>
            </a:r>
            <a:endParaRPr lang="en-IN" dirty="0"/>
          </a:p>
        </p:txBody>
      </p:sp>
      <p:pic>
        <p:nvPicPr>
          <p:cNvPr id="6146" name="Picture 2"/>
          <p:cNvPicPr>
            <a:picLocks noGrp="1" noChangeAspect="1" noChangeArrowheads="1"/>
          </p:cNvPicPr>
          <p:nvPr>
            <p:ph idx="1"/>
          </p:nvPr>
        </p:nvPicPr>
        <p:blipFill>
          <a:blip r:embed="rId2"/>
          <a:srcRect l="56459" t="6349" r="26076" b="77778"/>
          <a:stretch>
            <a:fillRect/>
          </a:stretch>
        </p:blipFill>
        <p:spPr bwMode="auto">
          <a:xfrm>
            <a:off x="1066800" y="1676400"/>
            <a:ext cx="2286000" cy="2133600"/>
          </a:xfrm>
          <a:prstGeom prst="rect">
            <a:avLst/>
          </a:prstGeom>
          <a:noFill/>
          <a:ln w="9525">
            <a:noFill/>
            <a:miter lim="800000"/>
            <a:headEnd/>
            <a:tailEnd/>
          </a:ln>
          <a:effectLst/>
        </p:spPr>
      </p:pic>
      <p:sp>
        <p:nvSpPr>
          <p:cNvPr id="5" name="Rectangle 4"/>
          <p:cNvSpPr/>
          <p:nvPr/>
        </p:nvSpPr>
        <p:spPr>
          <a:xfrm>
            <a:off x="990600" y="3733800"/>
            <a:ext cx="2367636" cy="369332"/>
          </a:xfrm>
          <a:prstGeom prst="rect">
            <a:avLst/>
          </a:prstGeom>
        </p:spPr>
        <p:txBody>
          <a:bodyPr wrap="none">
            <a:spAutoFit/>
          </a:bodyPr>
          <a:lstStyle/>
          <a:p>
            <a:r>
              <a:rPr lang="en-US" dirty="0" smtClean="0"/>
              <a:t>Dr. S. Ismail </a:t>
            </a:r>
            <a:r>
              <a:rPr lang="en-US" dirty="0" err="1" smtClean="0"/>
              <a:t>Chelladurai</a:t>
            </a:r>
            <a:endParaRPr lang="en-IN" dirty="0"/>
          </a:p>
        </p:txBody>
      </p:sp>
      <p:pic>
        <p:nvPicPr>
          <p:cNvPr id="6147" name="Picture 3"/>
          <p:cNvPicPr>
            <a:picLocks noChangeAspect="1" noChangeArrowheads="1"/>
          </p:cNvPicPr>
          <p:nvPr/>
        </p:nvPicPr>
        <p:blipFill>
          <a:blip r:embed="rId3" cstate="print"/>
          <a:srcRect l="8985" t="4355" r="19137" b="23783"/>
          <a:stretch>
            <a:fillRect/>
          </a:stretch>
        </p:blipFill>
        <p:spPr bwMode="auto">
          <a:xfrm>
            <a:off x="4267200" y="1828800"/>
            <a:ext cx="4495800" cy="4714875"/>
          </a:xfrm>
          <a:prstGeom prst="rect">
            <a:avLst/>
          </a:prstGeom>
          <a:noFill/>
          <a:ln w="9525">
            <a:noFill/>
            <a:miter lim="800000"/>
            <a:headEnd/>
            <a:tailEnd/>
          </a:ln>
          <a:effec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TIIC, Chennai</a:t>
            </a:r>
            <a:r>
              <a:rPr lang="en-IN" dirty="0" smtClean="0"/>
              <a:t/>
            </a:r>
            <a:br>
              <a:rPr lang="en-IN" dirty="0" smtClean="0"/>
            </a:br>
            <a:r>
              <a:rPr lang="en-US" b="1" dirty="0" smtClean="0"/>
              <a:t>M/s Advance  Fine  Materials</a:t>
            </a:r>
            <a:endParaRPr lang="en-IN" dirty="0"/>
          </a:p>
        </p:txBody>
      </p:sp>
      <p:sp>
        <p:nvSpPr>
          <p:cNvPr id="3" name="Content Placeholder 2"/>
          <p:cNvSpPr>
            <a:spLocks noGrp="1"/>
          </p:cNvSpPr>
          <p:nvPr>
            <p:ph idx="1"/>
          </p:nvPr>
        </p:nvSpPr>
        <p:spPr>
          <a:xfrm>
            <a:off x="1066800" y="1447800"/>
            <a:ext cx="7866888" cy="5105400"/>
          </a:xfrm>
        </p:spPr>
        <p:txBody>
          <a:bodyPr>
            <a:normAutofit fontScale="77500" lnSpcReduction="20000"/>
          </a:bodyPr>
          <a:lstStyle/>
          <a:p>
            <a:pPr algn="just"/>
            <a:endParaRPr lang="en-IN" dirty="0" smtClean="0"/>
          </a:p>
          <a:p>
            <a:pPr algn="just"/>
            <a:r>
              <a:rPr lang="en-US" dirty="0" err="1" smtClean="0"/>
              <a:t>Shri</a:t>
            </a:r>
            <a:r>
              <a:rPr lang="en-US" dirty="0" smtClean="0"/>
              <a:t> S. J. Shankar, established M/s Advance Fine Materials in the year 2014 with financial assistance from TIIC, Chennai.  The unit is engaged in the manufacture of Metal Powder.  Further expansion was undertaken during the year 2015.  The sales turnover during the first half of this year is Rs.1.17 </a:t>
            </a:r>
            <a:r>
              <a:rPr lang="en-US" dirty="0" err="1" smtClean="0"/>
              <a:t>crore</a:t>
            </a:r>
            <a:r>
              <a:rPr lang="en-US" dirty="0" smtClean="0"/>
              <a:t> and is expected to be around Rs.3.15 </a:t>
            </a:r>
            <a:r>
              <a:rPr lang="en-US" dirty="0" err="1" smtClean="0"/>
              <a:t>crore</a:t>
            </a:r>
            <a:r>
              <a:rPr lang="en-US" dirty="0" smtClean="0"/>
              <a:t> by year end.</a:t>
            </a:r>
            <a:endParaRPr lang="en-IN" dirty="0" smtClean="0"/>
          </a:p>
          <a:p>
            <a:pPr algn="just">
              <a:buNone/>
            </a:pPr>
            <a:r>
              <a:rPr lang="en-US" dirty="0" smtClean="0"/>
              <a:t> </a:t>
            </a:r>
            <a:endParaRPr lang="en-IN" dirty="0" smtClean="0"/>
          </a:p>
          <a:p>
            <a:pPr algn="just"/>
            <a:r>
              <a:rPr lang="en-US" dirty="0" smtClean="0"/>
              <a:t>The unit has export orders of Rs.4.50 </a:t>
            </a:r>
            <a:r>
              <a:rPr lang="en-US" dirty="0" err="1" smtClean="0"/>
              <a:t>crores</a:t>
            </a:r>
            <a:r>
              <a:rPr lang="en-US" dirty="0" smtClean="0"/>
              <a:t> out of which orders worth Rs.2.50 </a:t>
            </a:r>
            <a:r>
              <a:rPr lang="en-US" dirty="0" err="1" smtClean="0"/>
              <a:t>crore</a:t>
            </a:r>
            <a:r>
              <a:rPr lang="en-US" dirty="0" smtClean="0"/>
              <a:t> have already been executed.  Export sales are around 75% of the total turnover.  The future plans are to increase the turnover to Rs.12 </a:t>
            </a:r>
            <a:r>
              <a:rPr lang="en-US" dirty="0" err="1" smtClean="0"/>
              <a:t>crore</a:t>
            </a:r>
            <a:r>
              <a:rPr lang="en-US" dirty="0" smtClean="0"/>
              <a:t> in the next 2 years.</a:t>
            </a:r>
            <a:endParaRPr lang="en-IN"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TIIC, Chennai</a:t>
            </a:r>
            <a:r>
              <a:rPr lang="en-IN" dirty="0" smtClean="0"/>
              <a:t/>
            </a:r>
            <a:br>
              <a:rPr lang="en-IN" dirty="0" smtClean="0"/>
            </a:br>
            <a:r>
              <a:rPr lang="en-US" b="1" dirty="0" smtClean="0"/>
              <a:t>M/s Advance  Fine  Materials</a:t>
            </a:r>
            <a:endParaRPr lang="en-IN" dirty="0"/>
          </a:p>
        </p:txBody>
      </p:sp>
      <p:pic>
        <p:nvPicPr>
          <p:cNvPr id="7170" name="Picture 2"/>
          <p:cNvPicPr>
            <a:picLocks noGrp="1" noChangeAspect="1" noChangeArrowheads="1"/>
          </p:cNvPicPr>
          <p:nvPr>
            <p:ph idx="1"/>
          </p:nvPr>
        </p:nvPicPr>
        <p:blipFill>
          <a:blip r:embed="rId2"/>
          <a:srcRect/>
          <a:stretch>
            <a:fillRect/>
          </a:stretch>
        </p:blipFill>
        <p:spPr bwMode="auto">
          <a:xfrm>
            <a:off x="1600200" y="1600200"/>
            <a:ext cx="6400800" cy="4800600"/>
          </a:xfrm>
          <a:prstGeom prst="rect">
            <a:avLst/>
          </a:prstGeom>
          <a:noFill/>
          <a:ln w="9525">
            <a:noFill/>
            <a:miter lim="800000"/>
            <a:headEnd/>
            <a:tailEnd/>
          </a:ln>
          <a:effec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TIIC, Chennai</a:t>
            </a:r>
            <a:r>
              <a:rPr lang="en-IN" dirty="0" smtClean="0"/>
              <a:t/>
            </a:r>
            <a:br>
              <a:rPr lang="en-IN" dirty="0" smtClean="0"/>
            </a:br>
            <a:r>
              <a:rPr lang="en-US" b="1" dirty="0" smtClean="0"/>
              <a:t>M/s </a:t>
            </a:r>
            <a:r>
              <a:rPr lang="en-US" b="1" dirty="0" err="1" smtClean="0"/>
              <a:t>Genau</a:t>
            </a:r>
            <a:r>
              <a:rPr lang="en-US" b="1" dirty="0" smtClean="0"/>
              <a:t> Extrusions Ltd.,</a:t>
            </a:r>
            <a:endParaRPr lang="en-IN" dirty="0"/>
          </a:p>
        </p:txBody>
      </p:sp>
      <p:sp>
        <p:nvSpPr>
          <p:cNvPr id="3" name="Content Placeholder 2"/>
          <p:cNvSpPr>
            <a:spLocks noGrp="1"/>
          </p:cNvSpPr>
          <p:nvPr>
            <p:ph idx="1"/>
          </p:nvPr>
        </p:nvSpPr>
        <p:spPr>
          <a:xfrm>
            <a:off x="990600" y="1447800"/>
            <a:ext cx="7943088" cy="5257800"/>
          </a:xfrm>
        </p:spPr>
        <p:txBody>
          <a:bodyPr>
            <a:normAutofit fontScale="70000" lnSpcReduction="20000"/>
          </a:bodyPr>
          <a:lstStyle/>
          <a:p>
            <a:pPr algn="just">
              <a:buNone/>
            </a:pPr>
            <a:endParaRPr lang="en-IN" dirty="0" smtClean="0"/>
          </a:p>
          <a:p>
            <a:pPr algn="just"/>
            <a:r>
              <a:rPr lang="en-US" dirty="0" smtClean="0"/>
              <a:t>M/s </a:t>
            </a:r>
            <a:r>
              <a:rPr lang="en-US" dirty="0" err="1" smtClean="0"/>
              <a:t>Genau</a:t>
            </a:r>
            <a:r>
              <a:rPr lang="en-US" dirty="0" smtClean="0"/>
              <a:t> Extrusions Limited, established in the year 1995 by </a:t>
            </a:r>
            <a:r>
              <a:rPr lang="en-US" dirty="0" err="1" smtClean="0"/>
              <a:t>Shri</a:t>
            </a:r>
            <a:r>
              <a:rPr lang="en-US" dirty="0" smtClean="0"/>
              <a:t> A.K. </a:t>
            </a:r>
            <a:r>
              <a:rPr lang="en-US" dirty="0" err="1" smtClean="0"/>
              <a:t>Venkatasamy</a:t>
            </a:r>
            <a:r>
              <a:rPr lang="en-US" dirty="0" smtClean="0"/>
              <a:t>, manufactures near net shape or net shape components using Cold Forming/ Extrusion technology.  It is located in </a:t>
            </a:r>
            <a:r>
              <a:rPr lang="en-US" dirty="0" err="1" smtClean="0"/>
              <a:t>Hosur</a:t>
            </a:r>
            <a:r>
              <a:rPr lang="en-US" dirty="0" smtClean="0"/>
              <a:t>, </a:t>
            </a:r>
            <a:r>
              <a:rPr lang="en-US" dirty="0" err="1" smtClean="0"/>
              <a:t>Tamilnadu</a:t>
            </a:r>
            <a:r>
              <a:rPr lang="en-US" dirty="0" smtClean="0"/>
              <a:t>.</a:t>
            </a:r>
            <a:endParaRPr lang="en-IN" dirty="0" smtClean="0"/>
          </a:p>
          <a:p>
            <a:pPr algn="just"/>
            <a:endParaRPr lang="en-IN" dirty="0" smtClean="0"/>
          </a:p>
          <a:p>
            <a:pPr algn="just"/>
            <a:r>
              <a:rPr lang="en-US" dirty="0" smtClean="0"/>
              <a:t>The Company is associated with TIIC since the year 2007and the account is classified under standard category.  It is an ISO/TS16949:2009 certified company.  The unit recorded a sales turnover of Rs.42 </a:t>
            </a:r>
            <a:r>
              <a:rPr lang="en-US" dirty="0" err="1" smtClean="0"/>
              <a:t>crore</a:t>
            </a:r>
            <a:r>
              <a:rPr lang="en-US" dirty="0" smtClean="0"/>
              <a:t> in the year 2015-2016.  Exports are 15% of the total turnover.</a:t>
            </a:r>
            <a:endParaRPr lang="en-IN" dirty="0" smtClean="0"/>
          </a:p>
          <a:p>
            <a:pPr algn="just"/>
            <a:endParaRPr lang="en-IN" dirty="0" smtClean="0"/>
          </a:p>
          <a:p>
            <a:pPr algn="just"/>
            <a:r>
              <a:rPr lang="en-US" dirty="0" smtClean="0"/>
              <a:t>The unit has already received Best in Class Certificate for Excellence in Performance for Quality, Cost and Logistics:  2001-2002 by Motor Industries Co. Ltd.  Its future plans are to reach a turnover of Rs.60 </a:t>
            </a:r>
            <a:r>
              <a:rPr lang="en-US" dirty="0" err="1" smtClean="0"/>
              <a:t>crore</a:t>
            </a:r>
            <a:r>
              <a:rPr lang="en-US" dirty="0" smtClean="0"/>
              <a:t> by the end of Financial Year 2016-2017. </a:t>
            </a:r>
            <a:endParaRPr lang="en-IN" dirty="0" smtClean="0"/>
          </a:p>
          <a:p>
            <a:pPr algn="just"/>
            <a:endParaRPr lang="en-IN"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TIIC, Chennai</a:t>
            </a:r>
            <a:r>
              <a:rPr lang="en-IN" dirty="0" smtClean="0"/>
              <a:t/>
            </a:r>
            <a:br>
              <a:rPr lang="en-IN" dirty="0" smtClean="0"/>
            </a:br>
            <a:r>
              <a:rPr lang="en-US" b="1" dirty="0" smtClean="0"/>
              <a:t>M/s </a:t>
            </a:r>
            <a:r>
              <a:rPr lang="en-US" b="1" dirty="0" err="1" smtClean="0"/>
              <a:t>Genau</a:t>
            </a:r>
            <a:r>
              <a:rPr lang="en-US" b="1" dirty="0" smtClean="0"/>
              <a:t> Extrusions Ltd.,</a:t>
            </a:r>
            <a:endParaRPr lang="en-IN" dirty="0"/>
          </a:p>
        </p:txBody>
      </p:sp>
      <p:pic>
        <p:nvPicPr>
          <p:cNvPr id="8194" name="Picture 2"/>
          <p:cNvPicPr>
            <a:picLocks noGrp="1" noChangeAspect="1" noChangeArrowheads="1"/>
          </p:cNvPicPr>
          <p:nvPr>
            <p:ph idx="1"/>
          </p:nvPr>
        </p:nvPicPr>
        <p:blipFill>
          <a:blip r:embed="rId2"/>
          <a:srcRect/>
          <a:stretch>
            <a:fillRect/>
          </a:stretch>
        </p:blipFill>
        <p:spPr bwMode="auto">
          <a:xfrm>
            <a:off x="1066800" y="1752600"/>
            <a:ext cx="1524000" cy="2032000"/>
          </a:xfrm>
          <a:prstGeom prst="rect">
            <a:avLst/>
          </a:prstGeom>
          <a:noFill/>
          <a:ln w="9525">
            <a:noFill/>
            <a:miter lim="800000"/>
            <a:headEnd/>
            <a:tailEnd/>
          </a:ln>
          <a:effectLst/>
        </p:spPr>
      </p:pic>
      <p:pic>
        <p:nvPicPr>
          <p:cNvPr id="5" name="Picture 2" descr="C:\Documents and Settings\raghavan\Desktop\srikanth out door company 17.07.2014\DSC_0139.JPG"/>
          <p:cNvPicPr>
            <a:picLocks noChangeAspect="1" noChangeArrowheads="1"/>
          </p:cNvPicPr>
          <p:nvPr/>
        </p:nvPicPr>
        <p:blipFill>
          <a:blip r:embed="rId3" cstate="print"/>
          <a:srcRect/>
          <a:stretch>
            <a:fillRect/>
          </a:stretch>
        </p:blipFill>
        <p:spPr bwMode="auto">
          <a:xfrm>
            <a:off x="5161019" y="1752600"/>
            <a:ext cx="3982981" cy="4602795"/>
          </a:xfrm>
          <a:prstGeom prst="rect">
            <a:avLst/>
          </a:prstGeom>
          <a:noFill/>
        </p:spPr>
      </p:pic>
      <p:pic>
        <p:nvPicPr>
          <p:cNvPr id="6" name="Picture 3" descr="C:\Documents and Settings\raghavan\Desktop\srikanth out door company 17.07.2014\DSC_0138.JPG"/>
          <p:cNvPicPr>
            <a:picLocks noChangeAspect="1" noChangeArrowheads="1"/>
          </p:cNvPicPr>
          <p:nvPr/>
        </p:nvPicPr>
        <p:blipFill>
          <a:blip r:embed="rId4" cstate="print"/>
          <a:srcRect/>
          <a:stretch>
            <a:fillRect/>
          </a:stretch>
        </p:blipFill>
        <p:spPr bwMode="auto">
          <a:xfrm>
            <a:off x="3048000" y="4267200"/>
            <a:ext cx="2051140" cy="2074846"/>
          </a:xfrm>
          <a:prstGeom prst="rect">
            <a:avLst/>
          </a:prstGeom>
          <a:noFill/>
        </p:spPr>
      </p:pic>
      <p:pic>
        <p:nvPicPr>
          <p:cNvPr id="7" name="Picture 5" descr="C:\Documents and Settings\raghavan\Desktop\srikanth out door company 17.07.2014\DSC_0108.JPG"/>
          <p:cNvPicPr>
            <a:picLocks noChangeAspect="1" noChangeArrowheads="1"/>
          </p:cNvPicPr>
          <p:nvPr/>
        </p:nvPicPr>
        <p:blipFill>
          <a:blip r:embed="rId5" cstate="print"/>
          <a:srcRect/>
          <a:stretch>
            <a:fillRect/>
          </a:stretch>
        </p:blipFill>
        <p:spPr bwMode="auto">
          <a:xfrm>
            <a:off x="3048000" y="1752600"/>
            <a:ext cx="2033850" cy="2435689"/>
          </a:xfrm>
          <a:prstGeom prst="rect">
            <a:avLst/>
          </a:prstGeom>
          <a:noFill/>
        </p:spPr>
      </p:pic>
      <p:sp>
        <p:nvSpPr>
          <p:cNvPr id="8" name="Rectangle 7"/>
          <p:cNvSpPr/>
          <p:nvPr/>
        </p:nvSpPr>
        <p:spPr>
          <a:xfrm>
            <a:off x="914400" y="3821668"/>
            <a:ext cx="2185406" cy="369332"/>
          </a:xfrm>
          <a:prstGeom prst="rect">
            <a:avLst/>
          </a:prstGeom>
        </p:spPr>
        <p:txBody>
          <a:bodyPr wrap="none">
            <a:spAutoFit/>
          </a:bodyPr>
          <a:lstStyle/>
          <a:p>
            <a:r>
              <a:rPr lang="en-US" dirty="0" err="1" smtClean="0"/>
              <a:t>Shri</a:t>
            </a:r>
            <a:r>
              <a:rPr lang="en-US" dirty="0" smtClean="0"/>
              <a:t> A.K. </a:t>
            </a:r>
            <a:r>
              <a:rPr lang="en-US" dirty="0" err="1" smtClean="0"/>
              <a:t>Venkatasamy</a:t>
            </a:r>
            <a:endParaRPr lang="en-IN"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WBFC, Kolkata </a:t>
            </a:r>
            <a:r>
              <a:rPr lang="en-IN" dirty="0" smtClean="0"/>
              <a:t/>
            </a:r>
            <a:br>
              <a:rPr lang="en-IN" dirty="0" smtClean="0"/>
            </a:br>
            <a:r>
              <a:rPr lang="en-US" b="1" dirty="0" smtClean="0"/>
              <a:t>M/s </a:t>
            </a:r>
            <a:r>
              <a:rPr lang="en-US" b="1" dirty="0" err="1" smtClean="0"/>
              <a:t>Chemtreat</a:t>
            </a:r>
            <a:r>
              <a:rPr lang="en-US" b="1" dirty="0" smtClean="0"/>
              <a:t> Technologies</a:t>
            </a:r>
            <a:endParaRPr lang="en-IN" dirty="0"/>
          </a:p>
        </p:txBody>
      </p:sp>
      <p:sp>
        <p:nvSpPr>
          <p:cNvPr id="3" name="Content Placeholder 2"/>
          <p:cNvSpPr>
            <a:spLocks noGrp="1"/>
          </p:cNvSpPr>
          <p:nvPr>
            <p:ph idx="1"/>
          </p:nvPr>
        </p:nvSpPr>
        <p:spPr>
          <a:xfrm>
            <a:off x="1066800" y="1447800"/>
            <a:ext cx="7866888" cy="5257800"/>
          </a:xfrm>
        </p:spPr>
        <p:txBody>
          <a:bodyPr>
            <a:normAutofit fontScale="70000" lnSpcReduction="20000"/>
          </a:bodyPr>
          <a:lstStyle/>
          <a:p>
            <a:pPr algn="just">
              <a:buNone/>
            </a:pPr>
            <a:endParaRPr lang="en-IN" dirty="0" smtClean="0"/>
          </a:p>
          <a:p>
            <a:pPr algn="just"/>
            <a:r>
              <a:rPr lang="en-US" dirty="0" smtClean="0"/>
              <a:t>M/s </a:t>
            </a:r>
            <a:r>
              <a:rPr lang="en-US" dirty="0" err="1" smtClean="0"/>
              <a:t>Chemtreat</a:t>
            </a:r>
            <a:r>
              <a:rPr lang="en-US" dirty="0" smtClean="0"/>
              <a:t> Technologies was established in the year 2001 by Dr. </a:t>
            </a:r>
            <a:r>
              <a:rPr lang="en-US" dirty="0" err="1" smtClean="0"/>
              <a:t>Dipankar</a:t>
            </a:r>
            <a:r>
              <a:rPr lang="en-US" dirty="0" smtClean="0"/>
              <a:t> </a:t>
            </a:r>
            <a:r>
              <a:rPr lang="en-US" dirty="0" err="1" smtClean="0"/>
              <a:t>Sen</a:t>
            </a:r>
            <a:r>
              <a:rPr lang="en-US" dirty="0" smtClean="0"/>
              <a:t>, with Financial Assistance from WBFC.  M/s </a:t>
            </a:r>
            <a:r>
              <a:rPr lang="en-US" dirty="0" err="1" smtClean="0"/>
              <a:t>Chemtreat</a:t>
            </a:r>
            <a:r>
              <a:rPr lang="en-US" dirty="0" smtClean="0"/>
              <a:t> Technologies is one of the leading manufacturers, exporters, suppliers of electroplating chemicals, powder coating pretreatment chemicals, galvanizing chemicals, anodizing chemicals, steel plant chemicals and refractory chemicals.  Under the guidance of Dr. </a:t>
            </a:r>
            <a:r>
              <a:rPr lang="en-US" dirty="0" err="1" smtClean="0"/>
              <a:t>Sen</a:t>
            </a:r>
            <a:r>
              <a:rPr lang="en-US" dirty="0" smtClean="0"/>
              <a:t>, the organization is now being managed by a dedicated team of young and experienced professionals with zeal and commitment to customer satisfaction and a pragmatic approach to marketing.</a:t>
            </a:r>
            <a:endParaRPr lang="en-IN" dirty="0" smtClean="0"/>
          </a:p>
          <a:p>
            <a:pPr algn="just"/>
            <a:r>
              <a:rPr lang="en-US" dirty="0" smtClean="0"/>
              <a:t> </a:t>
            </a:r>
            <a:endParaRPr lang="en-IN" dirty="0" smtClean="0"/>
          </a:p>
          <a:p>
            <a:pPr algn="just"/>
            <a:r>
              <a:rPr lang="en-US" dirty="0" smtClean="0"/>
              <a:t>M/s </a:t>
            </a:r>
            <a:r>
              <a:rPr lang="en-US" dirty="0" err="1" smtClean="0"/>
              <a:t>Chemtreat</a:t>
            </a:r>
            <a:r>
              <a:rPr lang="en-US" dirty="0" smtClean="0"/>
              <a:t> Technologies is also exporting its technology &amp; products to Bangladesh and Nepal. Their buyers are automobile ancillaries, cycle industries, garment industries, wire galvanizing units, steel plants, defense workshops and Indian railway workshops.  The unit is regular in its repayment schedule.  Its turnover is expected to be Rs.2.00 </a:t>
            </a:r>
            <a:r>
              <a:rPr lang="en-US" dirty="0" err="1" smtClean="0"/>
              <a:t>crore</a:t>
            </a:r>
            <a:r>
              <a:rPr lang="en-US" dirty="0" smtClean="0"/>
              <a:t> for the year 2016-17. </a:t>
            </a:r>
            <a:endParaRPr lang="en-IN"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81288" cy="1265238"/>
          </a:xfrm>
        </p:spPr>
        <p:txBody>
          <a:bodyPr>
            <a:normAutofit fontScale="90000"/>
          </a:bodyPr>
          <a:lstStyle/>
          <a:p>
            <a:pPr algn="ctr"/>
            <a:r>
              <a:rPr lang="en-US" b="1" dirty="0" smtClean="0"/>
              <a:t>WBFC, Kolkata </a:t>
            </a:r>
            <a:r>
              <a:rPr lang="en-IN" dirty="0" smtClean="0"/>
              <a:t/>
            </a:r>
            <a:br>
              <a:rPr lang="en-IN" dirty="0" smtClean="0"/>
            </a:br>
            <a:r>
              <a:rPr lang="en-US" b="1" dirty="0" smtClean="0"/>
              <a:t>M/s </a:t>
            </a:r>
            <a:r>
              <a:rPr lang="en-US" b="1" dirty="0" err="1" smtClean="0"/>
              <a:t>Chemtreat</a:t>
            </a:r>
            <a:r>
              <a:rPr lang="en-US" b="1" dirty="0" smtClean="0"/>
              <a:t> Technologies</a:t>
            </a:r>
            <a:endParaRPr lang="en-IN" dirty="0"/>
          </a:p>
        </p:txBody>
      </p:sp>
      <p:pic>
        <p:nvPicPr>
          <p:cNvPr id="9218" name="Picture 2"/>
          <p:cNvPicPr>
            <a:picLocks noGrp="1" noChangeAspect="1" noChangeArrowheads="1"/>
          </p:cNvPicPr>
          <p:nvPr>
            <p:ph idx="1"/>
          </p:nvPr>
        </p:nvPicPr>
        <p:blipFill>
          <a:blip r:embed="rId2"/>
          <a:srcRect/>
          <a:stretch>
            <a:fillRect/>
          </a:stretch>
        </p:blipFill>
        <p:spPr bwMode="auto">
          <a:xfrm>
            <a:off x="1066800" y="1600199"/>
            <a:ext cx="1676400" cy="2043701"/>
          </a:xfrm>
          <a:prstGeom prst="rect">
            <a:avLst/>
          </a:prstGeom>
          <a:noFill/>
          <a:ln w="9525">
            <a:noFill/>
            <a:miter lim="800000"/>
            <a:headEnd/>
            <a:tailEnd/>
          </a:ln>
          <a:effectLst/>
        </p:spPr>
      </p:pic>
      <p:sp>
        <p:nvSpPr>
          <p:cNvPr id="5" name="Rectangle 4"/>
          <p:cNvSpPr/>
          <p:nvPr/>
        </p:nvSpPr>
        <p:spPr>
          <a:xfrm>
            <a:off x="1066800" y="3669268"/>
            <a:ext cx="1767150" cy="369332"/>
          </a:xfrm>
          <a:prstGeom prst="rect">
            <a:avLst/>
          </a:prstGeom>
        </p:spPr>
        <p:txBody>
          <a:bodyPr wrap="none">
            <a:spAutoFit/>
          </a:bodyPr>
          <a:lstStyle/>
          <a:p>
            <a:r>
              <a:rPr lang="en-US" dirty="0" smtClean="0"/>
              <a:t>Dr. </a:t>
            </a:r>
            <a:r>
              <a:rPr lang="en-US" dirty="0" err="1" smtClean="0"/>
              <a:t>Dipankar</a:t>
            </a:r>
            <a:r>
              <a:rPr lang="en-US" dirty="0" smtClean="0"/>
              <a:t> </a:t>
            </a:r>
            <a:r>
              <a:rPr lang="en-US" dirty="0" err="1" smtClean="0"/>
              <a:t>Sen</a:t>
            </a:r>
            <a:endParaRPr lang="en-IN" dirty="0"/>
          </a:p>
        </p:txBody>
      </p:sp>
      <p:pic>
        <p:nvPicPr>
          <p:cNvPr id="9219" name="Picture 3"/>
          <p:cNvPicPr>
            <a:picLocks noChangeAspect="1" noChangeArrowheads="1"/>
          </p:cNvPicPr>
          <p:nvPr/>
        </p:nvPicPr>
        <p:blipFill>
          <a:blip r:embed="rId3"/>
          <a:srcRect/>
          <a:stretch>
            <a:fillRect/>
          </a:stretch>
        </p:blipFill>
        <p:spPr bwMode="auto">
          <a:xfrm>
            <a:off x="3352800" y="1595437"/>
            <a:ext cx="5562600" cy="5110163"/>
          </a:xfrm>
          <a:prstGeom prst="rect">
            <a:avLst/>
          </a:prstGeom>
          <a:noFill/>
          <a:ln w="9525">
            <a:noFill/>
            <a:miter lim="800000"/>
            <a:headEnd/>
            <a:tailEnd/>
          </a:ln>
          <a:effec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781288" cy="1417638"/>
          </a:xfrm>
        </p:spPr>
        <p:txBody>
          <a:bodyPr>
            <a:normAutofit/>
          </a:bodyPr>
          <a:lstStyle/>
          <a:p>
            <a:pPr algn="ctr"/>
            <a:r>
              <a:rPr lang="en-US" b="1" dirty="0" smtClean="0"/>
              <a:t>WBFC; Kolkata</a:t>
            </a:r>
            <a:r>
              <a:rPr lang="en-IN" dirty="0" smtClean="0"/>
              <a:t/>
            </a:r>
            <a:br>
              <a:rPr lang="en-IN" dirty="0" smtClean="0"/>
            </a:br>
            <a:r>
              <a:rPr lang="en-US" b="1" dirty="0" smtClean="0"/>
              <a:t>ATCIS Technology Pvt. Ltd.</a:t>
            </a:r>
            <a:endParaRPr lang="en-IN" dirty="0"/>
          </a:p>
        </p:txBody>
      </p:sp>
      <p:sp>
        <p:nvSpPr>
          <p:cNvPr id="3" name="Content Placeholder 2"/>
          <p:cNvSpPr>
            <a:spLocks noGrp="1"/>
          </p:cNvSpPr>
          <p:nvPr>
            <p:ph idx="1"/>
          </p:nvPr>
        </p:nvSpPr>
        <p:spPr>
          <a:xfrm>
            <a:off x="1066800" y="1447800"/>
            <a:ext cx="7866888" cy="5257800"/>
          </a:xfrm>
        </p:spPr>
        <p:txBody>
          <a:bodyPr>
            <a:normAutofit fontScale="85000" lnSpcReduction="10000"/>
          </a:bodyPr>
          <a:lstStyle/>
          <a:p>
            <a:pPr algn="just"/>
            <a:endParaRPr lang="en-IN" dirty="0" smtClean="0"/>
          </a:p>
          <a:p>
            <a:pPr algn="just"/>
            <a:r>
              <a:rPr lang="en-US" dirty="0" err="1" smtClean="0"/>
              <a:t>Shri</a:t>
            </a:r>
            <a:r>
              <a:rPr lang="en-US" dirty="0" smtClean="0"/>
              <a:t> </a:t>
            </a:r>
            <a:r>
              <a:rPr lang="en-US" dirty="0" err="1" smtClean="0"/>
              <a:t>Tutul</a:t>
            </a:r>
            <a:r>
              <a:rPr lang="en-US" dirty="0" smtClean="0"/>
              <a:t> </a:t>
            </a:r>
            <a:r>
              <a:rPr lang="en-US" dirty="0" err="1" smtClean="0"/>
              <a:t>Chowdhury</a:t>
            </a:r>
            <a:r>
              <a:rPr lang="en-US" dirty="0" smtClean="0"/>
              <a:t>, promoted M/s ATCIS in the year 2011 with financial assistance from West Bengal Financial Corporation (WBFC).  The Company availed of term loan of Rs.480.00 </a:t>
            </a:r>
            <a:r>
              <a:rPr lang="en-US" dirty="0" err="1" smtClean="0"/>
              <a:t>Lakh</a:t>
            </a:r>
            <a:r>
              <a:rPr lang="en-US" dirty="0" smtClean="0"/>
              <a:t> from WBFC and started a call centre in Kolkata in the year 2014. The company has been running satisfactorily and growing steadily. The company subsequently expanded its activities in other premium business areas like Hyderabad and </a:t>
            </a:r>
            <a:r>
              <a:rPr lang="en-US" dirty="0" err="1" smtClean="0"/>
              <a:t>Bangaluru</a:t>
            </a:r>
            <a:r>
              <a:rPr lang="en-US" dirty="0" smtClean="0"/>
              <a:t>. The company has good repayment record. Its clientele include reputed houses like Reliance Communications, ABP Weddings, Cleartrip.com etc.  </a:t>
            </a:r>
            <a:endParaRPr lang="en-IN" dirty="0" smtClean="0"/>
          </a:p>
          <a:p>
            <a:pPr algn="just"/>
            <a:endParaRPr lang="en-IN"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781288" cy="1417638"/>
          </a:xfrm>
        </p:spPr>
        <p:txBody>
          <a:bodyPr>
            <a:normAutofit/>
          </a:bodyPr>
          <a:lstStyle/>
          <a:p>
            <a:pPr algn="ctr"/>
            <a:r>
              <a:rPr lang="en-US" b="1" dirty="0" smtClean="0"/>
              <a:t>WBFC; Kolkata</a:t>
            </a:r>
            <a:r>
              <a:rPr lang="en-IN" dirty="0" smtClean="0"/>
              <a:t/>
            </a:r>
            <a:br>
              <a:rPr lang="en-IN" dirty="0" smtClean="0"/>
            </a:br>
            <a:r>
              <a:rPr lang="en-US" b="1" dirty="0" smtClean="0"/>
              <a:t>ATCIS Technology Pvt. Ltd.</a:t>
            </a:r>
            <a:endParaRPr lang="en-IN" dirty="0"/>
          </a:p>
        </p:txBody>
      </p:sp>
      <p:pic>
        <p:nvPicPr>
          <p:cNvPr id="100354" name="Picture 2"/>
          <p:cNvPicPr>
            <a:picLocks noGrp="1" noChangeAspect="1" noChangeArrowheads="1"/>
          </p:cNvPicPr>
          <p:nvPr>
            <p:ph idx="1"/>
          </p:nvPr>
        </p:nvPicPr>
        <p:blipFill>
          <a:blip r:embed="rId3"/>
          <a:srcRect l="9091" t="6122" r="10909" b="8163"/>
          <a:stretch>
            <a:fillRect/>
          </a:stretch>
        </p:blipFill>
        <p:spPr bwMode="auto">
          <a:xfrm>
            <a:off x="1143000" y="1600200"/>
            <a:ext cx="2286000" cy="2182091"/>
          </a:xfrm>
          <a:prstGeom prst="rect">
            <a:avLst/>
          </a:prstGeom>
          <a:noFill/>
          <a:ln w="9525">
            <a:noFill/>
            <a:miter lim="800000"/>
            <a:headEnd/>
            <a:tailEnd/>
          </a:ln>
          <a:effectLst/>
        </p:spPr>
      </p:pic>
      <p:pic>
        <p:nvPicPr>
          <p:cNvPr id="100355" name="Picture 3"/>
          <p:cNvPicPr>
            <a:picLocks noChangeAspect="1" noChangeArrowheads="1"/>
          </p:cNvPicPr>
          <p:nvPr/>
        </p:nvPicPr>
        <p:blipFill>
          <a:blip r:embed="rId4"/>
          <a:srcRect/>
          <a:stretch>
            <a:fillRect/>
          </a:stretch>
        </p:blipFill>
        <p:spPr bwMode="auto">
          <a:xfrm>
            <a:off x="4114800" y="1447800"/>
            <a:ext cx="4876800" cy="2743200"/>
          </a:xfrm>
          <a:prstGeom prst="rect">
            <a:avLst/>
          </a:prstGeom>
          <a:noFill/>
          <a:ln w="9525">
            <a:noFill/>
            <a:miter lim="800000"/>
            <a:headEnd/>
            <a:tailEnd/>
          </a:ln>
          <a:effectLst/>
        </p:spPr>
      </p:pic>
      <p:pic>
        <p:nvPicPr>
          <p:cNvPr id="100356" name="Picture 4"/>
          <p:cNvPicPr>
            <a:picLocks noChangeAspect="1" noChangeArrowheads="1"/>
          </p:cNvPicPr>
          <p:nvPr/>
        </p:nvPicPr>
        <p:blipFill>
          <a:blip r:embed="rId5"/>
          <a:srcRect/>
          <a:stretch>
            <a:fillRect/>
          </a:stretch>
        </p:blipFill>
        <p:spPr bwMode="auto">
          <a:xfrm>
            <a:off x="4114800" y="4191000"/>
            <a:ext cx="4953000" cy="2632857"/>
          </a:xfrm>
          <a:prstGeom prst="rect">
            <a:avLst/>
          </a:prstGeom>
          <a:noFill/>
          <a:ln w="9525">
            <a:noFill/>
            <a:miter lim="800000"/>
            <a:headEnd/>
            <a:tailEnd/>
          </a:ln>
          <a:effectLst/>
        </p:spPr>
      </p:pic>
      <p:sp>
        <p:nvSpPr>
          <p:cNvPr id="7" name="Rectangle 6"/>
          <p:cNvSpPr/>
          <p:nvPr/>
        </p:nvSpPr>
        <p:spPr>
          <a:xfrm>
            <a:off x="1143000" y="3733800"/>
            <a:ext cx="2532168" cy="369332"/>
          </a:xfrm>
          <a:prstGeom prst="rect">
            <a:avLst/>
          </a:prstGeom>
        </p:spPr>
        <p:txBody>
          <a:bodyPr wrap="none">
            <a:spAutoFit/>
          </a:bodyPr>
          <a:lstStyle/>
          <a:p>
            <a:r>
              <a:rPr lang="en-US" b="1" dirty="0" smtClean="0"/>
              <a:t>Shri </a:t>
            </a:r>
            <a:r>
              <a:rPr lang="en-US" b="1" dirty="0" err="1" smtClean="0"/>
              <a:t>Tutul</a:t>
            </a:r>
            <a:r>
              <a:rPr lang="en-US" b="1" dirty="0" smtClean="0"/>
              <a:t> </a:t>
            </a:r>
            <a:r>
              <a:rPr lang="en-US" b="1" dirty="0" err="1" smtClean="0"/>
              <a:t>Chowdhury</a:t>
            </a:r>
            <a:endParaRPr lang="en-US" b="1"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05088" cy="1265238"/>
          </a:xfrm>
        </p:spPr>
        <p:txBody>
          <a:bodyPr>
            <a:normAutofit fontScale="90000"/>
          </a:bodyPr>
          <a:lstStyle/>
          <a:p>
            <a:pPr algn="ctr"/>
            <a:r>
              <a:rPr lang="en-US" b="1" dirty="0" smtClean="0"/>
              <a:t>WBFC; Kolkata</a:t>
            </a:r>
            <a:r>
              <a:rPr lang="en-IN" dirty="0" smtClean="0"/>
              <a:t/>
            </a:r>
            <a:br>
              <a:rPr lang="en-IN" dirty="0" smtClean="0"/>
            </a:br>
            <a:r>
              <a:rPr lang="en-US" b="1" dirty="0" smtClean="0"/>
              <a:t>M/s </a:t>
            </a:r>
            <a:r>
              <a:rPr lang="en-US" b="1" dirty="0" err="1" smtClean="0"/>
              <a:t>Prayas</a:t>
            </a:r>
            <a:endParaRPr lang="en-IN" dirty="0"/>
          </a:p>
        </p:txBody>
      </p:sp>
      <p:sp>
        <p:nvSpPr>
          <p:cNvPr id="3" name="Content Placeholder 2"/>
          <p:cNvSpPr>
            <a:spLocks noGrp="1"/>
          </p:cNvSpPr>
          <p:nvPr>
            <p:ph idx="1"/>
          </p:nvPr>
        </p:nvSpPr>
        <p:spPr>
          <a:xfrm>
            <a:off x="1143000" y="1447800"/>
            <a:ext cx="7790688" cy="5257800"/>
          </a:xfrm>
        </p:spPr>
        <p:txBody>
          <a:bodyPr>
            <a:normAutofit fontScale="92500" lnSpcReduction="10000"/>
          </a:bodyPr>
          <a:lstStyle/>
          <a:p>
            <a:pPr algn="just"/>
            <a:r>
              <a:rPr lang="en-US" dirty="0" smtClean="0"/>
              <a:t>M/S </a:t>
            </a:r>
            <a:r>
              <a:rPr lang="en-US" dirty="0" err="1" smtClean="0"/>
              <a:t>Prayas</a:t>
            </a:r>
            <a:r>
              <a:rPr lang="en-US" dirty="0" smtClean="0"/>
              <a:t>, a partnership firm established by Smt. </a:t>
            </a:r>
            <a:r>
              <a:rPr lang="en-US" dirty="0" err="1" smtClean="0"/>
              <a:t>Chirashree</a:t>
            </a:r>
            <a:r>
              <a:rPr lang="en-US" dirty="0" smtClean="0"/>
              <a:t> </a:t>
            </a:r>
            <a:r>
              <a:rPr lang="en-US" dirty="0" err="1" smtClean="0"/>
              <a:t>Chakraborty</a:t>
            </a:r>
            <a:r>
              <a:rPr lang="en-US" dirty="0" smtClean="0"/>
              <a:t> in the year 2016 with financial assistance from West Bengal Financial Corporation (WBFC) to manufacture paper cups.  The products are sold both in the local market as well as other cities like </a:t>
            </a:r>
            <a:r>
              <a:rPr lang="en-US" dirty="0" err="1" smtClean="0"/>
              <a:t>Tatanagar</a:t>
            </a:r>
            <a:r>
              <a:rPr lang="en-US" dirty="0" smtClean="0"/>
              <a:t>, Patna, </a:t>
            </a:r>
            <a:r>
              <a:rPr lang="en-US" dirty="0" err="1" smtClean="0"/>
              <a:t>Hazipur</a:t>
            </a:r>
            <a:r>
              <a:rPr lang="en-US" dirty="0" smtClean="0"/>
              <a:t> etc. </a:t>
            </a:r>
            <a:r>
              <a:rPr lang="en-US" dirty="0" err="1" smtClean="0"/>
              <a:t>Smt</a:t>
            </a:r>
            <a:r>
              <a:rPr lang="en-US" dirty="0" smtClean="0"/>
              <a:t> </a:t>
            </a:r>
            <a:r>
              <a:rPr lang="en-US" dirty="0" err="1" smtClean="0"/>
              <a:t>Chakraborty</a:t>
            </a:r>
            <a:r>
              <a:rPr lang="en-US" dirty="0" smtClean="0"/>
              <a:t> is now thinking of undertaking an expansion </a:t>
            </a:r>
            <a:r>
              <a:rPr lang="en-US" dirty="0" err="1" smtClean="0"/>
              <a:t>programme</a:t>
            </a:r>
            <a:r>
              <a:rPr lang="en-US" dirty="0" smtClean="0"/>
              <a:t> to meet the growing demand of her products in the market.  She is being awarded under the Best Women Entrepreneur category.</a:t>
            </a:r>
            <a:endParaRPr lang="en-IN"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05088" cy="1143000"/>
          </a:xfrm>
        </p:spPr>
        <p:txBody>
          <a:bodyPr>
            <a:normAutofit fontScale="90000"/>
          </a:bodyPr>
          <a:lstStyle/>
          <a:p>
            <a:pPr algn="ctr"/>
            <a:r>
              <a:rPr lang="en-US" b="1" dirty="0" smtClean="0"/>
              <a:t>WBFC; Kolkata</a:t>
            </a:r>
            <a:r>
              <a:rPr lang="en-IN" dirty="0" smtClean="0"/>
              <a:t/>
            </a:r>
            <a:br>
              <a:rPr lang="en-IN" dirty="0" smtClean="0"/>
            </a:br>
            <a:r>
              <a:rPr lang="en-US" b="1" dirty="0" smtClean="0"/>
              <a:t>M/s </a:t>
            </a:r>
            <a:r>
              <a:rPr lang="en-US" b="1" dirty="0" err="1" smtClean="0"/>
              <a:t>Prayas</a:t>
            </a:r>
            <a:endParaRPr lang="en-IN" dirty="0"/>
          </a:p>
        </p:txBody>
      </p:sp>
      <p:pic>
        <p:nvPicPr>
          <p:cNvPr id="10242" name="Picture 2" descr="G:\AWARDS~2017\AWARDEES-PROFILE\Prayas_Promoter_Photo.jpg"/>
          <p:cNvPicPr>
            <a:picLocks noGrp="1" noChangeAspect="1" noChangeArrowheads="1"/>
          </p:cNvPicPr>
          <p:nvPr>
            <p:ph idx="1"/>
          </p:nvPr>
        </p:nvPicPr>
        <p:blipFill>
          <a:blip r:embed="rId2" cstate="print"/>
          <a:srcRect l="14951" t="30159" r="12948" b="34921"/>
          <a:stretch>
            <a:fillRect/>
          </a:stretch>
        </p:blipFill>
        <p:spPr bwMode="auto">
          <a:xfrm>
            <a:off x="1066800" y="1524000"/>
            <a:ext cx="3086100" cy="2057400"/>
          </a:xfrm>
          <a:prstGeom prst="rect">
            <a:avLst/>
          </a:prstGeom>
          <a:noFill/>
        </p:spPr>
      </p:pic>
      <p:pic>
        <p:nvPicPr>
          <p:cNvPr id="10243" name="Picture 3" descr="G:\AWARDS~2017\AWARDEES-PROFILE\Prayas_Factory photo.jpg"/>
          <p:cNvPicPr>
            <a:picLocks noChangeAspect="1" noChangeArrowheads="1"/>
          </p:cNvPicPr>
          <p:nvPr/>
        </p:nvPicPr>
        <p:blipFill>
          <a:blip r:embed="rId3" cstate="print"/>
          <a:srcRect l="14987" t="8711" r="13076" b="12894"/>
          <a:stretch>
            <a:fillRect/>
          </a:stretch>
        </p:blipFill>
        <p:spPr bwMode="auto">
          <a:xfrm>
            <a:off x="4495800" y="1600200"/>
            <a:ext cx="4267200" cy="5105400"/>
          </a:xfrm>
          <a:prstGeom prst="rect">
            <a:avLst/>
          </a:prstGeom>
          <a:noFill/>
        </p:spPr>
      </p:pic>
      <p:sp>
        <p:nvSpPr>
          <p:cNvPr id="6" name="Rectangle 5"/>
          <p:cNvSpPr/>
          <p:nvPr/>
        </p:nvSpPr>
        <p:spPr>
          <a:xfrm>
            <a:off x="1066800" y="3593068"/>
            <a:ext cx="3434915" cy="369332"/>
          </a:xfrm>
          <a:prstGeom prst="rect">
            <a:avLst/>
          </a:prstGeom>
        </p:spPr>
        <p:txBody>
          <a:bodyPr wrap="none">
            <a:spAutoFit/>
          </a:bodyPr>
          <a:lstStyle/>
          <a:p>
            <a:r>
              <a:rPr lang="en-US" b="1" dirty="0" smtClean="0"/>
              <a:t>Smt. </a:t>
            </a:r>
            <a:r>
              <a:rPr lang="en-US" b="1" dirty="0" err="1" smtClean="0"/>
              <a:t>Chirashree</a:t>
            </a:r>
            <a:r>
              <a:rPr lang="en-US" b="1" dirty="0" smtClean="0"/>
              <a:t> </a:t>
            </a:r>
            <a:r>
              <a:rPr lang="en-US" b="1" dirty="0" err="1" smtClean="0"/>
              <a:t>Chakraborty</a:t>
            </a:r>
            <a:r>
              <a:rPr lang="en-US" b="1" dirty="0" smtClean="0"/>
              <a:t> </a:t>
            </a:r>
            <a:endParaRPr lang="en-IN" b="1"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781288" cy="1189038"/>
          </a:xfrm>
        </p:spPr>
        <p:txBody>
          <a:bodyPr>
            <a:normAutofit fontScale="90000"/>
          </a:bodyPr>
          <a:lstStyle/>
          <a:p>
            <a:pPr algn="ctr"/>
            <a:r>
              <a:rPr lang="en-US" b="1" dirty="0" smtClean="0"/>
              <a:t>WBFC; Kolkata</a:t>
            </a:r>
            <a:r>
              <a:rPr lang="en-IN" dirty="0" smtClean="0"/>
              <a:t/>
            </a:r>
            <a:br>
              <a:rPr lang="en-IN" dirty="0" smtClean="0"/>
            </a:br>
            <a:r>
              <a:rPr lang="en-US" b="1" dirty="0" smtClean="0"/>
              <a:t>M/s Modern Inns Pvt. Ltd.</a:t>
            </a:r>
            <a:endParaRPr lang="en-IN" dirty="0"/>
          </a:p>
        </p:txBody>
      </p:sp>
      <p:sp>
        <p:nvSpPr>
          <p:cNvPr id="3" name="Content Placeholder 2"/>
          <p:cNvSpPr>
            <a:spLocks noGrp="1"/>
          </p:cNvSpPr>
          <p:nvPr>
            <p:ph idx="1"/>
          </p:nvPr>
        </p:nvSpPr>
        <p:spPr>
          <a:xfrm>
            <a:off x="1066800" y="1447800"/>
            <a:ext cx="7866888" cy="5257800"/>
          </a:xfrm>
        </p:spPr>
        <p:txBody>
          <a:bodyPr>
            <a:normAutofit fontScale="85000" lnSpcReduction="20000"/>
          </a:bodyPr>
          <a:lstStyle/>
          <a:p>
            <a:endParaRPr lang="en-IN" dirty="0" smtClean="0"/>
          </a:p>
          <a:p>
            <a:pPr algn="just"/>
            <a:r>
              <a:rPr lang="en-US" sz="3400" dirty="0" smtClean="0"/>
              <a:t>M/s Modern Inns Pvt. Ltd. was incorporated by </a:t>
            </a:r>
            <a:r>
              <a:rPr lang="en-US" sz="3400" dirty="0" err="1" smtClean="0"/>
              <a:t>Shri</a:t>
            </a:r>
            <a:r>
              <a:rPr lang="en-US" sz="3400" dirty="0" smtClean="0"/>
              <a:t> </a:t>
            </a:r>
            <a:r>
              <a:rPr lang="en-US" sz="3400" dirty="0" err="1" smtClean="0"/>
              <a:t>Tejinder</a:t>
            </a:r>
            <a:r>
              <a:rPr lang="en-US" sz="3400" dirty="0" smtClean="0"/>
              <a:t> Singh </a:t>
            </a:r>
            <a:r>
              <a:rPr lang="en-US" sz="3400" dirty="0" err="1" smtClean="0"/>
              <a:t>Saini</a:t>
            </a:r>
            <a:r>
              <a:rPr lang="en-US" sz="3400" dirty="0" smtClean="0"/>
              <a:t> with Financial Assistance from West Bengal Financial Corporation (WBFC) to setup a star category hotel in the heart of City of Kolkata. The company implemented the project successfully and started operations under the name of ‘</a:t>
            </a:r>
            <a:r>
              <a:rPr lang="en-US" sz="3400" b="1" dirty="0" err="1" smtClean="0"/>
              <a:t>Auris</a:t>
            </a:r>
            <a:r>
              <a:rPr lang="en-US" sz="3400" b="1" dirty="0" smtClean="0"/>
              <a:t>’</a:t>
            </a:r>
            <a:r>
              <a:rPr lang="en-US" sz="3400" dirty="0" smtClean="0"/>
              <a:t> in October’2015. The hotel has 55 guest rooms including 8 luxury suites; convention and banquet halls, roof top swimming pool etc. and enjoys a good reputation in the market.  The company is regular in its repayment record.</a:t>
            </a:r>
            <a:endParaRPr lang="en-IN" sz="34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 y="106362"/>
            <a:ext cx="8933688" cy="1417638"/>
          </a:xfrm>
        </p:spPr>
        <p:txBody>
          <a:bodyPr/>
          <a:lstStyle/>
          <a:p>
            <a:pPr algn="ctr"/>
            <a:r>
              <a:rPr lang="en-US" b="1" dirty="0" smtClean="0"/>
              <a:t>WBFC; Kolkata</a:t>
            </a:r>
            <a:r>
              <a:rPr lang="en-IN" dirty="0" smtClean="0"/>
              <a:t/>
            </a:r>
            <a:br>
              <a:rPr lang="en-IN" dirty="0" smtClean="0"/>
            </a:br>
            <a:r>
              <a:rPr lang="en-US" b="1" dirty="0" smtClean="0"/>
              <a:t>M/s Modern Inns Pvt. Ltd.</a:t>
            </a:r>
            <a:endParaRPr lang="en-IN" dirty="0"/>
          </a:p>
        </p:txBody>
      </p:sp>
      <p:pic>
        <p:nvPicPr>
          <p:cNvPr id="11266" name="Picture 2" descr="G:\AWARDS~2017\AWARDEES-PROFILE\Modern Inns_Photo_Ch Promoter_T S Saini.jpg"/>
          <p:cNvPicPr>
            <a:picLocks noGrp="1" noChangeAspect="1" noChangeArrowheads="1"/>
          </p:cNvPicPr>
          <p:nvPr>
            <p:ph idx="1"/>
          </p:nvPr>
        </p:nvPicPr>
        <p:blipFill>
          <a:blip r:embed="rId2"/>
          <a:srcRect l="15121" t="25253" r="9274" b="24242"/>
          <a:stretch>
            <a:fillRect/>
          </a:stretch>
        </p:blipFill>
        <p:spPr bwMode="auto">
          <a:xfrm>
            <a:off x="1143000" y="2057400"/>
            <a:ext cx="2336800" cy="2133600"/>
          </a:xfrm>
          <a:prstGeom prst="rect">
            <a:avLst/>
          </a:prstGeom>
          <a:noFill/>
        </p:spPr>
      </p:pic>
      <p:pic>
        <p:nvPicPr>
          <p:cNvPr id="8193" name="Picture 1"/>
          <p:cNvPicPr>
            <a:picLocks noChangeAspect="1" noChangeArrowheads="1"/>
          </p:cNvPicPr>
          <p:nvPr/>
        </p:nvPicPr>
        <p:blipFill>
          <a:blip r:embed="rId3"/>
          <a:srcRect/>
          <a:stretch>
            <a:fillRect/>
          </a:stretch>
        </p:blipFill>
        <p:spPr bwMode="auto">
          <a:xfrm>
            <a:off x="3636645" y="1905000"/>
            <a:ext cx="5259705" cy="4191000"/>
          </a:xfrm>
          <a:prstGeom prst="rect">
            <a:avLst/>
          </a:prstGeom>
          <a:noFill/>
          <a:ln w="9525">
            <a:noFill/>
            <a:miter lim="800000"/>
            <a:headEnd/>
            <a:tailEnd/>
          </a:ln>
          <a:effectLst/>
        </p:spPr>
      </p:pic>
      <p:sp>
        <p:nvSpPr>
          <p:cNvPr id="5" name="Rectangle 4"/>
          <p:cNvSpPr/>
          <p:nvPr/>
        </p:nvSpPr>
        <p:spPr>
          <a:xfrm>
            <a:off x="1143000" y="4202668"/>
            <a:ext cx="2435923" cy="369332"/>
          </a:xfrm>
          <a:prstGeom prst="rect">
            <a:avLst/>
          </a:prstGeom>
        </p:spPr>
        <p:txBody>
          <a:bodyPr wrap="none">
            <a:spAutoFit/>
          </a:bodyPr>
          <a:lstStyle/>
          <a:p>
            <a:r>
              <a:rPr lang="en-US" dirty="0" smtClean="0"/>
              <a:t>Shri </a:t>
            </a:r>
            <a:r>
              <a:rPr lang="en-US" dirty="0" err="1" smtClean="0"/>
              <a:t>Tejinder</a:t>
            </a:r>
            <a:r>
              <a:rPr lang="en-US" dirty="0" smtClean="0"/>
              <a:t> Singh </a:t>
            </a:r>
            <a:r>
              <a:rPr lang="en-US" dirty="0" err="1" smtClean="0"/>
              <a:t>Saini</a:t>
            </a:r>
            <a:r>
              <a:rPr lang="en-US" dirty="0" smtClean="0"/>
              <a:t> </a:t>
            </a:r>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Sanjeev\Pictures\final logo cosidc.TI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266700"/>
            <a:ext cx="1219200" cy="1257300"/>
          </a:xfrm>
          <a:prstGeom prst="rect">
            <a:avLst/>
          </a:prstGeom>
          <a:noFill/>
          <a:ln>
            <a:noFill/>
          </a:ln>
        </p:spPr>
      </p:pic>
      <p:pic>
        <p:nvPicPr>
          <p:cNvPr id="3" name="Picture 2" descr="logompfc"/>
          <p:cNvPicPr/>
          <p:nvPr/>
        </p:nvPicPr>
        <p:blipFill>
          <a:blip r:embed="rId3" cstate="print">
            <a:clrChange>
              <a:clrFrom>
                <a:srgbClr val="FFFFFF"/>
              </a:clrFrom>
              <a:clrTo>
                <a:srgbClr val="FFFFFF">
                  <a:alpha val="0"/>
                </a:srgbClr>
              </a:clrTo>
            </a:clrChange>
          </a:blip>
          <a:srcRect/>
          <a:stretch>
            <a:fillRect/>
          </a:stretch>
        </p:blipFill>
        <p:spPr bwMode="auto">
          <a:xfrm>
            <a:off x="990600" y="228599"/>
            <a:ext cx="1447800" cy="1371601"/>
          </a:xfrm>
          <a:prstGeom prst="rect">
            <a:avLst/>
          </a:prstGeom>
          <a:noFill/>
        </p:spPr>
      </p:pic>
      <p:sp>
        <p:nvSpPr>
          <p:cNvPr id="4" name="Rectangle 3"/>
          <p:cNvSpPr/>
          <p:nvPr/>
        </p:nvSpPr>
        <p:spPr>
          <a:xfrm>
            <a:off x="2049834" y="2967335"/>
            <a:ext cx="4759444" cy="923330"/>
          </a:xfrm>
          <a:prstGeom prst="rect">
            <a:avLst/>
          </a:prstGeom>
          <a:noFill/>
        </p:spPr>
        <p:txBody>
          <a:bodyPr wrap="none" lIns="91440" tIns="45720" rIns="91440" bIns="45720">
            <a:spAutoFit/>
          </a:bodyPr>
          <a:lstStyle/>
          <a:p>
            <a:pPr algn="ct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THANK YOU </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advClick="0" advTm="4000">
    <p:wheel spokes="8"/>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541</TotalTime>
  <Words>3583</Words>
  <Application>Microsoft Office PowerPoint</Application>
  <PresentationFormat>On-screen Show (4:3)</PresentationFormat>
  <Paragraphs>330</Paragraphs>
  <Slides>85</Slides>
  <Notes>1</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Solstice</vt:lpstr>
      <vt:lpstr>MPFC in collaboration with COSIDICI  presents National Award Function – 2017 for “Outstanding Entrepreneurs” Funded By State Level Financial Institutions  (On February 10, 2017 At 07:30 p.m. Hotel Sayaji, Indore)</vt:lpstr>
      <vt:lpstr>APSFC, Hyderabad  Bharathi Consumer Care Products Pvt. Ltd.</vt:lpstr>
      <vt:lpstr>APSFC, Hyderabad  Bharathi Consumer Care Products Pvt. Ltd.</vt:lpstr>
      <vt:lpstr>AFC; Guwahati M/s Maibong Eco Resort</vt:lpstr>
      <vt:lpstr>AFC; Guwahati M/s Maibong Eco Resort</vt:lpstr>
      <vt:lpstr>DFC; New Delhi M/s Punjab Machine Tools</vt:lpstr>
      <vt:lpstr>EDC Ltd., Goa  M/s Chodankar Nursing Home</vt:lpstr>
      <vt:lpstr>EDC Ltd., Goa  M/s Chodankar Nursing Home</vt:lpstr>
      <vt:lpstr>EDC Ltd., Goa  Gulf Goans Hotels Company Pvt. Ltd. </vt:lpstr>
      <vt:lpstr>EDC Ltd., Goa  Gulf Goans Hotels Company Pvt. Ltd. </vt:lpstr>
      <vt:lpstr>EDC Ltd., Goa  M/s Phoenix Park Inn Resort</vt:lpstr>
      <vt:lpstr>EDC Ltd., Goa  M/s Phoenix Park Inn Resort</vt:lpstr>
      <vt:lpstr>EDC Ltd., Goa  M/s Cyratron Techmation &amp; Oilex Systems Pvt. Ltd. (CTOS)</vt:lpstr>
      <vt:lpstr>EDC Ltd., Goa  M/s Cyratron Techmation &amp; Oilex Systems Pvt. Ltd. (CTOS)</vt:lpstr>
      <vt:lpstr>KFC, Thiruvananthapuram M/s Era Doors</vt:lpstr>
      <vt:lpstr>KFC, Thiruvananthapuram M/s Era Doors</vt:lpstr>
      <vt:lpstr>KFC, Thiruvananthapuram M/s Black Diamond Rock products</vt:lpstr>
      <vt:lpstr>KSFC; Bangalore M/s Deccan Hydraulics Pvt. Ltd.</vt:lpstr>
      <vt:lpstr>KSFC; Bangalore M/s Deccan Hydraulics Pvt. Ltd.</vt:lpstr>
      <vt:lpstr>KSFC; Bangalore M/s Karnataka Engineering Works</vt:lpstr>
      <vt:lpstr>KSFC; Bangalore M/s Karnataka Engineering Works</vt:lpstr>
      <vt:lpstr>KSFC; Bangalore M/s Dharani Pipes Pvt. Ltd.</vt:lpstr>
      <vt:lpstr>KSFC; Bangalore M/s Dharani Pipes Pvt. Ltd.</vt:lpstr>
      <vt:lpstr>KSFC; Bangalore M/s Bharthi Associates </vt:lpstr>
      <vt:lpstr>KSFC; Bangalore M/s Bharthi Associates </vt:lpstr>
      <vt:lpstr>KSFC; Bangalore M/s Madhuban Industries </vt:lpstr>
      <vt:lpstr>KSFC; Bangalore M/s Madhuban Industries </vt:lpstr>
      <vt:lpstr>KSFC; Bangalore M/s Sri G. Balraj </vt:lpstr>
      <vt:lpstr>KSFC; Bangalore M/s Sri G. Balraj </vt:lpstr>
      <vt:lpstr>KSFC; Bangalore M/s Sri Venkateshwara Engineering Works  </vt:lpstr>
      <vt:lpstr>KSFC; Bangalore M/s Sri Venkateshwara Engineering Works  </vt:lpstr>
      <vt:lpstr>KSFC; Bangalore M/s Coorg Cliffs Resorts India (P) Ltd.</vt:lpstr>
      <vt:lpstr>KSFC; Bangalore M/s Coorg Cliffs Resorts India (P) Ltd.</vt:lpstr>
      <vt:lpstr>KSFC; Bangalore M/s Phoenix Products </vt:lpstr>
      <vt:lpstr>KSFC; Bangalore M/s Phoenix Products </vt:lpstr>
      <vt:lpstr>KSFC; Bangalore M/s Sea Shell Plastics</vt:lpstr>
      <vt:lpstr>KSFC; Bangalore M/s Sea Shell Plastics</vt:lpstr>
      <vt:lpstr>MPFC; Indore M/s Krasoma Biochem Pvt. Ltd.</vt:lpstr>
      <vt:lpstr>MPFC; Indore M/s Galaxy Components Pvt. Ltd.  M/s Sadashiv Engineers P.Ltd</vt:lpstr>
      <vt:lpstr>MPFC; Indore M/s Galaxy Components Pvt. Ltd.  M/s Sadashiv Engineers P.Ltd</vt:lpstr>
      <vt:lpstr> MPFC; Indore M/s Prem Textiles (International) Pvt. Ltd. </vt:lpstr>
      <vt:lpstr>MPFC; Indore M/s Aaron  Hotels Private</vt:lpstr>
      <vt:lpstr>MPFC; Indore M/s CP Industries</vt:lpstr>
      <vt:lpstr>MPFC; Indore M/s Meenesh Irrigation India Pvt. Ltd.</vt:lpstr>
      <vt:lpstr>MPFC; Indore M/s Meenesh Irrigation India Pvt. Ltd.</vt:lpstr>
      <vt:lpstr>MPFC; Indore M/s Shripaper Product Indore Pvt. Ltd.</vt:lpstr>
      <vt:lpstr>MPFC; Indore M/s Shripaper Product Indore Pvt. Ltd.</vt:lpstr>
      <vt:lpstr>MPFC; Indore M/s Krishna Belts Pvt Ltd</vt:lpstr>
      <vt:lpstr>MPFC; Indore M/s Krishna Belts Pvt Ltd</vt:lpstr>
      <vt:lpstr>MPFC; Indore M/s Zazen Industries</vt:lpstr>
      <vt:lpstr>MPFC; Indore M/s Zazen Industries</vt:lpstr>
      <vt:lpstr>MPFC; Indore M/s Simran Industries</vt:lpstr>
      <vt:lpstr>MPFC; Indore M/s Simran Industries</vt:lpstr>
      <vt:lpstr>MPFC; Indore M/s Kanchan Precisions Pvt. Ltd. </vt:lpstr>
      <vt:lpstr>PowerPoint Presentation</vt:lpstr>
      <vt:lpstr>MPFC; Indore M/s Manish Traders</vt:lpstr>
      <vt:lpstr>MPFC; Indore M/s Manish Traders</vt:lpstr>
      <vt:lpstr>MPFC; INDORE M/s Camping Retreats of India Pvt. Ltd.</vt:lpstr>
      <vt:lpstr>MPFC; Indore M/s Camping Retreats of India Pvt. Ltd.</vt:lpstr>
      <vt:lpstr>PIPDIC, Pondicherry M/s Muthu Food Films</vt:lpstr>
      <vt:lpstr>PIPDIC, Pondicherry M/s Muthu Food Films</vt:lpstr>
      <vt:lpstr>PIPDIC, Pondicherry M/s Vcare Pharcos</vt:lpstr>
      <vt:lpstr>PIPDIC, Pondicherry M/s Vcare Pharcos</vt:lpstr>
      <vt:lpstr>PIPDIC, Pondicherry M/s Chemin Controls &amp; Instrumentation P. Ltd.</vt:lpstr>
      <vt:lpstr>PIPDIC, Pondicherry M/s Chemin Controls &amp; Instrumentation P. Ltd.</vt:lpstr>
      <vt:lpstr>RFC; Jaipur M/s C&amp;I Callibrations Pvt. Ltd.</vt:lpstr>
      <vt:lpstr>RFC; Jaipur M/s C&amp;I Callibrations Pvt. Ltd.</vt:lpstr>
      <vt:lpstr>RFC, Jaipur  M/s Shakti Scouring &amp; Milling Mills</vt:lpstr>
      <vt:lpstr>TIIC, Chennai M/s Hameed Marine Pvt Ltd</vt:lpstr>
      <vt:lpstr>TIIC, Chennai M/s Hameed Marine Pvt Ltd</vt:lpstr>
      <vt:lpstr>TIIC, Chennai M/s Guru Scans</vt:lpstr>
      <vt:lpstr>TIIC, Chennai M/s Guru Scans</vt:lpstr>
      <vt:lpstr>TIIC, Chennai M/s Advance  Fine  Materials</vt:lpstr>
      <vt:lpstr>TIIC, Chennai M/s Advance  Fine  Materials</vt:lpstr>
      <vt:lpstr>TIIC, Chennai M/s Genau Extrusions Ltd.,</vt:lpstr>
      <vt:lpstr>TIIC, Chennai M/s Genau Extrusions Ltd.,</vt:lpstr>
      <vt:lpstr>WBFC, Kolkata  M/s Chemtreat Technologies</vt:lpstr>
      <vt:lpstr>WBFC, Kolkata  M/s Chemtreat Technologies</vt:lpstr>
      <vt:lpstr>WBFC; Kolkata ATCIS Technology Pvt. Ltd.</vt:lpstr>
      <vt:lpstr>WBFC; Kolkata ATCIS Technology Pvt. Ltd.</vt:lpstr>
      <vt:lpstr>WBFC; Kolkata M/s Prayas</vt:lpstr>
      <vt:lpstr>WBFC; Kolkata M/s Prayas</vt:lpstr>
      <vt:lpstr>WBFC; Kolkata M/s Modern Inns Pvt. Ltd.</vt:lpstr>
      <vt:lpstr>WBFC; Kolkata M/s Modern Inns Pvt. Ltd.</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COSIDICI in collaboration with MPFC presents National Award Function – 2017 for “Outstanding Entrepreneurs” Funded By State Level Financial Institutions  (On February 10, 2017 At 07:00 p.m. Hotel Sayaji, Indore)</dc:title>
  <dc:creator>I3</dc:creator>
  <cp:lastModifiedBy>Sanjeev</cp:lastModifiedBy>
  <cp:revision>229</cp:revision>
  <dcterms:created xsi:type="dcterms:W3CDTF">2017-02-07T06:57:24Z</dcterms:created>
  <dcterms:modified xsi:type="dcterms:W3CDTF">2017-02-21T06:14:30Z</dcterms:modified>
</cp:coreProperties>
</file>