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handoutMasterIdLst>
    <p:handoutMasterId r:id="rId87"/>
  </p:handoutMasterIdLst>
  <p:sldIdLst>
    <p:sldId id="256" r:id="rId2"/>
    <p:sldId id="257" r:id="rId3"/>
    <p:sldId id="258" r:id="rId4"/>
    <p:sldId id="261" r:id="rId5"/>
    <p:sldId id="262" r:id="rId6"/>
    <p:sldId id="313" r:id="rId7"/>
    <p:sldId id="314" r:id="rId8"/>
    <p:sldId id="315" r:id="rId9"/>
    <p:sldId id="316" r:id="rId10"/>
    <p:sldId id="263" r:id="rId11"/>
    <p:sldId id="264" r:id="rId12"/>
    <p:sldId id="311" r:id="rId13"/>
    <p:sldId id="312" r:id="rId14"/>
    <p:sldId id="265" r:id="rId15"/>
    <p:sldId id="266" r:id="rId16"/>
    <p:sldId id="271" r:id="rId17"/>
    <p:sldId id="272"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03" r:id="rId31"/>
    <p:sldId id="304" r:id="rId32"/>
    <p:sldId id="305" r:id="rId33"/>
    <p:sldId id="306" r:id="rId34"/>
    <p:sldId id="307" r:id="rId35"/>
    <p:sldId id="308" r:id="rId36"/>
    <p:sldId id="309" r:id="rId37"/>
    <p:sldId id="310" r:id="rId38"/>
    <p:sldId id="273" r:id="rId39"/>
    <p:sldId id="274"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 id="293" r:id="rId59"/>
    <p:sldId id="294" r:id="rId60"/>
    <p:sldId id="295" r:id="rId61"/>
    <p:sldId id="296" r:id="rId62"/>
    <p:sldId id="297" r:id="rId63"/>
    <p:sldId id="298" r:id="rId64"/>
    <p:sldId id="299" r:id="rId65"/>
    <p:sldId id="300" r:id="rId66"/>
    <p:sldId id="301" r:id="rId67"/>
    <p:sldId id="302" r:id="rId68"/>
    <p:sldId id="338" r:id="rId69"/>
    <p:sldId id="341" r:id="rId70"/>
    <p:sldId id="339" r:id="rId71"/>
    <p:sldId id="340" r:id="rId72"/>
    <p:sldId id="342" r:id="rId73"/>
    <p:sldId id="343" r:id="rId74"/>
    <p:sldId id="344" r:id="rId75"/>
    <p:sldId id="345" r:id="rId76"/>
    <p:sldId id="334" r:id="rId77"/>
    <p:sldId id="335" r:id="rId78"/>
    <p:sldId id="346" r:id="rId79"/>
    <p:sldId id="347" r:id="rId80"/>
    <p:sldId id="336" r:id="rId81"/>
    <p:sldId id="337" r:id="rId82"/>
    <p:sldId id="317" r:id="rId83"/>
    <p:sldId id="318" r:id="rId84"/>
    <p:sldId id="332" r:id="rId85"/>
    <p:sldId id="331" r:id="rId86"/>
  </p:sldIdLst>
  <p:sldSz cx="9144000" cy="6858000" type="screen4x3"/>
  <p:notesSz cx="9309100" cy="6954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100" d="100"/>
        <a:sy n="100" d="100"/>
      </p:scale>
      <p:origin x="0" y="1432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33943" cy="34774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5273004" y="0"/>
            <a:ext cx="4033943" cy="347742"/>
          </a:xfrm>
          <a:prstGeom prst="rect">
            <a:avLst/>
          </a:prstGeom>
        </p:spPr>
        <p:txBody>
          <a:bodyPr vert="horz" lIns="92930" tIns="46465" rIns="92930" bIns="46465" rtlCol="0"/>
          <a:lstStyle>
            <a:lvl1pPr algn="r">
              <a:defRPr sz="1200"/>
            </a:lvl1pPr>
          </a:lstStyle>
          <a:p>
            <a:fld id="{3FE75CF5-234D-44E4-AABC-0B906AEAD786}" type="datetimeFigureOut">
              <a:rPr lang="en-US" smtClean="0"/>
              <a:t>9/16/2021</a:t>
            </a:fld>
            <a:endParaRPr lang="en-US"/>
          </a:p>
        </p:txBody>
      </p:sp>
      <p:sp>
        <p:nvSpPr>
          <p:cNvPr id="4" name="Footer Placeholder 3"/>
          <p:cNvSpPr>
            <a:spLocks noGrp="1"/>
          </p:cNvSpPr>
          <p:nvPr>
            <p:ph type="ftr" sz="quarter" idx="2"/>
          </p:nvPr>
        </p:nvSpPr>
        <p:spPr>
          <a:xfrm>
            <a:off x="1" y="6605889"/>
            <a:ext cx="4033943" cy="347742"/>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5273004" y="6605889"/>
            <a:ext cx="4033943" cy="347742"/>
          </a:xfrm>
          <a:prstGeom prst="rect">
            <a:avLst/>
          </a:prstGeom>
        </p:spPr>
        <p:txBody>
          <a:bodyPr vert="horz" lIns="92930" tIns="46465" rIns="92930" bIns="46465" rtlCol="0" anchor="b"/>
          <a:lstStyle>
            <a:lvl1pPr algn="r">
              <a:defRPr sz="1200"/>
            </a:lvl1pPr>
          </a:lstStyle>
          <a:p>
            <a:fld id="{70362A8D-F98A-454F-8BF1-CCCF88EE5719}" type="slidenum">
              <a:rPr lang="en-US" smtClean="0"/>
              <a:t>‹#›</a:t>
            </a:fld>
            <a:endParaRPr lang="en-US"/>
          </a:p>
        </p:txBody>
      </p:sp>
    </p:spTree>
    <p:extLst>
      <p:ext uri="{BB962C8B-B14F-4D97-AF65-F5344CB8AC3E}">
        <p14:creationId xmlns:p14="http://schemas.microsoft.com/office/powerpoint/2010/main" val="76955388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AABB31-BA02-4439-875E-363C927CC9E9}"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3834399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AABB31-BA02-4439-875E-363C927CC9E9}"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15660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AABB31-BA02-4439-875E-363C927CC9E9}"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1570311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AABB31-BA02-4439-875E-363C927CC9E9}"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3388640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AABB31-BA02-4439-875E-363C927CC9E9}" type="datetimeFigureOut">
              <a:rPr lang="en-US" smtClean="0"/>
              <a:t>9/16/2021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3807401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AABB31-BA02-4439-875E-363C927CC9E9}" type="datetimeFigureOut">
              <a:rPr lang="en-US" smtClean="0"/>
              <a:t>9/16/2021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331122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ABB31-BA02-4439-875E-363C927CC9E9}" type="datetimeFigureOut">
              <a:rPr lang="en-US" smtClean="0"/>
              <a:t>9/16/2021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3698497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AABB31-BA02-4439-875E-363C927CC9E9}"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1072503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AABB31-BA02-4439-875E-363C927CC9E9}"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135509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AABB31-BA02-4439-875E-363C927CC9E9}"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63736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AABB31-BA02-4439-875E-363C927CC9E9}"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D39745-DC5A-4240-BA3A-EAAA164D9D29}" type="slidenum">
              <a:rPr lang="en-US" smtClean="0"/>
              <a:t>‹#›</a:t>
            </a:fld>
            <a:endParaRPr lang="en-US"/>
          </a:p>
        </p:txBody>
      </p:sp>
    </p:spTree>
    <p:extLst>
      <p:ext uri="{BB962C8B-B14F-4D97-AF65-F5344CB8AC3E}">
        <p14:creationId xmlns:p14="http://schemas.microsoft.com/office/powerpoint/2010/main" val="4123748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AABB31-BA02-4439-875E-363C927CC9E9}" type="datetimeFigureOut">
              <a:rPr lang="en-US" smtClean="0"/>
              <a:t>9/16/2021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D39745-DC5A-4240-BA3A-EAAA164D9D29}" type="slidenum">
              <a:rPr lang="en-US" smtClean="0"/>
              <a:t>‹#›</a:t>
            </a:fld>
            <a:endParaRPr lang="en-US"/>
          </a:p>
        </p:txBody>
      </p:sp>
    </p:spTree>
    <p:extLst>
      <p:ext uri="{BB962C8B-B14F-4D97-AF65-F5344CB8AC3E}">
        <p14:creationId xmlns:p14="http://schemas.microsoft.com/office/powerpoint/2010/main" val="41350963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 Id="rId4" Type="http://schemas.openxmlformats.org/officeDocument/2006/relationships/image" Target="../media/image95.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2.xml"/><Relationship Id="rId4" Type="http://schemas.openxmlformats.org/officeDocument/2006/relationships/image" Target="../media/image109.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2.xml"/><Relationship Id="rId4" Type="http://schemas.openxmlformats.org/officeDocument/2006/relationships/image" Target="../media/image11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jpeg"/><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686800" cy="6400801"/>
          </a:xfrm>
        </p:spPr>
        <p:txBody>
          <a:bodyPr>
            <a:normAutofit fontScale="90000"/>
          </a:bodyPr>
          <a:lstStyle/>
          <a:p>
            <a:pPr marL="182880" indent="0" algn="ctr">
              <a:buNone/>
            </a:pPr>
            <a:r>
              <a:rPr lang="en-US" sz="4600"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600"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600"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600"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 </a:t>
            </a:r>
            <a: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 collaboration with COSIDICI </a:t>
            </a:r>
            <a:b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presents</a:t>
            </a:r>
            <a: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National Award Function – </a:t>
            </a:r>
            <a:r>
              <a:rPr lang="en-US" sz="4400"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2021</a:t>
            </a:r>
            <a: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for</a:t>
            </a:r>
            <a:b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“Outstanding Entrepreneurs”</a:t>
            </a:r>
            <a:b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Funded By State Level Financial Institutions</a:t>
            </a:r>
            <a:br>
              <a:rPr lang="en-US" sz="4400"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200"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t>
            </a:r>
            <a:r>
              <a:rPr lang="en-US" sz="3200"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On </a:t>
            </a:r>
            <a:r>
              <a:rPr lang="en-US" sz="3200"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September 06, 2021 </a:t>
            </a:r>
            <a:r>
              <a:rPr lang="en-US" sz="3200"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At  </a:t>
            </a:r>
            <a:r>
              <a:rPr lang="en-US" sz="3200"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6.00 </a:t>
            </a:r>
            <a:r>
              <a:rPr lang="en-US" sz="3200"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p.m. </a:t>
            </a:r>
            <a:r>
              <a:rPr lang="en-US" sz="3200"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Hotel The Ashok Beach Resort, </a:t>
            </a:r>
            <a:r>
              <a:rPr lang="en-US" sz="3200"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3200"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t>
            </a:r>
            <a:endParaRPr lang="en-US" sz="3200"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 name="Picture 3" descr="govt logo"/>
          <p:cNvPicPr/>
          <p:nvPr/>
        </p:nvPicPr>
        <p:blipFill>
          <a:blip r:embed="rId2">
            <a:extLst>
              <a:ext uri="{28A0092B-C50C-407E-A947-70E740481C1C}">
                <a14:useLocalDpi xmlns:a14="http://schemas.microsoft.com/office/drawing/2010/main" val="0"/>
              </a:ext>
            </a:extLst>
          </a:blip>
          <a:srcRect/>
          <a:stretch>
            <a:fillRect/>
          </a:stretch>
        </p:blipFill>
        <p:spPr bwMode="auto">
          <a:xfrm>
            <a:off x="424543" y="190500"/>
            <a:ext cx="1200150" cy="1181100"/>
          </a:xfrm>
          <a:prstGeom prst="rect">
            <a:avLst/>
          </a:prstGeom>
          <a:noFill/>
          <a:ln>
            <a:noFill/>
          </a:ln>
        </p:spPr>
      </p:pic>
      <p:pic>
        <p:nvPicPr>
          <p:cNvPr id="5" name="Picture 4" descr="final logo cosidc"/>
          <p:cNvPicPr/>
          <p:nvPr/>
        </p:nvPicPr>
        <p:blipFill>
          <a:blip r:embed="rId3"/>
          <a:srcRect/>
          <a:stretch>
            <a:fillRect/>
          </a:stretch>
        </p:blipFill>
        <p:spPr bwMode="auto">
          <a:xfrm>
            <a:off x="7620000" y="228600"/>
            <a:ext cx="1104900" cy="1005840"/>
          </a:xfrm>
          <a:prstGeom prst="rect">
            <a:avLst/>
          </a:prstGeom>
          <a:noFill/>
          <a:ln w="9525">
            <a:noFill/>
            <a:miter lim="800000"/>
            <a:headEnd/>
            <a:tailEnd/>
          </a:ln>
        </p:spPr>
      </p:pic>
    </p:spTree>
    <p:extLst>
      <p:ext uri="{BB962C8B-B14F-4D97-AF65-F5344CB8AC3E}">
        <p14:creationId xmlns:p14="http://schemas.microsoft.com/office/powerpoint/2010/main" val="3921300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Autofit/>
          </a:bodyPr>
          <a:lstStyle/>
          <a:p>
            <a:pPr marL="0" indent="0" algn="ctr">
              <a:buNone/>
            </a:pPr>
            <a:r>
              <a:rPr lang="en-US" sz="33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3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r>
              <a:rPr lang="en-US" sz="33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3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Elite Instruments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981199"/>
            <a:ext cx="2438400" cy="285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192.32.38.65\development\COSIDICI\COSIDICI AWARDS\RAJAHMUNDRY\Elite Instruments\WhatsApp Image 2021-03-19 at 5.16.13 PM.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599" y="1981200"/>
            <a:ext cx="5867401" cy="2409190"/>
          </a:xfrm>
          <a:prstGeom prst="rect">
            <a:avLst/>
          </a:prstGeom>
          <a:noFill/>
          <a:ln>
            <a:noFill/>
          </a:ln>
        </p:spPr>
      </p:pic>
      <p:pic>
        <p:nvPicPr>
          <p:cNvPr id="5" name="Picture 4" descr="C:\Users\ph prasad\Downloads\WhatsApp Image 2021-03-19 at 5.14.19 PM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5600" y="4419599"/>
            <a:ext cx="2438400" cy="2057399"/>
          </a:xfrm>
          <a:prstGeom prst="rect">
            <a:avLst/>
          </a:prstGeom>
          <a:noFill/>
          <a:ln>
            <a:noFill/>
          </a:ln>
        </p:spPr>
      </p:pic>
      <p:sp>
        <p:nvSpPr>
          <p:cNvPr id="3" name="TextBox 2"/>
          <p:cNvSpPr txBox="1"/>
          <p:nvPr/>
        </p:nvSpPr>
        <p:spPr>
          <a:xfrm>
            <a:off x="76200" y="4840069"/>
            <a:ext cx="2764971" cy="646331"/>
          </a:xfrm>
          <a:prstGeom prst="rect">
            <a:avLst/>
          </a:prstGeom>
          <a:noFill/>
        </p:spPr>
        <p:txBody>
          <a:bodyPr wrap="square" rtlCol="0">
            <a:spAutoFit/>
          </a:bodyPr>
          <a:lstStyle/>
          <a:p>
            <a:pPr algn="ctr"/>
            <a:r>
              <a:rPr lang="en-US" b="1" dirty="0" err="1" smtClean="0"/>
              <a:t>Shri</a:t>
            </a:r>
            <a:r>
              <a:rPr lang="en-US" b="1" dirty="0" smtClean="0"/>
              <a:t> </a:t>
            </a:r>
            <a:r>
              <a:rPr lang="en-US" b="1" dirty="0" err="1"/>
              <a:t>Danda</a:t>
            </a:r>
            <a:r>
              <a:rPr lang="en-US" b="1" dirty="0"/>
              <a:t> </a:t>
            </a:r>
            <a:r>
              <a:rPr lang="en-US" b="1" dirty="0" err="1"/>
              <a:t>Suryanarayana</a:t>
            </a:r>
            <a:r>
              <a:rPr lang="en-US" b="1" dirty="0"/>
              <a:t> Reddy</a:t>
            </a:r>
          </a:p>
        </p:txBody>
      </p:sp>
      <p:pic>
        <p:nvPicPr>
          <p:cNvPr id="9" name="Picture 8" descr="\\192.32.38.65\development\COSIDICI\COSIDICI AWARDS\RAJAHMUNDRY\Elite Instruments\WhatsApp Image 2021-03-19 at 5.14.14 PM.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200" y="4419599"/>
            <a:ext cx="3352799" cy="2057400"/>
          </a:xfrm>
          <a:prstGeom prst="rect">
            <a:avLst/>
          </a:prstGeom>
          <a:noFill/>
          <a:ln>
            <a:noFill/>
          </a:ln>
        </p:spPr>
      </p:pic>
    </p:spTree>
    <p:extLst>
      <p:ext uri="{BB962C8B-B14F-4D97-AF65-F5344CB8AC3E}">
        <p14:creationId xmlns:p14="http://schemas.microsoft.com/office/powerpoint/2010/main" val="21606296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Autofit/>
          </a:bodyPr>
          <a:lstStyle/>
          <a:p>
            <a:pPr marL="0" indent="0" algn="ctr">
              <a:buNone/>
            </a:pPr>
            <a:r>
              <a:rPr lang="en-US" sz="33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3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r>
              <a:rPr lang="en-US" sz="33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3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Elite Instruments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304800" y="1905000"/>
            <a:ext cx="8534400" cy="4754563"/>
          </a:xfrm>
        </p:spPr>
        <p:txBody>
          <a:bodyPr>
            <a:normAutofit fontScale="92500" lnSpcReduction="10000"/>
          </a:bodyPr>
          <a:lstStyle/>
          <a:p>
            <a:pPr marL="0" indent="457200" algn="just">
              <a:spcBef>
                <a:spcPts val="0"/>
              </a:spcBef>
              <a:buNone/>
            </a:pPr>
            <a:r>
              <a:rPr lang="en-US" sz="3500" b="1" dirty="0" err="1">
                <a:solidFill>
                  <a:schemeClr val="tx2">
                    <a:lumMod val="50000"/>
                  </a:schemeClr>
                </a:solidFill>
                <a:latin typeface="Franklin Gothic Medium" pitchFamily="34" charset="0"/>
              </a:rPr>
              <a:t>Shri</a:t>
            </a:r>
            <a:r>
              <a:rPr lang="en-US" sz="3500" b="1" dirty="0">
                <a:solidFill>
                  <a:schemeClr val="tx2">
                    <a:lumMod val="50000"/>
                  </a:schemeClr>
                </a:solidFill>
                <a:latin typeface="Franklin Gothic Medium" pitchFamily="34" charset="0"/>
              </a:rPr>
              <a:t> </a:t>
            </a:r>
            <a:r>
              <a:rPr lang="en-US" sz="3500" b="1" dirty="0" err="1">
                <a:solidFill>
                  <a:schemeClr val="tx2">
                    <a:lumMod val="50000"/>
                  </a:schemeClr>
                </a:solidFill>
                <a:latin typeface="Franklin Gothic Medium" pitchFamily="34" charset="0"/>
              </a:rPr>
              <a:t>Danda</a:t>
            </a:r>
            <a:r>
              <a:rPr lang="en-US" sz="3500" b="1" dirty="0">
                <a:solidFill>
                  <a:schemeClr val="tx2">
                    <a:lumMod val="50000"/>
                  </a:schemeClr>
                </a:solidFill>
                <a:latin typeface="Franklin Gothic Medium" pitchFamily="34" charset="0"/>
              </a:rPr>
              <a:t> </a:t>
            </a:r>
            <a:r>
              <a:rPr lang="en-US" sz="3500" b="1" dirty="0" err="1">
                <a:solidFill>
                  <a:schemeClr val="tx2">
                    <a:lumMod val="50000"/>
                  </a:schemeClr>
                </a:solidFill>
                <a:latin typeface="Franklin Gothic Medium" pitchFamily="34" charset="0"/>
              </a:rPr>
              <a:t>Suryanarayana</a:t>
            </a:r>
            <a:r>
              <a:rPr lang="en-US" sz="3500" b="1" dirty="0">
                <a:solidFill>
                  <a:schemeClr val="tx2">
                    <a:lumMod val="50000"/>
                  </a:schemeClr>
                </a:solidFill>
                <a:latin typeface="Franklin Gothic Medium" pitchFamily="34" charset="0"/>
              </a:rPr>
              <a:t> Reddy </a:t>
            </a:r>
            <a:r>
              <a:rPr lang="en-US" sz="3500" b="1" dirty="0" smtClean="0">
                <a:solidFill>
                  <a:schemeClr val="tx2">
                    <a:lumMod val="50000"/>
                  </a:schemeClr>
                </a:solidFill>
                <a:latin typeface="Franklin Gothic Medium" pitchFamily="34" charset="0"/>
              </a:rPr>
              <a:t>established M/s </a:t>
            </a:r>
            <a:r>
              <a:rPr lang="en-US" sz="3500" b="1" dirty="0">
                <a:solidFill>
                  <a:schemeClr val="tx2">
                    <a:lumMod val="50000"/>
                  </a:schemeClr>
                </a:solidFill>
                <a:latin typeface="Franklin Gothic Medium" pitchFamily="34" charset="0"/>
              </a:rPr>
              <a:t>Elite Instruments </a:t>
            </a:r>
            <a:r>
              <a:rPr lang="en-US" sz="3500" b="1" dirty="0" smtClean="0">
                <a:solidFill>
                  <a:schemeClr val="tx2">
                    <a:lumMod val="50000"/>
                  </a:schemeClr>
                </a:solidFill>
                <a:latin typeface="Franklin Gothic Medium" pitchFamily="34" charset="0"/>
              </a:rPr>
              <a:t>as </a:t>
            </a:r>
            <a:r>
              <a:rPr lang="en-US" sz="3500" b="1" dirty="0">
                <a:solidFill>
                  <a:schemeClr val="tx2">
                    <a:lumMod val="50000"/>
                  </a:schemeClr>
                </a:solidFill>
                <a:latin typeface="Franklin Gothic Medium" pitchFamily="34" charset="0"/>
              </a:rPr>
              <a:t>a partnership firm </a:t>
            </a:r>
            <a:r>
              <a:rPr lang="en-US" sz="3500" b="1" dirty="0" smtClean="0">
                <a:solidFill>
                  <a:schemeClr val="tx2">
                    <a:lumMod val="50000"/>
                  </a:schemeClr>
                </a:solidFill>
                <a:latin typeface="Franklin Gothic Medium" pitchFamily="34" charset="0"/>
              </a:rPr>
              <a:t>with financial assistance from APSFC in Kakinada (AP) in the year 2017 to manufacture Pressure </a:t>
            </a:r>
            <a:r>
              <a:rPr lang="en-US" sz="3500" b="1" dirty="0" err="1" smtClean="0">
                <a:solidFill>
                  <a:schemeClr val="tx2">
                    <a:lumMod val="50000"/>
                  </a:schemeClr>
                </a:solidFill>
                <a:latin typeface="Franklin Gothic Medium" pitchFamily="34" charset="0"/>
              </a:rPr>
              <a:t>Guages</a:t>
            </a:r>
            <a:r>
              <a:rPr lang="en-US" sz="3500" b="1" dirty="0" smtClean="0">
                <a:solidFill>
                  <a:schemeClr val="tx2">
                    <a:lumMod val="50000"/>
                  </a:schemeClr>
                </a:solidFill>
                <a:latin typeface="Franklin Gothic Medium" pitchFamily="34" charset="0"/>
              </a:rPr>
              <a:t>.  It is one of the largest facilities in India. </a:t>
            </a:r>
            <a:r>
              <a:rPr lang="en-US" sz="3500" b="1" dirty="0">
                <a:solidFill>
                  <a:schemeClr val="tx2">
                    <a:lumMod val="50000"/>
                  </a:schemeClr>
                </a:solidFill>
                <a:latin typeface="Franklin Gothic Medium" pitchFamily="34" charset="0"/>
              </a:rPr>
              <a:t>The unit </a:t>
            </a:r>
            <a:r>
              <a:rPr lang="en-US" sz="3500" b="1" dirty="0" smtClean="0">
                <a:solidFill>
                  <a:schemeClr val="tx2">
                    <a:lumMod val="50000"/>
                  </a:schemeClr>
                </a:solidFill>
                <a:latin typeface="Franklin Gothic Medium" pitchFamily="34" charset="0"/>
              </a:rPr>
              <a:t>exports products </a:t>
            </a:r>
            <a:r>
              <a:rPr lang="en-US" sz="3500" b="1" dirty="0">
                <a:solidFill>
                  <a:schemeClr val="tx2">
                    <a:lumMod val="50000"/>
                  </a:schemeClr>
                </a:solidFill>
                <a:latin typeface="Franklin Gothic Medium" pitchFamily="34" charset="0"/>
              </a:rPr>
              <a:t>to USA / Mexico / UAE / Europe. </a:t>
            </a:r>
            <a:r>
              <a:rPr lang="en-US" sz="3500" b="1" dirty="0" smtClean="0">
                <a:solidFill>
                  <a:schemeClr val="tx2">
                    <a:lumMod val="50000"/>
                  </a:schemeClr>
                </a:solidFill>
                <a:latin typeface="Franklin Gothic Medium" pitchFamily="34" charset="0"/>
              </a:rPr>
              <a:t>The </a:t>
            </a:r>
            <a:r>
              <a:rPr lang="en-US" sz="3500" b="1" dirty="0">
                <a:solidFill>
                  <a:schemeClr val="tx2">
                    <a:lumMod val="50000"/>
                  </a:schemeClr>
                </a:solidFill>
                <a:latin typeface="Franklin Gothic Medium" pitchFamily="34" charset="0"/>
              </a:rPr>
              <a:t>promoter established good repayment track </a:t>
            </a:r>
            <a:r>
              <a:rPr lang="en-US" sz="3500" b="1" dirty="0" smtClean="0">
                <a:solidFill>
                  <a:schemeClr val="tx2">
                    <a:lumMod val="50000"/>
                  </a:schemeClr>
                </a:solidFill>
                <a:latin typeface="Franklin Gothic Medium" pitchFamily="34" charset="0"/>
              </a:rPr>
              <a:t>record and is being </a:t>
            </a:r>
            <a:r>
              <a:rPr lang="en-US" sz="3500" b="1" dirty="0" err="1" smtClean="0">
                <a:solidFill>
                  <a:schemeClr val="tx2">
                    <a:lumMod val="50000"/>
                  </a:schemeClr>
                </a:solidFill>
                <a:latin typeface="Franklin Gothic Medium" pitchFamily="34" charset="0"/>
              </a:rPr>
              <a:t>honoured</a:t>
            </a:r>
            <a:r>
              <a:rPr lang="en-US" sz="3500" b="1" dirty="0" smtClean="0">
                <a:solidFill>
                  <a:schemeClr val="tx2">
                    <a:lumMod val="50000"/>
                  </a:schemeClr>
                </a:solidFill>
                <a:latin typeface="Franklin Gothic Medium" pitchFamily="34" charset="0"/>
              </a:rPr>
              <a:t> with the “Best Exporting Unit Award”.  </a:t>
            </a:r>
            <a:endParaRPr lang="en-US" sz="3500" b="1" dirty="0">
              <a:solidFill>
                <a:schemeClr val="tx2">
                  <a:lumMod val="50000"/>
                </a:schemeClr>
              </a:solidFill>
              <a:latin typeface="Franklin Gothic Medium" pitchFamily="34" charset="0"/>
            </a:endParaRPr>
          </a:p>
          <a:p>
            <a:pPr marL="0" indent="457200" algn="just">
              <a:spcBef>
                <a:spcPts val="0"/>
              </a:spcBef>
              <a:buNone/>
            </a:pPr>
            <a:endParaRPr lang="en-US" sz="3500" b="1" dirty="0">
              <a:solidFill>
                <a:schemeClr val="tx2">
                  <a:lumMod val="50000"/>
                </a:schemeClr>
              </a:solidFill>
              <a:latin typeface="Franklin Gothic Medium" pitchFamily="34" charset="0"/>
            </a:endParaRPr>
          </a:p>
          <a:p>
            <a:endParaRPr lang="en-US" dirty="0">
              <a:solidFill>
                <a:schemeClr val="tx2">
                  <a:lumMod val="50000"/>
                </a:schemeClr>
              </a:solidFill>
            </a:endParaRPr>
          </a:p>
        </p:txBody>
      </p:sp>
    </p:spTree>
    <p:extLst>
      <p:ext uri="{BB962C8B-B14F-4D97-AF65-F5344CB8AC3E}">
        <p14:creationId xmlns:p14="http://schemas.microsoft.com/office/powerpoint/2010/main" val="52393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35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Labnova</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Healthcare &amp; Diagnostic Products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 name="Content Placeholder 3" descr="C:\Users\ph prasad\Downloads\Labnova -Promoter photo.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819400"/>
            <a:ext cx="2514600" cy="2514600"/>
          </a:xfrm>
          <a:prstGeom prst="rect">
            <a:avLst/>
          </a:prstGeom>
          <a:noFill/>
          <a:ln>
            <a:noFill/>
          </a:ln>
        </p:spPr>
      </p:pic>
      <p:pic>
        <p:nvPicPr>
          <p:cNvPr id="5" name="Picture 4" descr="C:\Users\ph prasad\Downloads\Labnova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2133600"/>
            <a:ext cx="5791199" cy="2286000"/>
          </a:xfrm>
          <a:prstGeom prst="rect">
            <a:avLst/>
          </a:prstGeom>
          <a:noFill/>
          <a:ln>
            <a:noFill/>
          </a:ln>
        </p:spPr>
      </p:pic>
      <p:pic>
        <p:nvPicPr>
          <p:cNvPr id="6" name="Picture 5" descr="C:\Users\ph prasad\Downloads\Labnova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1799" y="4495800"/>
            <a:ext cx="2895599" cy="2117725"/>
          </a:xfrm>
          <a:prstGeom prst="rect">
            <a:avLst/>
          </a:prstGeom>
          <a:noFill/>
          <a:ln>
            <a:noFill/>
          </a:ln>
        </p:spPr>
      </p:pic>
      <p:pic>
        <p:nvPicPr>
          <p:cNvPr id="7" name="Picture 6" descr="C:\Users\ph prasad\Downloads\Labnova5.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3600" y="4495799"/>
            <a:ext cx="2819399" cy="2117725"/>
          </a:xfrm>
          <a:prstGeom prst="rect">
            <a:avLst/>
          </a:prstGeom>
          <a:noFill/>
          <a:ln>
            <a:noFill/>
          </a:ln>
        </p:spPr>
      </p:pic>
      <p:sp>
        <p:nvSpPr>
          <p:cNvPr id="8" name="TextBox 7"/>
          <p:cNvSpPr txBox="1"/>
          <p:nvPr/>
        </p:nvSpPr>
        <p:spPr>
          <a:xfrm>
            <a:off x="152400" y="5334000"/>
            <a:ext cx="2743200" cy="353943"/>
          </a:xfrm>
          <a:prstGeom prst="rect">
            <a:avLst/>
          </a:prstGeom>
          <a:noFill/>
        </p:spPr>
        <p:txBody>
          <a:bodyPr wrap="square" rtlCol="0">
            <a:spAutoFit/>
          </a:bodyPr>
          <a:lstStyle/>
          <a:p>
            <a:pPr algn="ctr"/>
            <a:r>
              <a:rPr lang="en-US" sz="1700" b="1" dirty="0" err="1" smtClean="0"/>
              <a:t>Shri</a:t>
            </a:r>
            <a:r>
              <a:rPr lang="en-US" sz="1700" b="1" dirty="0" smtClean="0"/>
              <a:t> </a:t>
            </a:r>
            <a:r>
              <a:rPr lang="en-US" sz="1700" b="1" dirty="0" err="1"/>
              <a:t>Suribabu</a:t>
            </a:r>
            <a:r>
              <a:rPr lang="en-US" sz="1700" b="1" dirty="0"/>
              <a:t> </a:t>
            </a:r>
            <a:r>
              <a:rPr lang="en-US" sz="1700" b="1" dirty="0" err="1"/>
              <a:t>Tirumalasetti</a:t>
            </a:r>
            <a:endParaRPr lang="en-US" sz="1700" b="1" dirty="0"/>
          </a:p>
        </p:txBody>
      </p:sp>
    </p:spTree>
    <p:extLst>
      <p:ext uri="{BB962C8B-B14F-4D97-AF65-F5344CB8AC3E}">
        <p14:creationId xmlns:p14="http://schemas.microsoft.com/office/powerpoint/2010/main" val="3859828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35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Labnova</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Healthcare &amp; Diagnostic Products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9" name="Content Placeholder 8"/>
          <p:cNvSpPr>
            <a:spLocks noGrp="1"/>
          </p:cNvSpPr>
          <p:nvPr>
            <p:ph idx="1"/>
          </p:nvPr>
        </p:nvSpPr>
        <p:spPr>
          <a:xfrm>
            <a:off x="152400" y="2057401"/>
            <a:ext cx="8839200" cy="4572000"/>
          </a:xfrm>
        </p:spPr>
        <p:txBody>
          <a:bodyPr>
            <a:normAutofit fontScale="55000" lnSpcReduction="20000"/>
          </a:bodyPr>
          <a:lstStyle/>
          <a:p>
            <a:pPr marL="0" indent="457200" algn="just">
              <a:lnSpc>
                <a:spcPct val="120000"/>
              </a:lnSpc>
              <a:spcBef>
                <a:spcPts val="0"/>
              </a:spcBef>
              <a:buNone/>
            </a:pPr>
            <a:r>
              <a:rPr lang="en-US" sz="3800" b="1" dirty="0" err="1" smtClean="0">
                <a:solidFill>
                  <a:schemeClr val="tx2">
                    <a:lumMod val="50000"/>
                  </a:schemeClr>
                </a:solidFill>
                <a:latin typeface="Franklin Gothic Medium" pitchFamily="34" charset="0"/>
              </a:rPr>
              <a:t>Shri</a:t>
            </a:r>
            <a:r>
              <a:rPr lang="en-US" sz="3800" b="1" dirty="0" smtClean="0">
                <a:solidFill>
                  <a:schemeClr val="tx2">
                    <a:lumMod val="50000"/>
                  </a:schemeClr>
                </a:solidFill>
                <a:latin typeface="Franklin Gothic Medium" pitchFamily="34" charset="0"/>
              </a:rPr>
              <a:t> </a:t>
            </a:r>
            <a:r>
              <a:rPr lang="en-US" sz="3800" b="1" dirty="0" err="1">
                <a:solidFill>
                  <a:schemeClr val="tx2">
                    <a:lumMod val="50000"/>
                  </a:schemeClr>
                </a:solidFill>
                <a:latin typeface="Franklin Gothic Medium" pitchFamily="34" charset="0"/>
              </a:rPr>
              <a:t>Suribabu</a:t>
            </a:r>
            <a:r>
              <a:rPr lang="en-US" sz="3800" b="1" dirty="0">
                <a:solidFill>
                  <a:schemeClr val="tx2">
                    <a:lumMod val="50000"/>
                  </a:schemeClr>
                </a:solidFill>
                <a:latin typeface="Franklin Gothic Medium" pitchFamily="34" charset="0"/>
              </a:rPr>
              <a:t> </a:t>
            </a:r>
            <a:r>
              <a:rPr lang="en-US" sz="3800" b="1" dirty="0" err="1">
                <a:solidFill>
                  <a:schemeClr val="tx2">
                    <a:lumMod val="50000"/>
                  </a:schemeClr>
                </a:solidFill>
                <a:latin typeface="Franklin Gothic Medium" pitchFamily="34" charset="0"/>
              </a:rPr>
              <a:t>Tirumalasetti</a:t>
            </a:r>
            <a:r>
              <a:rPr lang="en-US" sz="3800" b="1" dirty="0">
                <a:solidFill>
                  <a:schemeClr val="tx2">
                    <a:lumMod val="50000"/>
                  </a:schemeClr>
                </a:solidFill>
                <a:latin typeface="Franklin Gothic Medium" pitchFamily="34" charset="0"/>
              </a:rPr>
              <a:t> </a:t>
            </a:r>
            <a:r>
              <a:rPr lang="en-US" sz="3800" b="1" dirty="0" smtClean="0">
                <a:solidFill>
                  <a:schemeClr val="tx2">
                    <a:lumMod val="50000"/>
                  </a:schemeClr>
                </a:solidFill>
                <a:latin typeface="Franklin Gothic Medium" pitchFamily="34" charset="0"/>
              </a:rPr>
              <a:t>set up M/s </a:t>
            </a:r>
            <a:r>
              <a:rPr lang="en-US" sz="3800" b="1" dirty="0" err="1">
                <a:solidFill>
                  <a:schemeClr val="tx2">
                    <a:lumMod val="50000"/>
                  </a:schemeClr>
                </a:solidFill>
                <a:latin typeface="Franklin Gothic Medium" pitchFamily="34" charset="0"/>
              </a:rPr>
              <a:t>Labnova</a:t>
            </a:r>
            <a:r>
              <a:rPr lang="en-US" sz="3800" b="1" dirty="0">
                <a:solidFill>
                  <a:schemeClr val="tx2">
                    <a:lumMod val="50000"/>
                  </a:schemeClr>
                </a:solidFill>
                <a:latin typeface="Franklin Gothic Medium" pitchFamily="34" charset="0"/>
              </a:rPr>
              <a:t> Healthcare &amp; Diagnostic Products </a:t>
            </a:r>
            <a:r>
              <a:rPr lang="en-US" sz="3800" b="1" dirty="0" smtClean="0">
                <a:solidFill>
                  <a:schemeClr val="tx2">
                    <a:lumMod val="50000"/>
                  </a:schemeClr>
                </a:solidFill>
                <a:latin typeface="Franklin Gothic Medium" pitchFamily="34" charset="0"/>
              </a:rPr>
              <a:t>as </a:t>
            </a:r>
            <a:r>
              <a:rPr lang="en-US" sz="3800" b="1" dirty="0">
                <a:solidFill>
                  <a:schemeClr val="tx2">
                    <a:lumMod val="50000"/>
                  </a:schemeClr>
                </a:solidFill>
                <a:latin typeface="Franklin Gothic Medium" pitchFamily="34" charset="0"/>
              </a:rPr>
              <a:t>a proprietary concern </a:t>
            </a:r>
            <a:r>
              <a:rPr lang="en-US" sz="3800" b="1" dirty="0" smtClean="0">
                <a:solidFill>
                  <a:schemeClr val="tx2">
                    <a:lumMod val="50000"/>
                  </a:schemeClr>
                </a:solidFill>
                <a:latin typeface="Franklin Gothic Medium" pitchFamily="34" charset="0"/>
              </a:rPr>
              <a:t>with financial assistance from APSFC to manufacture </a:t>
            </a:r>
            <a:r>
              <a:rPr lang="en-US" sz="3800" b="1" dirty="0" err="1" smtClean="0">
                <a:solidFill>
                  <a:schemeClr val="tx2">
                    <a:lumMod val="50000"/>
                  </a:schemeClr>
                </a:solidFill>
                <a:latin typeface="Franklin Gothic Medium" pitchFamily="34" charset="0"/>
              </a:rPr>
              <a:t>Invitro</a:t>
            </a:r>
            <a:r>
              <a:rPr lang="en-US" sz="3800" b="1" dirty="0" smtClean="0">
                <a:solidFill>
                  <a:schemeClr val="tx2">
                    <a:lumMod val="50000"/>
                  </a:schemeClr>
                </a:solidFill>
                <a:latin typeface="Franklin Gothic Medium" pitchFamily="34" charset="0"/>
              </a:rPr>
              <a:t> </a:t>
            </a:r>
            <a:r>
              <a:rPr lang="en-US" sz="3800" b="1" dirty="0">
                <a:solidFill>
                  <a:schemeClr val="tx2">
                    <a:lumMod val="50000"/>
                  </a:schemeClr>
                </a:solidFill>
                <a:latin typeface="Franklin Gothic Medium" pitchFamily="34" charset="0"/>
              </a:rPr>
              <a:t>Diagnostic Analyzers and Reagent kits at </a:t>
            </a:r>
            <a:r>
              <a:rPr lang="en-US" sz="3800" b="1" dirty="0" smtClean="0">
                <a:solidFill>
                  <a:schemeClr val="tx2">
                    <a:lumMod val="50000"/>
                  </a:schemeClr>
                </a:solidFill>
                <a:latin typeface="Franklin Gothic Medium" pitchFamily="34" charset="0"/>
              </a:rPr>
              <a:t>Kakinada.  The promoter had initially approached </a:t>
            </a:r>
            <a:r>
              <a:rPr lang="en-US" sz="3800" b="1" dirty="0">
                <a:solidFill>
                  <a:schemeClr val="tx2">
                    <a:lumMod val="50000"/>
                  </a:schemeClr>
                </a:solidFill>
                <a:latin typeface="Franklin Gothic Medium" pitchFamily="34" charset="0"/>
              </a:rPr>
              <a:t>different </a:t>
            </a:r>
            <a:r>
              <a:rPr lang="en-US" sz="3800" b="1" dirty="0" smtClean="0">
                <a:solidFill>
                  <a:schemeClr val="tx2">
                    <a:lumMod val="50000"/>
                  </a:schemeClr>
                </a:solidFill>
                <a:latin typeface="Franklin Gothic Medium" pitchFamily="34" charset="0"/>
              </a:rPr>
              <a:t>banks </a:t>
            </a:r>
            <a:r>
              <a:rPr lang="en-US" sz="3800" b="1" dirty="0">
                <a:solidFill>
                  <a:schemeClr val="tx2">
                    <a:lumMod val="50000"/>
                  </a:schemeClr>
                </a:solidFill>
                <a:latin typeface="Franklin Gothic Medium" pitchFamily="34" charset="0"/>
              </a:rPr>
              <a:t>but could not get any funding. </a:t>
            </a:r>
            <a:r>
              <a:rPr lang="en-US" sz="3800" b="1" dirty="0" smtClean="0">
                <a:solidFill>
                  <a:schemeClr val="tx2">
                    <a:lumMod val="50000"/>
                  </a:schemeClr>
                </a:solidFill>
                <a:latin typeface="Franklin Gothic Medium" pitchFamily="34" charset="0"/>
              </a:rPr>
              <a:t>It is a matter of pride APSFC encouraged him with </a:t>
            </a:r>
            <a:r>
              <a:rPr lang="en-US" sz="3800" b="1" dirty="0">
                <a:solidFill>
                  <a:schemeClr val="tx2">
                    <a:lumMod val="50000"/>
                  </a:schemeClr>
                </a:solidFill>
                <a:latin typeface="Franklin Gothic Medium" pitchFamily="34" charset="0"/>
              </a:rPr>
              <a:t>both Term Loan and Working </a:t>
            </a:r>
            <a:r>
              <a:rPr lang="en-US" sz="3800" b="1" dirty="0" smtClean="0">
                <a:solidFill>
                  <a:schemeClr val="tx2">
                    <a:lumMod val="50000"/>
                  </a:schemeClr>
                </a:solidFill>
                <a:latin typeface="Franklin Gothic Medium" pitchFamily="34" charset="0"/>
              </a:rPr>
              <a:t>Capital. </a:t>
            </a:r>
            <a:r>
              <a:rPr lang="en-US" sz="3800" b="1" dirty="0">
                <a:solidFill>
                  <a:schemeClr val="tx2">
                    <a:lumMod val="50000"/>
                  </a:schemeClr>
                </a:solidFill>
                <a:latin typeface="Franklin Gothic Medium" pitchFamily="34" charset="0"/>
              </a:rPr>
              <a:t>The C</a:t>
            </a:r>
            <a:r>
              <a:rPr lang="en-US" sz="3800" b="1" dirty="0" smtClean="0">
                <a:solidFill>
                  <a:schemeClr val="tx2">
                    <a:lumMod val="50000"/>
                  </a:schemeClr>
                </a:solidFill>
                <a:latin typeface="Franklin Gothic Medium" pitchFamily="34" charset="0"/>
              </a:rPr>
              <a:t>orporation extended </a:t>
            </a:r>
            <a:r>
              <a:rPr lang="en-US" sz="3800" b="1" dirty="0">
                <a:solidFill>
                  <a:schemeClr val="tx2">
                    <a:lumMod val="50000"/>
                  </a:schemeClr>
                </a:solidFill>
                <a:latin typeface="Franklin Gothic Medium" pitchFamily="34" charset="0"/>
              </a:rPr>
              <a:t>further financial assistance as the unit has become successful bidder to supply the required medical equipment to Covid-19 Hospitals which were setup by Govt. of AP. The unit </a:t>
            </a:r>
            <a:r>
              <a:rPr lang="en-US" sz="3800" b="1" dirty="0" smtClean="0">
                <a:solidFill>
                  <a:schemeClr val="tx2">
                    <a:lumMod val="50000"/>
                  </a:schemeClr>
                </a:solidFill>
                <a:latin typeface="Franklin Gothic Medium" pitchFamily="34" charset="0"/>
              </a:rPr>
              <a:t>commenced </a:t>
            </a:r>
            <a:r>
              <a:rPr lang="en-US" sz="3800" b="1" dirty="0">
                <a:solidFill>
                  <a:schemeClr val="tx2">
                    <a:lumMod val="50000"/>
                  </a:schemeClr>
                </a:solidFill>
                <a:latin typeface="Franklin Gothic Medium" pitchFamily="34" charset="0"/>
              </a:rPr>
              <a:t>commercial operations </a:t>
            </a:r>
            <a:r>
              <a:rPr lang="en-US" sz="3800" b="1" dirty="0" smtClean="0">
                <a:solidFill>
                  <a:schemeClr val="tx2">
                    <a:lumMod val="50000"/>
                  </a:schemeClr>
                </a:solidFill>
                <a:latin typeface="Franklin Gothic Medium" pitchFamily="34" charset="0"/>
              </a:rPr>
              <a:t>in Dec </a:t>
            </a:r>
            <a:r>
              <a:rPr lang="en-US" sz="3800" b="1" dirty="0">
                <a:solidFill>
                  <a:schemeClr val="tx2">
                    <a:lumMod val="50000"/>
                  </a:schemeClr>
                </a:solidFill>
                <a:latin typeface="Franklin Gothic Medium" pitchFamily="34" charset="0"/>
              </a:rPr>
              <a:t>2019 at Kakinada </a:t>
            </a:r>
            <a:r>
              <a:rPr lang="en-US" sz="3800" b="1" dirty="0" smtClean="0">
                <a:solidFill>
                  <a:schemeClr val="tx2">
                    <a:lumMod val="50000"/>
                  </a:schemeClr>
                </a:solidFill>
                <a:latin typeface="Franklin Gothic Medium" pitchFamily="34" charset="0"/>
              </a:rPr>
              <a:t>Town. </a:t>
            </a:r>
            <a:r>
              <a:rPr lang="en-US" sz="3800" b="1" dirty="0">
                <a:solidFill>
                  <a:schemeClr val="tx2">
                    <a:lumMod val="50000"/>
                  </a:schemeClr>
                </a:solidFill>
                <a:latin typeface="Franklin Gothic Medium" pitchFamily="34" charset="0"/>
              </a:rPr>
              <a:t>The promoter established excellent repayment track record. Recently the unit was allotted land in APIIC Industrial park, </a:t>
            </a:r>
            <a:r>
              <a:rPr lang="en-US" sz="3800" b="1" dirty="0" err="1">
                <a:solidFill>
                  <a:schemeClr val="tx2">
                    <a:lumMod val="50000"/>
                  </a:schemeClr>
                </a:solidFill>
                <a:latin typeface="Franklin Gothic Medium" pitchFamily="34" charset="0"/>
              </a:rPr>
              <a:t>Peddapuram</a:t>
            </a:r>
            <a:r>
              <a:rPr lang="en-US" sz="3800" b="1" dirty="0">
                <a:solidFill>
                  <a:schemeClr val="tx2">
                    <a:lumMod val="50000"/>
                  </a:schemeClr>
                </a:solidFill>
                <a:latin typeface="Franklin Gothic Medium" pitchFamily="34" charset="0"/>
              </a:rPr>
              <a:t> near Kakinada and the </a:t>
            </a:r>
            <a:r>
              <a:rPr lang="en-US" sz="3800" b="1" dirty="0" smtClean="0">
                <a:solidFill>
                  <a:schemeClr val="tx2">
                    <a:lumMod val="50000"/>
                  </a:schemeClr>
                </a:solidFill>
                <a:latin typeface="Franklin Gothic Medium" pitchFamily="34" charset="0"/>
              </a:rPr>
              <a:t>promoter is proposing to set up a State </a:t>
            </a:r>
            <a:r>
              <a:rPr lang="en-US" sz="3800" b="1" dirty="0">
                <a:solidFill>
                  <a:schemeClr val="tx2">
                    <a:lumMod val="50000"/>
                  </a:schemeClr>
                </a:solidFill>
                <a:latin typeface="Franklin Gothic Medium" pitchFamily="34" charset="0"/>
              </a:rPr>
              <a:t>of </a:t>
            </a:r>
            <a:r>
              <a:rPr lang="en-US" sz="3800" b="1" dirty="0" smtClean="0">
                <a:solidFill>
                  <a:schemeClr val="tx2">
                    <a:lumMod val="50000"/>
                  </a:schemeClr>
                </a:solidFill>
                <a:latin typeface="Franklin Gothic Medium" pitchFamily="34" charset="0"/>
              </a:rPr>
              <a:t>the Art building </a:t>
            </a:r>
            <a:r>
              <a:rPr lang="en-US" sz="3800" b="1" dirty="0">
                <a:solidFill>
                  <a:schemeClr val="tx2">
                    <a:lumMod val="50000"/>
                  </a:schemeClr>
                </a:solidFill>
                <a:latin typeface="Franklin Gothic Medium" pitchFamily="34" charset="0"/>
              </a:rPr>
              <a:t>as per USFDA </a:t>
            </a:r>
            <a:r>
              <a:rPr lang="en-US" sz="3800" b="1" dirty="0" smtClean="0">
                <a:solidFill>
                  <a:schemeClr val="tx2">
                    <a:lumMod val="50000"/>
                  </a:schemeClr>
                </a:solidFill>
                <a:latin typeface="Franklin Gothic Medium" pitchFamily="34" charset="0"/>
              </a:rPr>
              <a:t>regulations there.  He has been nominated for introducing the most innovative product.</a:t>
            </a:r>
            <a:endParaRPr lang="en-US" sz="3800" b="1" dirty="0">
              <a:solidFill>
                <a:schemeClr val="tx2">
                  <a:lumMod val="50000"/>
                </a:schemeClr>
              </a:solidFill>
              <a:latin typeface="Franklin Gothic Medium" pitchFamily="34" charset="0"/>
            </a:endParaRPr>
          </a:p>
          <a:p>
            <a:endParaRPr lang="en-US" dirty="0"/>
          </a:p>
        </p:txBody>
      </p:sp>
    </p:spTree>
    <p:extLst>
      <p:ext uri="{BB962C8B-B14F-4D97-AF65-F5344CB8AC3E}">
        <p14:creationId xmlns:p14="http://schemas.microsoft.com/office/powerpoint/2010/main" val="3241409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Sri </a:t>
            </a:r>
            <a:r>
              <a:rPr lang="en-US" sz="42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Sahasra</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7" name="Content Placeholder 6" descr="C:\Users\ph prasad\Desktop\COSIDICI AWARDS\VIJAYAWADA\1616668630470.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2130552"/>
            <a:ext cx="2590800" cy="3127248"/>
          </a:xfrm>
          <a:prstGeom prst="rect">
            <a:avLst/>
          </a:prstGeom>
          <a:noFill/>
          <a:ln>
            <a:noFill/>
          </a:ln>
        </p:spPr>
      </p:pic>
      <p:pic>
        <p:nvPicPr>
          <p:cNvPr id="8" name="Picture 7" descr="C:\Users\ph prasad\Desktop\COSIDICI AWARDS\VIJAYAWADA\IMG-20210324-WA000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133600"/>
            <a:ext cx="3060192" cy="4343400"/>
          </a:xfrm>
          <a:prstGeom prst="rect">
            <a:avLst/>
          </a:prstGeom>
          <a:noFill/>
          <a:ln>
            <a:noFill/>
          </a:ln>
        </p:spPr>
      </p:pic>
      <p:pic>
        <p:nvPicPr>
          <p:cNvPr id="12" name="Picture 11" descr="C:\Users\ph prasad\Desktop\COSIDICI AWARDS\VIJAYAWADA\IMG-20210324-WA000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2133600"/>
            <a:ext cx="2971800" cy="4343400"/>
          </a:xfrm>
          <a:prstGeom prst="rect">
            <a:avLst/>
          </a:prstGeom>
          <a:noFill/>
          <a:ln>
            <a:noFill/>
          </a:ln>
        </p:spPr>
      </p:pic>
      <p:sp>
        <p:nvSpPr>
          <p:cNvPr id="4" name="TextBox 3"/>
          <p:cNvSpPr txBox="1"/>
          <p:nvPr/>
        </p:nvSpPr>
        <p:spPr>
          <a:xfrm>
            <a:off x="3124200" y="5253335"/>
            <a:ext cx="2743200" cy="461665"/>
          </a:xfrm>
          <a:prstGeom prst="rect">
            <a:avLst/>
          </a:prstGeom>
          <a:noFill/>
        </p:spPr>
        <p:txBody>
          <a:bodyPr wrap="square" rtlCol="0">
            <a:spAutoFit/>
          </a:bodyPr>
          <a:lstStyle/>
          <a:p>
            <a:pPr algn="ctr"/>
            <a:r>
              <a:rPr lang="en-US" sz="2400" b="1" dirty="0" err="1" smtClean="0"/>
              <a:t>Shri</a:t>
            </a:r>
            <a:r>
              <a:rPr lang="en-US" sz="2400" b="1" dirty="0" smtClean="0"/>
              <a:t> </a:t>
            </a:r>
            <a:r>
              <a:rPr lang="en-US" sz="2400" b="1" dirty="0" err="1"/>
              <a:t>Kalyan</a:t>
            </a:r>
            <a:r>
              <a:rPr lang="en-US" sz="2400" b="1" dirty="0"/>
              <a:t> </a:t>
            </a:r>
            <a:r>
              <a:rPr lang="en-US" sz="2400" b="1" dirty="0" err="1" smtClean="0"/>
              <a:t>Damera</a:t>
            </a:r>
            <a:r>
              <a:rPr lang="en-US" sz="2400" b="1" dirty="0" smtClean="0"/>
              <a:t> </a:t>
            </a:r>
            <a:endParaRPr lang="en-US" sz="2400" b="1" dirty="0"/>
          </a:p>
        </p:txBody>
      </p:sp>
    </p:spTree>
    <p:extLst>
      <p:ext uri="{BB962C8B-B14F-4D97-AF65-F5344CB8AC3E}">
        <p14:creationId xmlns:p14="http://schemas.microsoft.com/office/powerpoint/2010/main" val="13222626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Sri </a:t>
            </a:r>
            <a:r>
              <a:rPr lang="en-US" sz="42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Sahasra</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9" name="Content Placeholder 8"/>
          <p:cNvSpPr>
            <a:spLocks noGrp="1"/>
          </p:cNvSpPr>
          <p:nvPr>
            <p:ph idx="1"/>
          </p:nvPr>
        </p:nvSpPr>
        <p:spPr>
          <a:xfrm>
            <a:off x="228600" y="2057400"/>
            <a:ext cx="8686800" cy="4525963"/>
          </a:xfrm>
        </p:spPr>
        <p:txBody>
          <a:bodyPr>
            <a:normAutofit fontScale="47500" lnSpcReduction="20000"/>
          </a:bodyPr>
          <a:lstStyle/>
          <a:p>
            <a:pPr marL="0" indent="457200" algn="just">
              <a:lnSpc>
                <a:spcPct val="120000"/>
              </a:lnSpc>
              <a:spcBef>
                <a:spcPts val="0"/>
              </a:spcBef>
              <a:buNone/>
            </a:pPr>
            <a:r>
              <a:rPr lang="en-US" sz="5100" b="1" dirty="0" err="1" smtClean="0">
                <a:solidFill>
                  <a:schemeClr val="tx2">
                    <a:lumMod val="50000"/>
                  </a:schemeClr>
                </a:solidFill>
                <a:latin typeface="Franklin Gothic Medium" pitchFamily="34" charset="0"/>
              </a:rPr>
              <a:t>Shri</a:t>
            </a:r>
            <a:r>
              <a:rPr lang="en-US" sz="5100" b="1" dirty="0" smtClean="0">
                <a:solidFill>
                  <a:schemeClr val="tx2">
                    <a:lumMod val="50000"/>
                  </a:schemeClr>
                </a:solidFill>
                <a:latin typeface="Franklin Gothic Medium" pitchFamily="34" charset="0"/>
              </a:rPr>
              <a:t> </a:t>
            </a:r>
            <a:r>
              <a:rPr lang="en-US" sz="5100" b="1" dirty="0" err="1">
                <a:solidFill>
                  <a:schemeClr val="tx2">
                    <a:lumMod val="50000"/>
                  </a:schemeClr>
                </a:solidFill>
                <a:latin typeface="Franklin Gothic Medium" pitchFamily="34" charset="0"/>
              </a:rPr>
              <a:t>Kalyan</a:t>
            </a:r>
            <a:r>
              <a:rPr lang="en-US" sz="5100" b="1" dirty="0">
                <a:solidFill>
                  <a:schemeClr val="tx2">
                    <a:lumMod val="50000"/>
                  </a:schemeClr>
                </a:solidFill>
                <a:latin typeface="Franklin Gothic Medium" pitchFamily="34" charset="0"/>
              </a:rPr>
              <a:t> </a:t>
            </a:r>
            <a:r>
              <a:rPr lang="en-US" sz="5100" b="1" dirty="0" err="1">
                <a:solidFill>
                  <a:schemeClr val="tx2">
                    <a:lumMod val="50000"/>
                  </a:schemeClr>
                </a:solidFill>
                <a:latin typeface="Franklin Gothic Medium" pitchFamily="34" charset="0"/>
              </a:rPr>
              <a:t>Damera</a:t>
            </a:r>
            <a:r>
              <a:rPr lang="en-US" sz="5100" b="1" dirty="0">
                <a:solidFill>
                  <a:schemeClr val="tx2">
                    <a:lumMod val="50000"/>
                  </a:schemeClr>
                </a:solidFill>
                <a:latin typeface="Franklin Gothic Medium" pitchFamily="34" charset="0"/>
              </a:rPr>
              <a:t> </a:t>
            </a:r>
            <a:r>
              <a:rPr lang="en-US" sz="5100" b="1" dirty="0" smtClean="0">
                <a:solidFill>
                  <a:schemeClr val="tx2">
                    <a:lumMod val="50000"/>
                  </a:schemeClr>
                </a:solidFill>
                <a:latin typeface="Franklin Gothic Medium" pitchFamily="34" charset="0"/>
              </a:rPr>
              <a:t>established M/s</a:t>
            </a:r>
            <a:r>
              <a:rPr lang="en-US" sz="5100" b="1" dirty="0">
                <a:solidFill>
                  <a:schemeClr val="tx2">
                    <a:lumMod val="50000"/>
                  </a:schemeClr>
                </a:solidFill>
                <a:latin typeface="Franklin Gothic Medium" pitchFamily="34" charset="0"/>
              </a:rPr>
              <a:t>. Sri </a:t>
            </a:r>
            <a:r>
              <a:rPr lang="en-US" sz="5100" b="1" dirty="0" err="1">
                <a:solidFill>
                  <a:schemeClr val="tx2">
                    <a:lumMod val="50000"/>
                  </a:schemeClr>
                </a:solidFill>
                <a:latin typeface="Franklin Gothic Medium" pitchFamily="34" charset="0"/>
              </a:rPr>
              <a:t>Sahasra</a:t>
            </a:r>
            <a:r>
              <a:rPr lang="en-US" sz="5100" b="1" dirty="0">
                <a:solidFill>
                  <a:schemeClr val="tx2">
                    <a:lumMod val="50000"/>
                  </a:schemeClr>
                </a:solidFill>
                <a:latin typeface="Franklin Gothic Medium" pitchFamily="34" charset="0"/>
              </a:rPr>
              <a:t> Industries </a:t>
            </a:r>
            <a:r>
              <a:rPr lang="en-US" sz="5100" b="1" dirty="0" smtClean="0">
                <a:solidFill>
                  <a:schemeClr val="tx2">
                    <a:lumMod val="50000"/>
                  </a:schemeClr>
                </a:solidFill>
                <a:latin typeface="Franklin Gothic Medium" pitchFamily="34" charset="0"/>
              </a:rPr>
              <a:t>as a </a:t>
            </a:r>
            <a:r>
              <a:rPr lang="en-US" sz="5100" b="1" dirty="0">
                <a:solidFill>
                  <a:schemeClr val="tx2">
                    <a:lumMod val="50000"/>
                  </a:schemeClr>
                </a:solidFill>
                <a:latin typeface="Franklin Gothic Medium" pitchFamily="34" charset="0"/>
              </a:rPr>
              <a:t>partnership firm </a:t>
            </a:r>
            <a:r>
              <a:rPr lang="en-US" sz="5100" b="1" dirty="0" smtClean="0">
                <a:solidFill>
                  <a:schemeClr val="tx2">
                    <a:lumMod val="50000"/>
                  </a:schemeClr>
                </a:solidFill>
                <a:latin typeface="Franklin Gothic Medium" pitchFamily="34" charset="0"/>
              </a:rPr>
              <a:t>in </a:t>
            </a:r>
            <a:r>
              <a:rPr lang="en-US" sz="5100" b="1" dirty="0">
                <a:solidFill>
                  <a:schemeClr val="tx2">
                    <a:lumMod val="50000"/>
                  </a:schemeClr>
                </a:solidFill>
                <a:latin typeface="Franklin Gothic Medium" pitchFamily="34" charset="0"/>
              </a:rPr>
              <a:t>the year </a:t>
            </a:r>
            <a:r>
              <a:rPr lang="en-US" sz="5100" b="1" dirty="0" smtClean="0">
                <a:solidFill>
                  <a:schemeClr val="tx2">
                    <a:lumMod val="50000"/>
                  </a:schemeClr>
                </a:solidFill>
                <a:latin typeface="Franklin Gothic Medium" pitchFamily="34" charset="0"/>
              </a:rPr>
              <a:t>2019 to manufacture </a:t>
            </a:r>
            <a:r>
              <a:rPr lang="en-US" sz="5100" b="1" dirty="0">
                <a:solidFill>
                  <a:schemeClr val="tx2">
                    <a:lumMod val="50000"/>
                  </a:schemeClr>
                </a:solidFill>
                <a:latin typeface="Franklin Gothic Medium" pitchFamily="34" charset="0"/>
              </a:rPr>
              <a:t>MXE &amp; KXE type industrial blower fans with financial assistance from </a:t>
            </a:r>
            <a:r>
              <a:rPr lang="en-US" sz="5100" b="1" dirty="0" smtClean="0">
                <a:solidFill>
                  <a:schemeClr val="tx2">
                    <a:lumMod val="50000"/>
                  </a:schemeClr>
                </a:solidFill>
                <a:latin typeface="Franklin Gothic Medium" pitchFamily="34" charset="0"/>
              </a:rPr>
              <a:t>APSFC and with </a:t>
            </a:r>
            <a:r>
              <a:rPr lang="en-US" sz="5100" b="1" dirty="0">
                <a:solidFill>
                  <a:schemeClr val="tx2">
                    <a:lumMod val="50000"/>
                  </a:schemeClr>
                </a:solidFill>
                <a:latin typeface="Franklin Gothic Medium" pitchFamily="34" charset="0"/>
              </a:rPr>
              <a:t>a capacity of </a:t>
            </a:r>
            <a:r>
              <a:rPr lang="en-US" sz="5100" b="1" dirty="0" smtClean="0">
                <a:solidFill>
                  <a:schemeClr val="tx2">
                    <a:lumMod val="50000"/>
                  </a:schemeClr>
                </a:solidFill>
                <a:latin typeface="Franklin Gothic Medium" pitchFamily="34" charset="0"/>
              </a:rPr>
              <a:t>making 4200 blowers per annum.  The blower fans are extensively </a:t>
            </a:r>
            <a:r>
              <a:rPr lang="en-US" sz="5100" b="1" dirty="0">
                <a:solidFill>
                  <a:schemeClr val="tx2">
                    <a:lumMod val="50000"/>
                  </a:schemeClr>
                </a:solidFill>
                <a:latin typeface="Franklin Gothic Medium" pitchFamily="34" charset="0"/>
              </a:rPr>
              <a:t>used in Cement Industries, Chemical Industries etc</a:t>
            </a:r>
            <a:r>
              <a:rPr lang="en-US" sz="5100" b="1" dirty="0" smtClean="0">
                <a:solidFill>
                  <a:schemeClr val="tx2">
                    <a:lumMod val="50000"/>
                  </a:schemeClr>
                </a:solidFill>
                <a:latin typeface="Franklin Gothic Medium" pitchFamily="34" charset="0"/>
              </a:rPr>
              <a:t>. He </a:t>
            </a:r>
            <a:r>
              <a:rPr lang="en-US" sz="5100" b="1" dirty="0">
                <a:solidFill>
                  <a:schemeClr val="tx2">
                    <a:lumMod val="50000"/>
                  </a:schemeClr>
                </a:solidFill>
                <a:latin typeface="Franklin Gothic Medium" pitchFamily="34" charset="0"/>
              </a:rPr>
              <a:t>studied </a:t>
            </a:r>
            <a:r>
              <a:rPr lang="en-US" sz="5100" b="1" dirty="0" err="1">
                <a:solidFill>
                  <a:schemeClr val="tx2">
                    <a:lumMod val="50000"/>
                  </a:schemeClr>
                </a:solidFill>
                <a:latin typeface="Franklin Gothic Medium" pitchFamily="34" charset="0"/>
              </a:rPr>
              <a:t>B.Tech</a:t>
            </a:r>
            <a:r>
              <a:rPr lang="en-US" sz="5100" b="1" dirty="0">
                <a:solidFill>
                  <a:schemeClr val="tx2">
                    <a:lumMod val="50000"/>
                  </a:schemeClr>
                </a:solidFill>
                <a:latin typeface="Franklin Gothic Medium" pitchFamily="34" charset="0"/>
              </a:rPr>
              <a:t> (Mechanical) and Masters in Mechanical Engineering from </a:t>
            </a:r>
            <a:r>
              <a:rPr lang="en-US" sz="5100" b="1" dirty="0" err="1">
                <a:solidFill>
                  <a:schemeClr val="tx2">
                    <a:lumMod val="50000"/>
                  </a:schemeClr>
                </a:solidFill>
                <a:latin typeface="Franklin Gothic Medium" pitchFamily="34" charset="0"/>
              </a:rPr>
              <a:t>Stafforshire</a:t>
            </a:r>
            <a:r>
              <a:rPr lang="en-US" sz="5100" b="1" dirty="0">
                <a:solidFill>
                  <a:schemeClr val="tx2">
                    <a:lumMod val="50000"/>
                  </a:schemeClr>
                </a:solidFill>
                <a:latin typeface="Franklin Gothic Medium" pitchFamily="34" charset="0"/>
              </a:rPr>
              <a:t> University, England, </a:t>
            </a:r>
            <a:r>
              <a:rPr lang="en-US" sz="5100" b="1" dirty="0" smtClean="0">
                <a:solidFill>
                  <a:schemeClr val="tx2">
                    <a:lumMod val="50000"/>
                  </a:schemeClr>
                </a:solidFill>
                <a:latin typeface="Franklin Gothic Medium" pitchFamily="34" charset="0"/>
              </a:rPr>
              <a:t>UK and has work </a:t>
            </a:r>
            <a:r>
              <a:rPr lang="en-US" sz="5100" b="1" dirty="0">
                <a:solidFill>
                  <a:schemeClr val="tx2">
                    <a:lumMod val="50000"/>
                  </a:schemeClr>
                </a:solidFill>
                <a:latin typeface="Franklin Gothic Medium" pitchFamily="34" charset="0"/>
              </a:rPr>
              <a:t>experience in </a:t>
            </a:r>
            <a:r>
              <a:rPr lang="en-US" sz="5100" b="1" dirty="0" err="1">
                <a:solidFill>
                  <a:schemeClr val="tx2">
                    <a:lumMod val="50000"/>
                  </a:schemeClr>
                </a:solidFill>
                <a:latin typeface="Franklin Gothic Medium" pitchFamily="34" charset="0"/>
              </a:rPr>
              <a:t>Kusalava</a:t>
            </a:r>
            <a:r>
              <a:rPr lang="en-US" sz="5100" b="1" dirty="0">
                <a:solidFill>
                  <a:schemeClr val="tx2">
                    <a:lumMod val="50000"/>
                  </a:schemeClr>
                </a:solidFill>
                <a:latin typeface="Franklin Gothic Medium" pitchFamily="34" charset="0"/>
              </a:rPr>
              <a:t> International Limited as a production in-charge</a:t>
            </a:r>
            <a:r>
              <a:rPr lang="en-US" sz="5100" b="1" dirty="0" smtClean="0">
                <a:solidFill>
                  <a:schemeClr val="tx2">
                    <a:lumMod val="50000"/>
                  </a:schemeClr>
                </a:solidFill>
                <a:latin typeface="Franklin Gothic Medium" pitchFamily="34" charset="0"/>
              </a:rPr>
              <a:t>. The </a:t>
            </a:r>
            <a:r>
              <a:rPr lang="en-US" sz="5100" b="1" dirty="0">
                <a:solidFill>
                  <a:schemeClr val="tx2">
                    <a:lumMod val="50000"/>
                  </a:schemeClr>
                </a:solidFill>
                <a:latin typeface="Franklin Gothic Medium" pitchFamily="34" charset="0"/>
              </a:rPr>
              <a:t>firm has entered into a contract agreement with M/</a:t>
            </a:r>
            <a:r>
              <a:rPr lang="en-US" sz="5100" b="1" dirty="0" err="1">
                <a:solidFill>
                  <a:schemeClr val="tx2">
                    <a:lumMod val="50000"/>
                  </a:schemeClr>
                </a:solidFill>
                <a:latin typeface="Franklin Gothic Medium" pitchFamily="34" charset="0"/>
              </a:rPr>
              <a:t>s.Reitz</a:t>
            </a:r>
            <a:r>
              <a:rPr lang="en-US" sz="5100" b="1" dirty="0">
                <a:solidFill>
                  <a:schemeClr val="tx2">
                    <a:lumMod val="50000"/>
                  </a:schemeClr>
                </a:solidFill>
                <a:latin typeface="Franklin Gothic Medium" pitchFamily="34" charset="0"/>
              </a:rPr>
              <a:t> India Limited, Hyderabad for supply of Blower Fans </a:t>
            </a:r>
            <a:r>
              <a:rPr lang="en-US" sz="5100" b="1" dirty="0" smtClean="0">
                <a:solidFill>
                  <a:schemeClr val="tx2">
                    <a:lumMod val="50000"/>
                  </a:schemeClr>
                </a:solidFill>
                <a:latin typeface="Franklin Gothic Medium" pitchFamily="34" charset="0"/>
              </a:rPr>
              <a:t>for the </a:t>
            </a:r>
            <a:r>
              <a:rPr lang="en-US" sz="5100" b="1" dirty="0">
                <a:solidFill>
                  <a:schemeClr val="tx2">
                    <a:lumMod val="50000"/>
                  </a:schemeClr>
                </a:solidFill>
                <a:latin typeface="Franklin Gothic Medium" pitchFamily="34" charset="0"/>
              </a:rPr>
              <a:t>next 10 years with an average supply value of Rs.200.00 lakhs per </a:t>
            </a:r>
            <a:r>
              <a:rPr lang="en-US" sz="5100" b="1" dirty="0" smtClean="0">
                <a:solidFill>
                  <a:schemeClr val="tx2">
                    <a:lumMod val="50000"/>
                  </a:schemeClr>
                </a:solidFill>
                <a:latin typeface="Franklin Gothic Medium" pitchFamily="34" charset="0"/>
              </a:rPr>
              <a:t>month.</a:t>
            </a:r>
            <a:endParaRPr lang="en-US" sz="5100" b="1" dirty="0">
              <a:solidFill>
                <a:schemeClr val="tx2">
                  <a:lumMod val="50000"/>
                </a:schemeClr>
              </a:solidFill>
              <a:latin typeface="Franklin Gothic Medium" pitchFamily="34" charset="0"/>
            </a:endParaRPr>
          </a:p>
          <a:p>
            <a:endParaRPr lang="en-US" dirty="0"/>
          </a:p>
        </p:txBody>
      </p:sp>
    </p:spTree>
    <p:extLst>
      <p:ext uri="{BB962C8B-B14F-4D97-AF65-F5344CB8AC3E}">
        <p14:creationId xmlns:p14="http://schemas.microsoft.com/office/powerpoint/2010/main" val="22341808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4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Vinayaka</a:t>
            </a:r>
            <a:r>
              <a:rPr lang="en-US" sz="44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6" name="Content Placeholder 5" descr="C:\Users\ph prasad\Desktop\COSIDICI AWARDS\GUNTUR\Vinayak Industries\Vinayaka Industries 4.jpe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981199"/>
            <a:ext cx="2834640" cy="2286000"/>
          </a:xfrm>
          <a:prstGeom prst="rect">
            <a:avLst/>
          </a:prstGeom>
          <a:noFill/>
          <a:ln>
            <a:noFill/>
          </a:ln>
        </p:spPr>
      </p:pic>
      <p:pic>
        <p:nvPicPr>
          <p:cNvPr id="4" name="Picture 3" descr="C:\Users\ph prasad\Desktop\COSIDICI AWARDS\GUNTUR\Vinayak Industries\promoter photo.jpg"/>
          <p:cNvPicPr/>
          <p:nvPr/>
        </p:nvPicPr>
        <p:blipFill rotWithShape="1">
          <a:blip r:embed="rId3">
            <a:extLst>
              <a:ext uri="{28A0092B-C50C-407E-A947-70E740481C1C}">
                <a14:useLocalDpi xmlns:a14="http://schemas.microsoft.com/office/drawing/2010/main" val="0"/>
              </a:ext>
            </a:extLst>
          </a:blip>
          <a:srcRect l="3061"/>
          <a:stretch/>
        </p:blipFill>
        <p:spPr bwMode="auto">
          <a:xfrm>
            <a:off x="3352800" y="1981200"/>
            <a:ext cx="2481943" cy="2743200"/>
          </a:xfrm>
          <a:prstGeom prst="rect">
            <a:avLst/>
          </a:prstGeom>
          <a:noFill/>
          <a:ln>
            <a:noFill/>
          </a:ln>
        </p:spPr>
      </p:pic>
      <p:pic>
        <p:nvPicPr>
          <p:cNvPr id="5" name="Picture 4" descr="C:\Users\ph prasad\Desktop\COSIDICI AWARDS\GUNTUR\Vinayak Industries\Vinayaka Industries 2.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1981200"/>
            <a:ext cx="2834640" cy="2286000"/>
          </a:xfrm>
          <a:prstGeom prst="rect">
            <a:avLst/>
          </a:prstGeom>
          <a:noFill/>
          <a:ln>
            <a:noFill/>
          </a:ln>
        </p:spPr>
      </p:pic>
      <p:pic>
        <p:nvPicPr>
          <p:cNvPr id="7" name="Picture 6" descr="C:\Users\ph prasad\Desktop\COSIDICI AWARDS\GUNTUR\Vinayak Industries\Vinayaka Industrie s 5.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4343400"/>
            <a:ext cx="2834640" cy="2286000"/>
          </a:xfrm>
          <a:prstGeom prst="rect">
            <a:avLst/>
          </a:prstGeom>
          <a:noFill/>
          <a:ln>
            <a:noFill/>
          </a:ln>
        </p:spPr>
      </p:pic>
      <p:pic>
        <p:nvPicPr>
          <p:cNvPr id="8" name="Picture 7" descr="C:\Users\ph prasad\Desktop\COSIDICI AWARDS\GUNTUR\Vinayak Industries\Vinayaka Industries - 1.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19800" y="4343400"/>
            <a:ext cx="2834640" cy="2286000"/>
          </a:xfrm>
          <a:prstGeom prst="rect">
            <a:avLst/>
          </a:prstGeom>
          <a:noFill/>
          <a:ln>
            <a:noFill/>
          </a:ln>
        </p:spPr>
      </p:pic>
      <p:sp>
        <p:nvSpPr>
          <p:cNvPr id="3" name="TextBox 2"/>
          <p:cNvSpPr txBox="1"/>
          <p:nvPr/>
        </p:nvSpPr>
        <p:spPr>
          <a:xfrm>
            <a:off x="3248297" y="4648200"/>
            <a:ext cx="2771503" cy="407804"/>
          </a:xfrm>
          <a:prstGeom prst="rect">
            <a:avLst/>
          </a:prstGeom>
          <a:noFill/>
        </p:spPr>
        <p:txBody>
          <a:bodyPr wrap="square" rtlCol="0">
            <a:spAutoFit/>
          </a:bodyPr>
          <a:lstStyle/>
          <a:p>
            <a:pPr algn="ctr"/>
            <a:r>
              <a:rPr lang="en-US" sz="2050" b="1" dirty="0" err="1" smtClean="0"/>
              <a:t>Shri</a:t>
            </a:r>
            <a:r>
              <a:rPr lang="en-US" sz="2050" b="1" dirty="0" smtClean="0"/>
              <a:t> </a:t>
            </a:r>
            <a:r>
              <a:rPr lang="en-US" sz="2050" b="1" dirty="0" err="1"/>
              <a:t>Burri</a:t>
            </a:r>
            <a:r>
              <a:rPr lang="en-US" sz="2050" b="1" dirty="0"/>
              <a:t> </a:t>
            </a:r>
            <a:r>
              <a:rPr lang="en-US" sz="2050" b="1" dirty="0" err="1"/>
              <a:t>Vijaya</a:t>
            </a:r>
            <a:r>
              <a:rPr lang="en-US" sz="2050" b="1" dirty="0"/>
              <a:t> Kumar</a:t>
            </a:r>
          </a:p>
        </p:txBody>
      </p:sp>
    </p:spTree>
    <p:extLst>
      <p:ext uri="{BB962C8B-B14F-4D97-AF65-F5344CB8AC3E}">
        <p14:creationId xmlns:p14="http://schemas.microsoft.com/office/powerpoint/2010/main" val="41484666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4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Vinayaka</a:t>
            </a:r>
            <a:r>
              <a:rPr lang="en-US" sz="44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9" name="Content Placeholder 8"/>
          <p:cNvSpPr>
            <a:spLocks noGrp="1"/>
          </p:cNvSpPr>
          <p:nvPr>
            <p:ph idx="1"/>
          </p:nvPr>
        </p:nvSpPr>
        <p:spPr>
          <a:xfrm>
            <a:off x="228600" y="2057400"/>
            <a:ext cx="8686800" cy="4525963"/>
          </a:xfrm>
        </p:spPr>
        <p:txBody>
          <a:bodyPr>
            <a:noAutofit/>
          </a:bodyPr>
          <a:lstStyle/>
          <a:p>
            <a:pPr marL="0" indent="457200" algn="just">
              <a:lnSpc>
                <a:spcPct val="120000"/>
              </a:lnSpc>
              <a:spcBef>
                <a:spcPts val="0"/>
              </a:spcBef>
              <a:buNone/>
            </a:pPr>
            <a:r>
              <a:rPr lang="en-US" sz="3500" b="1" dirty="0">
                <a:solidFill>
                  <a:schemeClr val="tx2">
                    <a:lumMod val="50000"/>
                  </a:schemeClr>
                </a:solidFill>
                <a:latin typeface="Franklin Gothic Medium" pitchFamily="34" charset="0"/>
              </a:rPr>
              <a:t>Sri </a:t>
            </a:r>
            <a:r>
              <a:rPr lang="en-US" sz="3500" b="1" dirty="0" err="1">
                <a:solidFill>
                  <a:schemeClr val="tx2">
                    <a:lumMod val="50000"/>
                  </a:schemeClr>
                </a:solidFill>
                <a:latin typeface="Franklin Gothic Medium" pitchFamily="34" charset="0"/>
              </a:rPr>
              <a:t>Burri</a:t>
            </a:r>
            <a:r>
              <a:rPr lang="en-US" sz="3500" b="1" dirty="0">
                <a:solidFill>
                  <a:schemeClr val="tx2">
                    <a:lumMod val="50000"/>
                  </a:schemeClr>
                </a:solidFill>
                <a:latin typeface="Franklin Gothic Medium" pitchFamily="34" charset="0"/>
              </a:rPr>
              <a:t> </a:t>
            </a:r>
            <a:r>
              <a:rPr lang="en-US" sz="3500" b="1" dirty="0" err="1">
                <a:solidFill>
                  <a:schemeClr val="tx2">
                    <a:lumMod val="50000"/>
                  </a:schemeClr>
                </a:solidFill>
                <a:latin typeface="Franklin Gothic Medium" pitchFamily="34" charset="0"/>
              </a:rPr>
              <a:t>Vijaya</a:t>
            </a:r>
            <a:r>
              <a:rPr lang="en-US" sz="3500" b="1" dirty="0">
                <a:solidFill>
                  <a:schemeClr val="tx2">
                    <a:lumMod val="50000"/>
                  </a:schemeClr>
                </a:solidFill>
                <a:latin typeface="Franklin Gothic Medium" pitchFamily="34" charset="0"/>
              </a:rPr>
              <a:t> Kumar </a:t>
            </a:r>
            <a:r>
              <a:rPr lang="en-US" sz="3500" b="1" dirty="0" smtClean="0">
                <a:solidFill>
                  <a:schemeClr val="tx2">
                    <a:lumMod val="50000"/>
                  </a:schemeClr>
                </a:solidFill>
                <a:latin typeface="Franklin Gothic Medium" pitchFamily="34" charset="0"/>
              </a:rPr>
              <a:t>established M/s</a:t>
            </a:r>
            <a:r>
              <a:rPr lang="en-US" sz="3500" b="1" dirty="0">
                <a:solidFill>
                  <a:schemeClr val="tx2">
                    <a:lumMod val="50000"/>
                  </a:schemeClr>
                </a:solidFill>
                <a:latin typeface="Franklin Gothic Medium" pitchFamily="34" charset="0"/>
              </a:rPr>
              <a:t>. </a:t>
            </a:r>
            <a:r>
              <a:rPr lang="en-US" sz="3500" b="1" dirty="0" err="1">
                <a:solidFill>
                  <a:schemeClr val="tx2">
                    <a:lumMod val="50000"/>
                  </a:schemeClr>
                </a:solidFill>
                <a:latin typeface="Franklin Gothic Medium" pitchFamily="34" charset="0"/>
              </a:rPr>
              <a:t>Vinayaka</a:t>
            </a:r>
            <a:r>
              <a:rPr lang="en-US" sz="3500" b="1" dirty="0">
                <a:solidFill>
                  <a:schemeClr val="tx2">
                    <a:lumMod val="50000"/>
                  </a:schemeClr>
                </a:solidFill>
                <a:latin typeface="Franklin Gothic Medium" pitchFamily="34" charset="0"/>
              </a:rPr>
              <a:t> Industries </a:t>
            </a:r>
            <a:r>
              <a:rPr lang="en-US" sz="3500" b="1" dirty="0" smtClean="0">
                <a:solidFill>
                  <a:schemeClr val="tx2">
                    <a:lumMod val="50000"/>
                  </a:schemeClr>
                </a:solidFill>
                <a:latin typeface="Franklin Gothic Medium" pitchFamily="34" charset="0"/>
              </a:rPr>
              <a:t>as </a:t>
            </a:r>
            <a:r>
              <a:rPr lang="en-US" sz="3500" b="1" dirty="0">
                <a:solidFill>
                  <a:schemeClr val="tx2">
                    <a:lumMod val="50000"/>
                  </a:schemeClr>
                </a:solidFill>
                <a:latin typeface="Franklin Gothic Medium" pitchFamily="34" charset="0"/>
              </a:rPr>
              <a:t>a Partnership </a:t>
            </a:r>
            <a:r>
              <a:rPr lang="en-US" sz="3500" b="1" dirty="0" smtClean="0">
                <a:solidFill>
                  <a:schemeClr val="tx2">
                    <a:lumMod val="50000"/>
                  </a:schemeClr>
                </a:solidFill>
                <a:latin typeface="Franklin Gothic Medium" pitchFamily="34" charset="0"/>
              </a:rPr>
              <a:t>Firm in Guntur </a:t>
            </a:r>
            <a:r>
              <a:rPr lang="en-US" sz="3500" b="1" dirty="0">
                <a:solidFill>
                  <a:schemeClr val="tx2">
                    <a:lumMod val="50000"/>
                  </a:schemeClr>
                </a:solidFill>
                <a:latin typeface="Franklin Gothic Medium" pitchFamily="34" charset="0"/>
              </a:rPr>
              <a:t>District, </a:t>
            </a:r>
            <a:r>
              <a:rPr lang="en-US" sz="3500" b="1" dirty="0" smtClean="0">
                <a:solidFill>
                  <a:schemeClr val="tx2">
                    <a:lumMod val="50000"/>
                  </a:schemeClr>
                </a:solidFill>
                <a:latin typeface="Franklin Gothic Medium" pitchFamily="34" charset="0"/>
              </a:rPr>
              <a:t>AP and </a:t>
            </a:r>
            <a:r>
              <a:rPr lang="en-US" sz="3500" b="1" dirty="0">
                <a:solidFill>
                  <a:schemeClr val="tx2">
                    <a:lumMod val="50000"/>
                  </a:schemeClr>
                </a:solidFill>
                <a:latin typeface="Franklin Gothic Medium" pitchFamily="34" charset="0"/>
              </a:rPr>
              <a:t>commenced </a:t>
            </a:r>
            <a:r>
              <a:rPr lang="en-US" sz="3500" b="1" dirty="0" smtClean="0">
                <a:solidFill>
                  <a:schemeClr val="tx2">
                    <a:lumMod val="50000"/>
                  </a:schemeClr>
                </a:solidFill>
                <a:latin typeface="Franklin Gothic Medium" pitchFamily="34" charset="0"/>
              </a:rPr>
              <a:t>operations in March </a:t>
            </a:r>
            <a:r>
              <a:rPr lang="en-US" sz="3500" b="1" dirty="0">
                <a:solidFill>
                  <a:schemeClr val="tx2">
                    <a:lumMod val="50000"/>
                  </a:schemeClr>
                </a:solidFill>
                <a:latin typeface="Franklin Gothic Medium" pitchFamily="34" charset="0"/>
              </a:rPr>
              <a:t>2020 and </a:t>
            </a:r>
            <a:r>
              <a:rPr lang="en-US" sz="3500" b="1" dirty="0" smtClean="0">
                <a:solidFill>
                  <a:schemeClr val="tx2">
                    <a:lumMod val="50000"/>
                  </a:schemeClr>
                </a:solidFill>
                <a:latin typeface="Franklin Gothic Medium" pitchFamily="34" charset="0"/>
              </a:rPr>
              <a:t>is operating successfully.  The </a:t>
            </a:r>
            <a:r>
              <a:rPr lang="en-US" sz="3500" b="1" dirty="0">
                <a:solidFill>
                  <a:schemeClr val="tx2">
                    <a:lumMod val="50000"/>
                  </a:schemeClr>
                </a:solidFill>
                <a:latin typeface="Franklin Gothic Medium" pitchFamily="34" charset="0"/>
              </a:rPr>
              <a:t>unit was sanctioned term loan from APSFC to set up a Mineral Pulverizing Unit</a:t>
            </a:r>
            <a:r>
              <a:rPr lang="en-US" sz="3500" b="1" dirty="0" smtClean="0">
                <a:solidFill>
                  <a:schemeClr val="tx2">
                    <a:lumMod val="50000"/>
                  </a:schemeClr>
                </a:solidFill>
                <a:latin typeface="Franklin Gothic Medium" pitchFamily="34" charset="0"/>
              </a:rPr>
              <a:t>.</a:t>
            </a:r>
            <a:endParaRPr lang="en-US" sz="35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4576113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Palem</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Micro Mineral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 name="Content Placeholder 3" descr="C:\Users\ph prasad\Desktop\COSIDICI AWARDS\GUNTUR\Palem Mineral\promoter photo.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52800" y="2209800"/>
            <a:ext cx="2560139" cy="2743200"/>
          </a:xfrm>
          <a:prstGeom prst="rect">
            <a:avLst/>
          </a:prstGeom>
          <a:noFill/>
          <a:ln>
            <a:noFill/>
          </a:ln>
        </p:spPr>
      </p:pic>
      <p:pic>
        <p:nvPicPr>
          <p:cNvPr id="5" name="Picture 4" descr="C:\Users\ph prasad\Desktop\COSIDICI AWARDS\GUNTUR\Palem Mineral\Palem Micro Mineral Industries -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209800"/>
            <a:ext cx="2980690" cy="4267200"/>
          </a:xfrm>
          <a:prstGeom prst="rect">
            <a:avLst/>
          </a:prstGeom>
          <a:noFill/>
          <a:ln>
            <a:noFill/>
          </a:ln>
        </p:spPr>
      </p:pic>
      <p:pic>
        <p:nvPicPr>
          <p:cNvPr id="6" name="Picture 5" descr="C:\Users\ph prasad\Desktop\COSIDICI AWARDS\GUNTUR\Palem Mineral\Palem Micro Mineral Industries -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209800"/>
            <a:ext cx="2819400" cy="4343400"/>
          </a:xfrm>
          <a:prstGeom prst="rect">
            <a:avLst/>
          </a:prstGeom>
          <a:noFill/>
          <a:ln>
            <a:noFill/>
          </a:ln>
        </p:spPr>
      </p:pic>
      <p:sp>
        <p:nvSpPr>
          <p:cNvPr id="3" name="TextBox 2"/>
          <p:cNvSpPr txBox="1"/>
          <p:nvPr/>
        </p:nvSpPr>
        <p:spPr>
          <a:xfrm>
            <a:off x="3352800" y="4953000"/>
            <a:ext cx="2514600" cy="707886"/>
          </a:xfrm>
          <a:prstGeom prst="rect">
            <a:avLst/>
          </a:prstGeom>
          <a:noFill/>
        </p:spPr>
        <p:txBody>
          <a:bodyPr wrap="square" rtlCol="0">
            <a:spAutoFit/>
          </a:bodyPr>
          <a:lstStyle/>
          <a:p>
            <a:pPr algn="ctr"/>
            <a:r>
              <a:rPr lang="en-US" sz="2000" b="1" dirty="0"/>
              <a:t>Sri </a:t>
            </a:r>
            <a:r>
              <a:rPr lang="en-US" sz="2000" b="1" dirty="0" err="1"/>
              <a:t>Pallapu</a:t>
            </a:r>
            <a:r>
              <a:rPr lang="en-US" sz="2000" b="1" dirty="0"/>
              <a:t> </a:t>
            </a:r>
            <a:r>
              <a:rPr lang="en-US" sz="2000" b="1" dirty="0" err="1"/>
              <a:t>Venkateswara</a:t>
            </a:r>
            <a:r>
              <a:rPr lang="en-US" sz="2000" b="1" dirty="0"/>
              <a:t> </a:t>
            </a:r>
            <a:r>
              <a:rPr lang="en-US" sz="2000" b="1" dirty="0" err="1"/>
              <a:t>Rao</a:t>
            </a:r>
            <a:r>
              <a:rPr lang="en-US" sz="2000" b="1" dirty="0"/>
              <a:t> </a:t>
            </a:r>
          </a:p>
        </p:txBody>
      </p:sp>
    </p:spTree>
    <p:extLst>
      <p:ext uri="{BB962C8B-B14F-4D97-AF65-F5344CB8AC3E}">
        <p14:creationId xmlns:p14="http://schemas.microsoft.com/office/powerpoint/2010/main" val="3590545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Palem</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Micro Mineral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9" name="Content Placeholder 8"/>
          <p:cNvSpPr>
            <a:spLocks noGrp="1"/>
          </p:cNvSpPr>
          <p:nvPr>
            <p:ph idx="1"/>
          </p:nvPr>
        </p:nvSpPr>
        <p:spPr>
          <a:xfrm>
            <a:off x="228600" y="2057400"/>
            <a:ext cx="8686800" cy="4525963"/>
          </a:xfrm>
        </p:spPr>
        <p:txBody>
          <a:bodyPr>
            <a:noAutofit/>
          </a:bodyPr>
          <a:lstStyle/>
          <a:p>
            <a:pPr marL="0" indent="457200" algn="just">
              <a:spcBef>
                <a:spcPts val="0"/>
              </a:spcBef>
              <a:buNone/>
            </a:pPr>
            <a:r>
              <a:rPr lang="en-US" sz="3300" b="1" dirty="0">
                <a:solidFill>
                  <a:schemeClr val="tx2">
                    <a:lumMod val="50000"/>
                  </a:schemeClr>
                </a:solidFill>
                <a:latin typeface="Franklin Gothic Medium" pitchFamily="34" charset="0"/>
              </a:rPr>
              <a:t>M/s. </a:t>
            </a:r>
            <a:r>
              <a:rPr lang="en-US" sz="3300" b="1" dirty="0" err="1">
                <a:solidFill>
                  <a:schemeClr val="tx2">
                    <a:lumMod val="50000"/>
                  </a:schemeClr>
                </a:solidFill>
                <a:latin typeface="Franklin Gothic Medium" pitchFamily="34" charset="0"/>
              </a:rPr>
              <a:t>Palem</a:t>
            </a:r>
            <a:r>
              <a:rPr lang="en-US" sz="3300" b="1" dirty="0">
                <a:solidFill>
                  <a:schemeClr val="tx2">
                    <a:lumMod val="50000"/>
                  </a:schemeClr>
                </a:solidFill>
                <a:latin typeface="Franklin Gothic Medium" pitchFamily="34" charset="0"/>
              </a:rPr>
              <a:t> Micro Mineral Industries </a:t>
            </a:r>
            <a:r>
              <a:rPr lang="en-US" sz="3300" b="1" dirty="0" smtClean="0">
                <a:solidFill>
                  <a:schemeClr val="tx2">
                    <a:lumMod val="50000"/>
                  </a:schemeClr>
                </a:solidFill>
                <a:latin typeface="Franklin Gothic Medium" pitchFamily="34" charset="0"/>
              </a:rPr>
              <a:t>was established  by </a:t>
            </a:r>
            <a:r>
              <a:rPr lang="en-US" sz="3300" b="1" dirty="0" err="1" smtClean="0">
                <a:solidFill>
                  <a:schemeClr val="tx2">
                    <a:lumMod val="50000"/>
                  </a:schemeClr>
                </a:solidFill>
                <a:latin typeface="Franklin Gothic Medium" pitchFamily="34" charset="0"/>
              </a:rPr>
              <a:t>Shri</a:t>
            </a:r>
            <a:r>
              <a:rPr lang="en-US" sz="3300" b="1" dirty="0" smtClean="0">
                <a:solidFill>
                  <a:schemeClr val="tx2">
                    <a:lumMod val="50000"/>
                  </a:schemeClr>
                </a:solidFill>
                <a:latin typeface="Franklin Gothic Medium" pitchFamily="34" charset="0"/>
              </a:rPr>
              <a:t> </a:t>
            </a:r>
            <a:r>
              <a:rPr lang="en-US" sz="3300" b="1" dirty="0" err="1">
                <a:solidFill>
                  <a:schemeClr val="tx2">
                    <a:lumMod val="50000"/>
                  </a:schemeClr>
                </a:solidFill>
                <a:latin typeface="Franklin Gothic Medium" pitchFamily="34" charset="0"/>
              </a:rPr>
              <a:t>Pallapu</a:t>
            </a:r>
            <a:r>
              <a:rPr lang="en-US" sz="3300" b="1" dirty="0">
                <a:solidFill>
                  <a:schemeClr val="tx2">
                    <a:lumMod val="50000"/>
                  </a:schemeClr>
                </a:solidFill>
                <a:latin typeface="Franklin Gothic Medium" pitchFamily="34" charset="0"/>
              </a:rPr>
              <a:t> </a:t>
            </a:r>
            <a:r>
              <a:rPr lang="en-US" sz="3300" b="1" dirty="0" err="1">
                <a:solidFill>
                  <a:schemeClr val="tx2">
                    <a:lumMod val="50000"/>
                  </a:schemeClr>
                </a:solidFill>
                <a:latin typeface="Franklin Gothic Medium" pitchFamily="34" charset="0"/>
              </a:rPr>
              <a:t>Venkateswara</a:t>
            </a:r>
            <a:r>
              <a:rPr lang="en-US" sz="3300" b="1" dirty="0">
                <a:solidFill>
                  <a:schemeClr val="tx2">
                    <a:lumMod val="50000"/>
                  </a:schemeClr>
                </a:solidFill>
                <a:latin typeface="Franklin Gothic Medium" pitchFamily="34" charset="0"/>
              </a:rPr>
              <a:t> </a:t>
            </a:r>
            <a:r>
              <a:rPr lang="en-US" sz="3300" b="1" dirty="0" err="1">
                <a:solidFill>
                  <a:schemeClr val="tx2">
                    <a:lumMod val="50000"/>
                  </a:schemeClr>
                </a:solidFill>
                <a:latin typeface="Franklin Gothic Medium" pitchFamily="34" charset="0"/>
              </a:rPr>
              <a:t>Rao</a:t>
            </a:r>
            <a:r>
              <a:rPr lang="en-US" sz="3300" b="1" dirty="0">
                <a:solidFill>
                  <a:schemeClr val="tx2">
                    <a:lumMod val="50000"/>
                  </a:schemeClr>
                </a:solidFill>
                <a:latin typeface="Franklin Gothic Medium" pitchFamily="34" charset="0"/>
              </a:rPr>
              <a:t> </a:t>
            </a:r>
            <a:r>
              <a:rPr lang="en-US" sz="3300" b="1" dirty="0" smtClean="0">
                <a:solidFill>
                  <a:schemeClr val="tx2">
                    <a:lumMod val="50000"/>
                  </a:schemeClr>
                </a:solidFill>
                <a:latin typeface="Franklin Gothic Medium" pitchFamily="34" charset="0"/>
              </a:rPr>
              <a:t>as a partnership firm in Guntur District (AP). The </a:t>
            </a:r>
            <a:r>
              <a:rPr lang="en-US" sz="3300" b="1" dirty="0">
                <a:solidFill>
                  <a:schemeClr val="tx2">
                    <a:lumMod val="50000"/>
                  </a:schemeClr>
                </a:solidFill>
                <a:latin typeface="Franklin Gothic Medium" pitchFamily="34" charset="0"/>
              </a:rPr>
              <a:t>unit was sanctioned term loan from APSFC to set up a Mineral Pulverizing Unit</a:t>
            </a:r>
            <a:r>
              <a:rPr lang="en-US" sz="3300" b="1" dirty="0" smtClean="0">
                <a:solidFill>
                  <a:schemeClr val="tx2">
                    <a:lumMod val="50000"/>
                  </a:schemeClr>
                </a:solidFill>
                <a:latin typeface="Franklin Gothic Medium" pitchFamily="34" charset="0"/>
              </a:rPr>
              <a:t>.  The </a:t>
            </a:r>
            <a:r>
              <a:rPr lang="en-US" sz="3300" b="1" dirty="0">
                <a:solidFill>
                  <a:schemeClr val="tx2">
                    <a:lumMod val="50000"/>
                  </a:schemeClr>
                </a:solidFill>
                <a:latin typeface="Franklin Gothic Medium" pitchFamily="34" charset="0"/>
              </a:rPr>
              <a:t>firm commenced the operations of the unit during August, 2020 and </a:t>
            </a:r>
            <a:r>
              <a:rPr lang="en-US" sz="3300" b="1" dirty="0" smtClean="0">
                <a:solidFill>
                  <a:schemeClr val="tx2">
                    <a:lumMod val="50000"/>
                  </a:schemeClr>
                </a:solidFill>
                <a:latin typeface="Franklin Gothic Medium" pitchFamily="34" charset="0"/>
              </a:rPr>
              <a:t>is operating successfully.  </a:t>
            </a:r>
            <a:r>
              <a:rPr lang="en-US" sz="3300" b="1" dirty="0" err="1" smtClean="0">
                <a:solidFill>
                  <a:schemeClr val="tx2">
                    <a:lumMod val="50000"/>
                  </a:schemeClr>
                </a:solidFill>
                <a:latin typeface="Franklin Gothic Medium" pitchFamily="34" charset="0"/>
              </a:rPr>
              <a:t>Shri</a:t>
            </a:r>
            <a:r>
              <a:rPr lang="en-US" sz="3300" b="1" dirty="0" smtClean="0">
                <a:solidFill>
                  <a:schemeClr val="tx2">
                    <a:lumMod val="50000"/>
                  </a:schemeClr>
                </a:solidFill>
                <a:latin typeface="Franklin Gothic Medium" pitchFamily="34" charset="0"/>
              </a:rPr>
              <a:t> </a:t>
            </a:r>
            <a:r>
              <a:rPr lang="en-US" sz="3300" b="1" dirty="0" err="1">
                <a:solidFill>
                  <a:schemeClr val="tx2">
                    <a:lumMod val="50000"/>
                  </a:schemeClr>
                </a:solidFill>
                <a:latin typeface="Franklin Gothic Medium" pitchFamily="34" charset="0"/>
              </a:rPr>
              <a:t>Pallapu</a:t>
            </a:r>
            <a:r>
              <a:rPr lang="en-US" sz="3300" b="1" dirty="0">
                <a:solidFill>
                  <a:schemeClr val="tx2">
                    <a:lumMod val="50000"/>
                  </a:schemeClr>
                </a:solidFill>
                <a:latin typeface="Franklin Gothic Medium" pitchFamily="34" charset="0"/>
              </a:rPr>
              <a:t> </a:t>
            </a:r>
            <a:r>
              <a:rPr lang="en-US" sz="3300" b="1" dirty="0" err="1">
                <a:solidFill>
                  <a:schemeClr val="tx2">
                    <a:lumMod val="50000"/>
                  </a:schemeClr>
                </a:solidFill>
                <a:latin typeface="Franklin Gothic Medium" pitchFamily="34" charset="0"/>
              </a:rPr>
              <a:t>Venkateswara</a:t>
            </a:r>
            <a:r>
              <a:rPr lang="en-US" sz="3300" b="1" dirty="0">
                <a:solidFill>
                  <a:schemeClr val="tx2">
                    <a:lumMod val="50000"/>
                  </a:schemeClr>
                </a:solidFill>
                <a:latin typeface="Franklin Gothic Medium" pitchFamily="34" charset="0"/>
              </a:rPr>
              <a:t> </a:t>
            </a:r>
            <a:r>
              <a:rPr lang="en-US" sz="3300" b="1" dirty="0" err="1">
                <a:solidFill>
                  <a:schemeClr val="tx2">
                    <a:lumMod val="50000"/>
                  </a:schemeClr>
                </a:solidFill>
                <a:latin typeface="Franklin Gothic Medium" pitchFamily="34" charset="0"/>
              </a:rPr>
              <a:t>Rao</a:t>
            </a:r>
            <a:r>
              <a:rPr lang="en-US" sz="3300" b="1" dirty="0">
                <a:solidFill>
                  <a:schemeClr val="tx2">
                    <a:lumMod val="50000"/>
                  </a:schemeClr>
                </a:solidFill>
                <a:latin typeface="Franklin Gothic Medium" pitchFamily="34" charset="0"/>
              </a:rPr>
              <a:t> </a:t>
            </a:r>
            <a:r>
              <a:rPr lang="en-US" sz="3300" b="1" dirty="0" smtClean="0">
                <a:solidFill>
                  <a:schemeClr val="tx2">
                    <a:lumMod val="50000"/>
                  </a:schemeClr>
                </a:solidFill>
                <a:latin typeface="Franklin Gothic Medium" pitchFamily="34" charset="0"/>
              </a:rPr>
              <a:t>is being conferred with the “Best Entrepreneur” Award.</a:t>
            </a:r>
            <a:endParaRPr lang="en-US" sz="33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608813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39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Elite Natural Oils and Fuels Private </a:t>
            </a:r>
            <a:r>
              <a:rPr lang="en-US" sz="39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Ltd.</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 name="Content Placeholder 3" descr="C:\Users\ph prasad\Desktop\COSIDICI AWARDS\RAJAHMUNDRY\Elite Natural Oils\Elite Oils MD photo.jpeg"/>
          <p:cNvPicPr>
            <a:picLocks noGrp="1"/>
          </p:cNvPicPr>
          <p:nvPr>
            <p:ph idx="1"/>
          </p:nvPr>
        </p:nvPicPr>
        <p:blipFill rotWithShape="1">
          <a:blip r:embed="rId2">
            <a:extLst>
              <a:ext uri="{28A0092B-C50C-407E-A947-70E740481C1C}">
                <a14:useLocalDpi xmlns:a14="http://schemas.microsoft.com/office/drawing/2010/main" val="0"/>
              </a:ext>
            </a:extLst>
          </a:blip>
          <a:srcRect l="3031" t="2289" r="2157" b="2975"/>
          <a:stretch/>
        </p:blipFill>
        <p:spPr bwMode="auto">
          <a:xfrm>
            <a:off x="228601" y="2590800"/>
            <a:ext cx="2590800" cy="2971800"/>
          </a:xfrm>
          <a:prstGeom prst="rect">
            <a:avLst/>
          </a:prstGeom>
          <a:noFill/>
          <a:ln>
            <a:noFill/>
          </a:ln>
        </p:spPr>
      </p:pic>
      <p:pic>
        <p:nvPicPr>
          <p:cNvPr id="5" name="Picture 4" descr="C:\Users\ph prasad\Desktop\COSIDICI AWARDS\RAJAHMUNDRY\Elite Natural Oils\Elite Oils5.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0" y="1981200"/>
            <a:ext cx="2667000" cy="2362200"/>
          </a:xfrm>
          <a:prstGeom prst="rect">
            <a:avLst/>
          </a:prstGeom>
          <a:noFill/>
          <a:ln>
            <a:noFill/>
          </a:ln>
        </p:spPr>
      </p:pic>
      <p:pic>
        <p:nvPicPr>
          <p:cNvPr id="6" name="Picture 5" descr="C:\Users\ph prasad\Desktop\COSIDICI AWARDS\RAJAHMUNDRY\Elite Natural Oils\Elite Oils7.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1829" y="1981200"/>
            <a:ext cx="2764971" cy="2362200"/>
          </a:xfrm>
          <a:prstGeom prst="rect">
            <a:avLst/>
          </a:prstGeom>
          <a:noFill/>
          <a:ln>
            <a:noFill/>
          </a:ln>
        </p:spPr>
      </p:pic>
      <p:pic>
        <p:nvPicPr>
          <p:cNvPr id="7" name="Picture 6" descr="C:\Users\ph prasad\Desktop\COSIDICI AWARDS\RAJAHMUNDRY\Elite Natural Oils\Elite Oils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24200" y="4419600"/>
            <a:ext cx="2667000" cy="2146935"/>
          </a:xfrm>
          <a:prstGeom prst="rect">
            <a:avLst/>
          </a:prstGeom>
          <a:noFill/>
          <a:ln>
            <a:noFill/>
          </a:ln>
        </p:spPr>
      </p:pic>
      <p:pic>
        <p:nvPicPr>
          <p:cNvPr id="9" name="Picture 8" descr="C:\Users\ph prasad\Desktop\COSIDICI AWARDS\RAJAHMUNDRY\Elite Natural Oils\Elite Oils6.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4419600"/>
            <a:ext cx="2743200" cy="2146935"/>
          </a:xfrm>
          <a:prstGeom prst="rect">
            <a:avLst/>
          </a:prstGeom>
          <a:noFill/>
          <a:ln>
            <a:noFill/>
          </a:ln>
        </p:spPr>
      </p:pic>
      <p:sp>
        <p:nvSpPr>
          <p:cNvPr id="10" name="TextBox 9"/>
          <p:cNvSpPr txBox="1"/>
          <p:nvPr/>
        </p:nvSpPr>
        <p:spPr>
          <a:xfrm>
            <a:off x="152400" y="5562600"/>
            <a:ext cx="2819400" cy="369332"/>
          </a:xfrm>
          <a:prstGeom prst="rect">
            <a:avLst/>
          </a:prstGeom>
          <a:noFill/>
        </p:spPr>
        <p:txBody>
          <a:bodyPr wrap="square" rtlCol="0">
            <a:spAutoFit/>
          </a:bodyPr>
          <a:lstStyle/>
          <a:p>
            <a:pPr algn="ctr"/>
            <a:r>
              <a:rPr lang="en-US" b="1" dirty="0" err="1" smtClean="0"/>
              <a:t>Shri</a:t>
            </a:r>
            <a:r>
              <a:rPr lang="en-US" b="1" dirty="0" smtClean="0"/>
              <a:t> </a:t>
            </a:r>
            <a:r>
              <a:rPr lang="en-US" b="1" dirty="0" err="1"/>
              <a:t>Thota</a:t>
            </a:r>
            <a:r>
              <a:rPr lang="en-US" b="1" dirty="0" smtClean="0"/>
              <a:t>. </a:t>
            </a:r>
            <a:r>
              <a:rPr lang="en-US" b="1" dirty="0" err="1" smtClean="0"/>
              <a:t>Subrahmanyam</a:t>
            </a:r>
            <a:endParaRPr lang="en-US" b="1" dirty="0"/>
          </a:p>
        </p:txBody>
      </p:sp>
    </p:spTree>
    <p:extLst>
      <p:ext uri="{BB962C8B-B14F-4D97-AF65-F5344CB8AC3E}">
        <p14:creationId xmlns:p14="http://schemas.microsoft.com/office/powerpoint/2010/main" val="8665346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39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Elite Natural Oils and Fuels Private </a:t>
            </a:r>
            <a:r>
              <a:rPr lang="en-US" sz="39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Ltd.</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152400" y="1828801"/>
            <a:ext cx="8839200" cy="4876800"/>
          </a:xfrm>
        </p:spPr>
        <p:txBody>
          <a:bodyPr>
            <a:noAutofit/>
          </a:bodyPr>
          <a:lstStyle/>
          <a:p>
            <a:pPr marL="0" indent="457200" algn="just">
              <a:spcBef>
                <a:spcPts val="0"/>
              </a:spcBef>
              <a:buNone/>
            </a:pPr>
            <a:r>
              <a:rPr lang="en-US" sz="2100" b="1" dirty="0" err="1">
                <a:solidFill>
                  <a:schemeClr val="tx2">
                    <a:lumMod val="50000"/>
                  </a:schemeClr>
                </a:solidFill>
                <a:latin typeface="Franklin Gothic Medium" pitchFamily="34" charset="0"/>
              </a:rPr>
              <a:t>Shri</a:t>
            </a:r>
            <a:r>
              <a:rPr lang="en-US" sz="2100" b="1" dirty="0">
                <a:solidFill>
                  <a:schemeClr val="tx2">
                    <a:lumMod val="50000"/>
                  </a:schemeClr>
                </a:solidFill>
                <a:latin typeface="Franklin Gothic Medium" pitchFamily="34" charset="0"/>
              </a:rPr>
              <a:t> </a:t>
            </a:r>
            <a:r>
              <a:rPr lang="en-US" sz="2100" b="1" dirty="0" err="1">
                <a:solidFill>
                  <a:schemeClr val="tx2">
                    <a:lumMod val="50000"/>
                  </a:schemeClr>
                </a:solidFill>
                <a:latin typeface="Franklin Gothic Medium" pitchFamily="34" charset="0"/>
              </a:rPr>
              <a:t>Thota</a:t>
            </a:r>
            <a:r>
              <a:rPr lang="en-US" sz="2100" b="1" dirty="0">
                <a:solidFill>
                  <a:schemeClr val="tx2">
                    <a:lumMod val="50000"/>
                  </a:schemeClr>
                </a:solidFill>
                <a:latin typeface="Franklin Gothic Medium" pitchFamily="34" charset="0"/>
              </a:rPr>
              <a:t>. </a:t>
            </a:r>
            <a:r>
              <a:rPr lang="en-US" sz="2100" b="1" dirty="0" err="1" smtClean="0">
                <a:solidFill>
                  <a:schemeClr val="tx2">
                    <a:lumMod val="50000"/>
                  </a:schemeClr>
                </a:solidFill>
                <a:latin typeface="Franklin Gothic Medium" pitchFamily="34" charset="0"/>
              </a:rPr>
              <a:t>Subrahmanyam</a:t>
            </a:r>
            <a:r>
              <a:rPr lang="en-US" sz="2100" b="1" dirty="0" smtClean="0">
                <a:solidFill>
                  <a:schemeClr val="tx2">
                    <a:lumMod val="50000"/>
                  </a:schemeClr>
                </a:solidFill>
                <a:latin typeface="Franklin Gothic Medium" pitchFamily="34" charset="0"/>
              </a:rPr>
              <a:t> established M/s </a:t>
            </a:r>
            <a:r>
              <a:rPr lang="en-US" sz="2100" b="1" dirty="0">
                <a:solidFill>
                  <a:schemeClr val="tx2">
                    <a:lumMod val="50000"/>
                  </a:schemeClr>
                </a:solidFill>
                <a:latin typeface="Franklin Gothic Medium" pitchFamily="34" charset="0"/>
              </a:rPr>
              <a:t>Elite Natural Oils and Fuels Private Limited </a:t>
            </a:r>
            <a:r>
              <a:rPr lang="en-US" sz="2100" b="1" dirty="0" smtClean="0">
                <a:solidFill>
                  <a:schemeClr val="tx2">
                    <a:lumMod val="50000"/>
                  </a:schemeClr>
                </a:solidFill>
                <a:latin typeface="Franklin Gothic Medium" pitchFamily="34" charset="0"/>
              </a:rPr>
              <a:t>in East Godavari Dist. In AP with financial assistance from APSFC in the year 2016.  The </a:t>
            </a:r>
            <a:r>
              <a:rPr lang="en-US" sz="2100" b="1" dirty="0">
                <a:solidFill>
                  <a:schemeClr val="tx2">
                    <a:lumMod val="50000"/>
                  </a:schemeClr>
                </a:solidFill>
                <a:latin typeface="Franklin Gothic Medium" pitchFamily="34" charset="0"/>
              </a:rPr>
              <a:t>promoter </a:t>
            </a:r>
            <a:r>
              <a:rPr lang="en-US" sz="2100" b="1" dirty="0" smtClean="0">
                <a:solidFill>
                  <a:schemeClr val="tx2">
                    <a:lumMod val="50000"/>
                  </a:schemeClr>
                </a:solidFill>
                <a:latin typeface="Franklin Gothic Medium" pitchFamily="34" charset="0"/>
              </a:rPr>
              <a:t>has experience </a:t>
            </a:r>
            <a:r>
              <a:rPr lang="en-US" sz="2100" b="1" dirty="0">
                <a:solidFill>
                  <a:schemeClr val="tx2">
                    <a:lumMod val="50000"/>
                  </a:schemeClr>
                </a:solidFill>
                <a:latin typeface="Franklin Gothic Medium" pitchFamily="34" charset="0"/>
              </a:rPr>
              <a:t>in the manufacture of bio diesel </a:t>
            </a:r>
            <a:r>
              <a:rPr lang="en-US" sz="2100" b="1" dirty="0" smtClean="0">
                <a:solidFill>
                  <a:schemeClr val="tx2">
                    <a:lumMod val="50000"/>
                  </a:schemeClr>
                </a:solidFill>
                <a:latin typeface="Franklin Gothic Medium" pitchFamily="34" charset="0"/>
              </a:rPr>
              <a:t>as he worked with </a:t>
            </a:r>
            <a:r>
              <a:rPr lang="en-US" sz="2100" b="1" dirty="0">
                <a:solidFill>
                  <a:schemeClr val="tx2">
                    <a:lumMod val="50000"/>
                  </a:schemeClr>
                </a:solidFill>
                <a:latin typeface="Franklin Gothic Medium" pitchFamily="34" charset="0"/>
              </a:rPr>
              <a:t>M/s Reliance Industries Ltd., Bio fuels Division, </a:t>
            </a:r>
            <a:r>
              <a:rPr lang="en-US" sz="2100" b="1" dirty="0" smtClean="0">
                <a:solidFill>
                  <a:schemeClr val="tx2">
                    <a:lumMod val="50000"/>
                  </a:schemeClr>
                </a:solidFill>
                <a:latin typeface="Franklin Gothic Medium" pitchFamily="34" charset="0"/>
              </a:rPr>
              <a:t>Kakinada. </a:t>
            </a:r>
            <a:r>
              <a:rPr lang="en-US" sz="2100" b="1" dirty="0">
                <a:solidFill>
                  <a:schemeClr val="tx2">
                    <a:lumMod val="50000"/>
                  </a:schemeClr>
                </a:solidFill>
                <a:latin typeface="Franklin Gothic Medium" pitchFamily="34" charset="0"/>
              </a:rPr>
              <a:t>During 2013 he visited Belgium, Netherland and Paris to learn bio diesel purification </a:t>
            </a:r>
            <a:r>
              <a:rPr lang="en-US" sz="2100" b="1" dirty="0" smtClean="0">
                <a:solidFill>
                  <a:schemeClr val="tx2">
                    <a:lumMod val="50000"/>
                  </a:schemeClr>
                </a:solidFill>
                <a:latin typeface="Franklin Gothic Medium" pitchFamily="34" charset="0"/>
              </a:rPr>
              <a:t>process.  APSFC had sanctioned him a term loan when </a:t>
            </a:r>
            <a:r>
              <a:rPr lang="en-US" sz="2100" b="1" dirty="0">
                <a:solidFill>
                  <a:schemeClr val="tx2">
                    <a:lumMod val="50000"/>
                  </a:schemeClr>
                </a:solidFill>
                <a:latin typeface="Franklin Gothic Medium" pitchFamily="34" charset="0"/>
              </a:rPr>
              <a:t>no banker came forward for establishment of Bio-Diesel/Glycerin plant as the promoters </a:t>
            </a:r>
            <a:r>
              <a:rPr lang="en-US" sz="2100" b="1" dirty="0" smtClean="0">
                <a:solidFill>
                  <a:schemeClr val="tx2">
                    <a:lumMod val="50000"/>
                  </a:schemeClr>
                </a:solidFill>
                <a:latin typeface="Franklin Gothic Medium" pitchFamily="34" charset="0"/>
              </a:rPr>
              <a:t>did not have a strong </a:t>
            </a:r>
            <a:r>
              <a:rPr lang="en-US" sz="2100" b="1" dirty="0">
                <a:solidFill>
                  <a:schemeClr val="tx2">
                    <a:lumMod val="50000"/>
                  </a:schemeClr>
                </a:solidFill>
                <a:latin typeface="Franklin Gothic Medium" pitchFamily="34" charset="0"/>
              </a:rPr>
              <a:t>background. The company </a:t>
            </a:r>
            <a:r>
              <a:rPr lang="en-US" sz="2100" b="1" dirty="0" smtClean="0">
                <a:solidFill>
                  <a:schemeClr val="tx2">
                    <a:lumMod val="50000"/>
                  </a:schemeClr>
                </a:solidFill>
                <a:latin typeface="Franklin Gothic Medium" pitchFamily="34" charset="0"/>
              </a:rPr>
              <a:t>supplies Biodiesel/Glycerin </a:t>
            </a:r>
            <a:r>
              <a:rPr lang="en-US" sz="2100" b="1" dirty="0">
                <a:solidFill>
                  <a:schemeClr val="tx2">
                    <a:lumMod val="50000"/>
                  </a:schemeClr>
                </a:solidFill>
                <a:latin typeface="Franklin Gothic Medium" pitchFamily="34" charset="0"/>
              </a:rPr>
              <a:t>to various customers all over India. </a:t>
            </a:r>
            <a:r>
              <a:rPr lang="en-US" sz="2100" b="1" dirty="0" smtClean="0">
                <a:solidFill>
                  <a:schemeClr val="tx2">
                    <a:lumMod val="50000"/>
                  </a:schemeClr>
                </a:solidFill>
                <a:latin typeface="Franklin Gothic Medium" pitchFamily="34" charset="0"/>
              </a:rPr>
              <a:t>  </a:t>
            </a:r>
          </a:p>
          <a:p>
            <a:pPr marL="0" indent="457200" algn="just">
              <a:spcBef>
                <a:spcPts val="0"/>
              </a:spcBef>
              <a:buNone/>
            </a:pPr>
            <a:r>
              <a:rPr lang="en-US" sz="2100" b="1" dirty="0" smtClean="0">
                <a:solidFill>
                  <a:schemeClr val="tx2">
                    <a:lumMod val="50000"/>
                  </a:schemeClr>
                </a:solidFill>
                <a:latin typeface="Franklin Gothic Medium" pitchFamily="34" charset="0"/>
              </a:rPr>
              <a:t>During FY 2019-20 the unit registered a turnover of Rs.75 </a:t>
            </a:r>
            <a:r>
              <a:rPr lang="en-US" sz="2100" b="1" dirty="0" err="1" smtClean="0">
                <a:solidFill>
                  <a:schemeClr val="tx2">
                    <a:lumMod val="50000"/>
                  </a:schemeClr>
                </a:solidFill>
                <a:latin typeface="Franklin Gothic Medium" pitchFamily="34" charset="0"/>
              </a:rPr>
              <a:t>crores</a:t>
            </a:r>
            <a:r>
              <a:rPr lang="en-US" sz="2100" b="1" dirty="0" smtClean="0">
                <a:solidFill>
                  <a:schemeClr val="tx2">
                    <a:lumMod val="50000"/>
                  </a:schemeClr>
                </a:solidFill>
                <a:latin typeface="Franklin Gothic Medium" pitchFamily="34" charset="0"/>
              </a:rPr>
              <a:t> and is growing year on year. The promoter has established excellent repayment track record. Now the company is in the process of diversifying into Edible oil processing. </a:t>
            </a:r>
            <a:r>
              <a:rPr lang="en-US" sz="2100" b="1" dirty="0" err="1" smtClean="0">
                <a:solidFill>
                  <a:schemeClr val="tx2">
                    <a:lumMod val="50000"/>
                  </a:schemeClr>
                </a:solidFill>
                <a:latin typeface="Franklin Gothic Medium" pitchFamily="34" charset="0"/>
              </a:rPr>
              <a:t>Shri</a:t>
            </a:r>
            <a:r>
              <a:rPr lang="en-US" sz="2100" b="1" dirty="0" smtClean="0">
                <a:solidFill>
                  <a:schemeClr val="tx2">
                    <a:lumMod val="50000"/>
                  </a:schemeClr>
                </a:solidFill>
                <a:latin typeface="Franklin Gothic Medium" pitchFamily="34" charset="0"/>
              </a:rPr>
              <a:t> </a:t>
            </a:r>
            <a:r>
              <a:rPr lang="en-US" sz="2100" b="1" dirty="0" err="1" smtClean="0">
                <a:solidFill>
                  <a:schemeClr val="tx2">
                    <a:lumMod val="50000"/>
                  </a:schemeClr>
                </a:solidFill>
                <a:latin typeface="Franklin Gothic Medium" pitchFamily="34" charset="0"/>
              </a:rPr>
              <a:t>Thota</a:t>
            </a:r>
            <a:r>
              <a:rPr lang="en-US" sz="2100" b="1" dirty="0" smtClean="0">
                <a:solidFill>
                  <a:schemeClr val="tx2">
                    <a:lumMod val="50000"/>
                  </a:schemeClr>
                </a:solidFill>
                <a:latin typeface="Franklin Gothic Medium" pitchFamily="34" charset="0"/>
              </a:rPr>
              <a:t>. </a:t>
            </a:r>
            <a:r>
              <a:rPr lang="en-US" sz="2100" b="1" dirty="0" err="1" smtClean="0">
                <a:solidFill>
                  <a:schemeClr val="tx2">
                    <a:lumMod val="50000"/>
                  </a:schemeClr>
                </a:solidFill>
                <a:latin typeface="Franklin Gothic Medium" pitchFamily="34" charset="0"/>
              </a:rPr>
              <a:t>Subrahmanyam</a:t>
            </a:r>
            <a:r>
              <a:rPr lang="en-US" sz="2100" b="1" dirty="0" smtClean="0">
                <a:solidFill>
                  <a:schemeClr val="tx2">
                    <a:lumMod val="50000"/>
                  </a:schemeClr>
                </a:solidFill>
                <a:latin typeface="Franklin Gothic Medium" pitchFamily="34" charset="0"/>
              </a:rPr>
              <a:t> has been conferred with “Best Entrepreneur award”.</a:t>
            </a:r>
          </a:p>
        </p:txBody>
      </p:sp>
    </p:spTree>
    <p:extLst>
      <p:ext uri="{BB962C8B-B14F-4D97-AF65-F5344CB8AC3E}">
        <p14:creationId xmlns:p14="http://schemas.microsoft.com/office/powerpoint/2010/main" val="2570635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Sai</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Hanuman </a:t>
            </a:r>
            <a:r>
              <a:rPr lang="en-US" sz="40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Dall</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 name="Content Placeholder 3" descr="C:\Users\ph prasad\Desktop\COSIDICI AWARDS\GUNTUR\Hanuman Dall Mill\promoter photo.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52800" y="2133601"/>
            <a:ext cx="2362200" cy="2362200"/>
          </a:xfrm>
          <a:prstGeom prst="rect">
            <a:avLst/>
          </a:prstGeom>
          <a:noFill/>
          <a:ln>
            <a:noFill/>
          </a:ln>
        </p:spPr>
      </p:pic>
      <p:pic>
        <p:nvPicPr>
          <p:cNvPr id="5" name="Picture 4" descr="C:\Users\ph prasad\Desktop\COSIDICI AWARDS\GUNTUR\Hanuman Dall Mill\Sai Hanuma Dall Industries - 1.jpeg"/>
          <p:cNvPicPr/>
          <p:nvPr/>
        </p:nvPicPr>
        <p:blipFill rotWithShape="1">
          <a:blip r:embed="rId3" cstate="print">
            <a:extLst>
              <a:ext uri="{28A0092B-C50C-407E-A947-70E740481C1C}">
                <a14:useLocalDpi xmlns:a14="http://schemas.microsoft.com/office/drawing/2010/main" val="0"/>
              </a:ext>
            </a:extLst>
          </a:blip>
          <a:srcRect b="32020"/>
          <a:stretch/>
        </p:blipFill>
        <p:spPr bwMode="auto">
          <a:xfrm>
            <a:off x="304800" y="2133600"/>
            <a:ext cx="2895600" cy="2362200"/>
          </a:xfrm>
          <a:prstGeom prst="rect">
            <a:avLst/>
          </a:prstGeom>
          <a:noFill/>
          <a:ln>
            <a:noFill/>
          </a:ln>
        </p:spPr>
      </p:pic>
      <p:pic>
        <p:nvPicPr>
          <p:cNvPr id="6" name="Picture 5" descr="C:\Users\ph prasad\Desktop\COSIDICI AWARDS\GUNTUR\Hanuman Dall Mill\Sai Hanuma Dall Industries - 7.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2133600"/>
            <a:ext cx="2971800" cy="2362199"/>
          </a:xfrm>
          <a:prstGeom prst="rect">
            <a:avLst/>
          </a:prstGeom>
          <a:noFill/>
          <a:ln>
            <a:noFill/>
          </a:ln>
        </p:spPr>
      </p:pic>
      <p:pic>
        <p:nvPicPr>
          <p:cNvPr id="7" name="Picture 6" descr="C:\Users\ph prasad\Desktop\COSIDICI AWARDS\GUNTUR\Hanuman Dall Mill\Sai Hanuma Dall Industries - 3.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0" y="4565650"/>
            <a:ext cx="2895600" cy="2124529"/>
          </a:xfrm>
          <a:prstGeom prst="rect">
            <a:avLst/>
          </a:prstGeom>
          <a:noFill/>
          <a:ln>
            <a:noFill/>
          </a:ln>
        </p:spPr>
      </p:pic>
      <p:pic>
        <p:nvPicPr>
          <p:cNvPr id="8" name="Picture 7" descr="C:\Users\ph prasad\Desktop\COSIDICI AWARDS\GUNTUR\Hanuman Dall Mill\Sai Hanuma Dall Industries - 5.jpe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7400" y="4565650"/>
            <a:ext cx="2971800" cy="2124529"/>
          </a:xfrm>
          <a:prstGeom prst="rect">
            <a:avLst/>
          </a:prstGeom>
          <a:noFill/>
          <a:ln>
            <a:noFill/>
          </a:ln>
        </p:spPr>
      </p:pic>
    </p:spTree>
    <p:extLst>
      <p:ext uri="{BB962C8B-B14F-4D97-AF65-F5344CB8AC3E}">
        <p14:creationId xmlns:p14="http://schemas.microsoft.com/office/powerpoint/2010/main" val="1044254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Andhra </a:t>
            </a:r>
            <a:r>
              <a:rPr lang="en-US" sz="35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Pradesh State Financial Corporation {APSFC},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Vijayawada</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Sai</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Hanuma</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Dall</a:t>
            </a:r>
            <a:r>
              <a:rPr lang="en-US" sz="40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9" name="Content Placeholder 8"/>
          <p:cNvSpPr>
            <a:spLocks noGrp="1"/>
          </p:cNvSpPr>
          <p:nvPr>
            <p:ph idx="1"/>
          </p:nvPr>
        </p:nvSpPr>
        <p:spPr>
          <a:xfrm>
            <a:off x="228600" y="2133600"/>
            <a:ext cx="8686800" cy="4572000"/>
          </a:xfrm>
        </p:spPr>
        <p:txBody>
          <a:bodyPr>
            <a:normAutofit/>
          </a:bodyPr>
          <a:lstStyle/>
          <a:p>
            <a:pPr marL="0" indent="457200" algn="just">
              <a:lnSpc>
                <a:spcPct val="110000"/>
              </a:lnSpc>
              <a:spcBef>
                <a:spcPts val="0"/>
              </a:spcBef>
              <a:buNone/>
            </a:pPr>
            <a:r>
              <a:rPr lang="en-US" sz="3300" b="1" dirty="0">
                <a:solidFill>
                  <a:schemeClr val="tx2">
                    <a:lumMod val="50000"/>
                  </a:schemeClr>
                </a:solidFill>
                <a:latin typeface="Franklin Gothic Medium" pitchFamily="34" charset="0"/>
              </a:rPr>
              <a:t>M/s. </a:t>
            </a:r>
            <a:r>
              <a:rPr lang="en-US" sz="3300" b="1" dirty="0" err="1">
                <a:solidFill>
                  <a:schemeClr val="tx2">
                    <a:lumMod val="50000"/>
                  </a:schemeClr>
                </a:solidFill>
                <a:latin typeface="Franklin Gothic Medium" pitchFamily="34" charset="0"/>
              </a:rPr>
              <a:t>Sai</a:t>
            </a:r>
            <a:r>
              <a:rPr lang="en-US" sz="3300" b="1" dirty="0">
                <a:solidFill>
                  <a:schemeClr val="tx2">
                    <a:lumMod val="50000"/>
                  </a:schemeClr>
                </a:solidFill>
                <a:latin typeface="Franklin Gothic Medium" pitchFamily="34" charset="0"/>
              </a:rPr>
              <a:t> Hanuman </a:t>
            </a:r>
            <a:r>
              <a:rPr lang="en-US" sz="3300" b="1" dirty="0" err="1">
                <a:solidFill>
                  <a:schemeClr val="tx2">
                    <a:lumMod val="50000"/>
                  </a:schemeClr>
                </a:solidFill>
                <a:latin typeface="Franklin Gothic Medium" pitchFamily="34" charset="0"/>
              </a:rPr>
              <a:t>Dall</a:t>
            </a:r>
            <a:r>
              <a:rPr lang="en-US" sz="3300" b="1" dirty="0">
                <a:solidFill>
                  <a:schemeClr val="tx2">
                    <a:lumMod val="50000"/>
                  </a:schemeClr>
                </a:solidFill>
                <a:latin typeface="Franklin Gothic Medium" pitchFamily="34" charset="0"/>
              </a:rPr>
              <a:t> Industries </a:t>
            </a:r>
            <a:r>
              <a:rPr lang="en-US" sz="3300" b="1" dirty="0" smtClean="0">
                <a:solidFill>
                  <a:schemeClr val="tx2">
                    <a:lumMod val="50000"/>
                  </a:schemeClr>
                </a:solidFill>
                <a:latin typeface="Franklin Gothic Medium" pitchFamily="34" charset="0"/>
              </a:rPr>
              <a:t>was established as a </a:t>
            </a:r>
            <a:r>
              <a:rPr lang="en-US" sz="3300" b="1" dirty="0">
                <a:solidFill>
                  <a:schemeClr val="tx2">
                    <a:lumMod val="50000"/>
                  </a:schemeClr>
                </a:solidFill>
                <a:latin typeface="Franklin Gothic Medium" pitchFamily="34" charset="0"/>
              </a:rPr>
              <a:t>partnership firm </a:t>
            </a:r>
            <a:r>
              <a:rPr lang="en-US" sz="3300" b="1" dirty="0" smtClean="0">
                <a:solidFill>
                  <a:schemeClr val="tx2">
                    <a:lumMod val="50000"/>
                  </a:schemeClr>
                </a:solidFill>
                <a:latin typeface="Franklin Gothic Medium" pitchFamily="34" charset="0"/>
              </a:rPr>
              <a:t>by </a:t>
            </a:r>
            <a:r>
              <a:rPr lang="en-US" sz="3300" b="1" dirty="0" err="1" smtClean="0">
                <a:solidFill>
                  <a:schemeClr val="tx2">
                    <a:lumMod val="50000"/>
                  </a:schemeClr>
                </a:solidFill>
                <a:latin typeface="Franklin Gothic Medium" pitchFamily="34" charset="0"/>
              </a:rPr>
              <a:t>Shri</a:t>
            </a:r>
            <a:r>
              <a:rPr lang="en-US" sz="3300" b="1" dirty="0" smtClean="0">
                <a:solidFill>
                  <a:schemeClr val="tx2">
                    <a:lumMod val="50000"/>
                  </a:schemeClr>
                </a:solidFill>
                <a:latin typeface="Franklin Gothic Medium" pitchFamily="34" charset="0"/>
              </a:rPr>
              <a:t> </a:t>
            </a:r>
            <a:r>
              <a:rPr lang="en-US" sz="3300" b="1" dirty="0">
                <a:solidFill>
                  <a:schemeClr val="tx2">
                    <a:lumMod val="50000"/>
                  </a:schemeClr>
                </a:solidFill>
                <a:latin typeface="Franklin Gothic Medium" pitchFamily="34" charset="0"/>
              </a:rPr>
              <a:t>M. </a:t>
            </a:r>
            <a:r>
              <a:rPr lang="en-US" sz="3300" b="1" dirty="0" err="1">
                <a:solidFill>
                  <a:schemeClr val="tx2">
                    <a:lumMod val="50000"/>
                  </a:schemeClr>
                </a:solidFill>
                <a:latin typeface="Franklin Gothic Medium" pitchFamily="34" charset="0"/>
              </a:rPr>
              <a:t>Ramalakshmaiah</a:t>
            </a:r>
            <a:r>
              <a:rPr lang="en-US" sz="3300" b="1" dirty="0">
                <a:solidFill>
                  <a:schemeClr val="tx2">
                    <a:lumMod val="50000"/>
                  </a:schemeClr>
                </a:solidFill>
                <a:latin typeface="Franklin Gothic Medium" pitchFamily="34" charset="0"/>
              </a:rPr>
              <a:t> and  Sri Y. </a:t>
            </a:r>
            <a:r>
              <a:rPr lang="en-US" sz="3300" b="1" dirty="0" err="1">
                <a:solidFill>
                  <a:schemeClr val="tx2">
                    <a:lumMod val="50000"/>
                  </a:schemeClr>
                </a:solidFill>
                <a:latin typeface="Franklin Gothic Medium" pitchFamily="34" charset="0"/>
              </a:rPr>
              <a:t>Gopala</a:t>
            </a:r>
            <a:r>
              <a:rPr lang="en-US" sz="3300" b="1" dirty="0">
                <a:solidFill>
                  <a:schemeClr val="tx2">
                    <a:lumMod val="50000"/>
                  </a:schemeClr>
                </a:solidFill>
                <a:latin typeface="Franklin Gothic Medium" pitchFamily="34" charset="0"/>
              </a:rPr>
              <a:t> </a:t>
            </a:r>
            <a:r>
              <a:rPr lang="en-US" sz="3300" b="1" dirty="0" err="1">
                <a:solidFill>
                  <a:schemeClr val="tx2">
                    <a:lumMod val="50000"/>
                  </a:schemeClr>
                </a:solidFill>
                <a:latin typeface="Franklin Gothic Medium" pitchFamily="34" charset="0"/>
              </a:rPr>
              <a:t>Rao</a:t>
            </a:r>
            <a:r>
              <a:rPr lang="en-US" sz="3300" b="1" dirty="0">
                <a:solidFill>
                  <a:schemeClr val="tx2">
                    <a:lumMod val="50000"/>
                  </a:schemeClr>
                </a:solidFill>
                <a:latin typeface="Franklin Gothic Medium" pitchFamily="34" charset="0"/>
              </a:rPr>
              <a:t> </a:t>
            </a:r>
            <a:r>
              <a:rPr lang="en-US" sz="3300" b="1" dirty="0" smtClean="0">
                <a:solidFill>
                  <a:schemeClr val="tx2">
                    <a:lumMod val="50000"/>
                  </a:schemeClr>
                </a:solidFill>
                <a:latin typeface="Franklin Gothic Medium" pitchFamily="34" charset="0"/>
              </a:rPr>
              <a:t>along </a:t>
            </a:r>
            <a:r>
              <a:rPr lang="en-US" sz="3300" b="1" dirty="0">
                <a:solidFill>
                  <a:schemeClr val="tx2">
                    <a:lumMod val="50000"/>
                  </a:schemeClr>
                </a:solidFill>
                <a:latin typeface="Franklin Gothic Medium" pitchFamily="34" charset="0"/>
              </a:rPr>
              <a:t>with four other partners. The unit is located </a:t>
            </a:r>
            <a:r>
              <a:rPr lang="en-US" sz="3300" b="1" dirty="0" smtClean="0">
                <a:solidFill>
                  <a:schemeClr val="tx2">
                    <a:lumMod val="50000"/>
                  </a:schemeClr>
                </a:solidFill>
                <a:latin typeface="Franklin Gothic Medium" pitchFamily="34" charset="0"/>
              </a:rPr>
              <a:t>in Guntur </a:t>
            </a:r>
            <a:r>
              <a:rPr lang="en-US" sz="3300" b="1" dirty="0">
                <a:solidFill>
                  <a:schemeClr val="tx2">
                    <a:lumMod val="50000"/>
                  </a:schemeClr>
                </a:solidFill>
                <a:latin typeface="Franklin Gothic Medium" pitchFamily="34" charset="0"/>
              </a:rPr>
              <a:t>District, AP. The unit was sanctioned term from APSFC to set up a </a:t>
            </a:r>
            <a:r>
              <a:rPr lang="en-US" sz="3300" b="1" dirty="0" err="1">
                <a:solidFill>
                  <a:schemeClr val="tx2">
                    <a:lumMod val="50000"/>
                  </a:schemeClr>
                </a:solidFill>
                <a:latin typeface="Franklin Gothic Medium" pitchFamily="34" charset="0"/>
              </a:rPr>
              <a:t>Dall</a:t>
            </a:r>
            <a:r>
              <a:rPr lang="en-US" sz="3300" b="1" dirty="0">
                <a:solidFill>
                  <a:schemeClr val="tx2">
                    <a:lumMod val="50000"/>
                  </a:schemeClr>
                </a:solidFill>
                <a:latin typeface="Franklin Gothic Medium" pitchFamily="34" charset="0"/>
              </a:rPr>
              <a:t> Milling </a:t>
            </a:r>
            <a:r>
              <a:rPr lang="en-US" sz="3300" b="1" dirty="0" smtClean="0">
                <a:solidFill>
                  <a:schemeClr val="tx2">
                    <a:lumMod val="50000"/>
                  </a:schemeClr>
                </a:solidFill>
                <a:latin typeface="Franklin Gothic Medium" pitchFamily="34" charset="0"/>
              </a:rPr>
              <a:t>Unit and commenced its operations in October </a:t>
            </a:r>
            <a:r>
              <a:rPr lang="en-US" sz="3300" b="1" dirty="0">
                <a:solidFill>
                  <a:schemeClr val="tx2">
                    <a:lumMod val="50000"/>
                  </a:schemeClr>
                </a:solidFill>
                <a:latin typeface="Franklin Gothic Medium" pitchFamily="34" charset="0"/>
              </a:rPr>
              <a:t>2020 and </a:t>
            </a:r>
            <a:r>
              <a:rPr lang="en-US" sz="3300" b="1" dirty="0" smtClean="0">
                <a:solidFill>
                  <a:schemeClr val="tx2">
                    <a:lumMod val="50000"/>
                  </a:schemeClr>
                </a:solidFill>
                <a:latin typeface="Franklin Gothic Medium" pitchFamily="34" charset="0"/>
              </a:rPr>
              <a:t>is operating </a:t>
            </a:r>
            <a:r>
              <a:rPr lang="en-US" sz="3300" b="1" dirty="0">
                <a:solidFill>
                  <a:schemeClr val="tx2">
                    <a:lumMod val="50000"/>
                  </a:schemeClr>
                </a:solidFill>
                <a:latin typeface="Franklin Gothic Medium" pitchFamily="34" charset="0"/>
              </a:rPr>
              <a:t>successfully.</a:t>
            </a:r>
          </a:p>
          <a:p>
            <a:pPr marL="0" indent="457200" algn="just">
              <a:lnSpc>
                <a:spcPct val="110000"/>
              </a:lnSpc>
              <a:spcBef>
                <a:spcPts val="0"/>
              </a:spcBef>
              <a:buNone/>
            </a:pPr>
            <a:endParaRPr lang="en-US"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354434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Delhi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{DFC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New Delhi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4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India </a:t>
            </a:r>
            <a:r>
              <a:rPr lang="en-US" sz="44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Hardchrome</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2050" name="Picture 2" descr="C:\Users\i3\Documents\COSIDICI AWARDS\AWARDS 2021\AWARDEES\DFC\Name of Proprietor of  Ms India Hardchrome - Sh Mahabal Mishra.jpe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1933" t="1" r="3715" b="2930"/>
          <a:stretch/>
        </p:blipFill>
        <p:spPr bwMode="auto">
          <a:xfrm>
            <a:off x="3200400" y="1981200"/>
            <a:ext cx="2656114" cy="288471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S 2021\AWARDEES\DFC\download.jpg"/>
          <p:cNvPicPr>
            <a:picLocks noChangeAspect="1" noChangeArrowheads="1"/>
          </p:cNvPicPr>
          <p:nvPr/>
        </p:nvPicPr>
        <p:blipFill rotWithShape="1">
          <a:blip r:embed="rId3">
            <a:extLst>
              <a:ext uri="{28A0092B-C50C-407E-A947-70E740481C1C}">
                <a14:useLocalDpi xmlns:a14="http://schemas.microsoft.com/office/drawing/2010/main" val="0"/>
              </a:ext>
            </a:extLst>
          </a:blip>
          <a:srcRect b="9731"/>
          <a:stretch/>
        </p:blipFill>
        <p:spPr bwMode="auto">
          <a:xfrm>
            <a:off x="381000" y="2009775"/>
            <a:ext cx="2590800" cy="25622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i3\Documents\COSIDICI AWARDS\AWARDS 2021\AWARDEES\DFC\download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1" y="2009774"/>
            <a:ext cx="2714624" cy="256222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i3\Documents\COSIDICI AWARDS\AWARDS 2021\AWARDEES\DFC\download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425" y="4629150"/>
            <a:ext cx="2619375" cy="20764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i3\Documents\COSIDICI AWARDS\AWARDS 2021\AWARDEES\DFC\imag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1" y="4629150"/>
            <a:ext cx="2714624" cy="20764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71800" y="4800600"/>
            <a:ext cx="3048001" cy="461665"/>
          </a:xfrm>
          <a:prstGeom prst="rect">
            <a:avLst/>
          </a:prstGeom>
          <a:noFill/>
        </p:spPr>
        <p:txBody>
          <a:bodyPr wrap="square" rtlCol="0">
            <a:spAutoFit/>
          </a:bodyPr>
          <a:lstStyle/>
          <a:p>
            <a:pPr algn="ctr"/>
            <a:r>
              <a:rPr lang="en-US" sz="2400" b="1" dirty="0" err="1" smtClean="0"/>
              <a:t>Shri</a:t>
            </a:r>
            <a:r>
              <a:rPr lang="en-US" sz="2400" b="1" dirty="0" smtClean="0"/>
              <a:t> </a:t>
            </a:r>
            <a:r>
              <a:rPr lang="en-US" sz="2400" b="1" dirty="0" err="1" smtClean="0"/>
              <a:t>Mahabal</a:t>
            </a:r>
            <a:r>
              <a:rPr lang="en-US" sz="2400" b="1" dirty="0" smtClean="0"/>
              <a:t> Mishra</a:t>
            </a:r>
            <a:endParaRPr lang="en-US" sz="2400" dirty="0"/>
          </a:p>
        </p:txBody>
      </p:sp>
    </p:spTree>
    <p:extLst>
      <p:ext uri="{BB962C8B-B14F-4D97-AF65-F5344CB8AC3E}">
        <p14:creationId xmlns:p14="http://schemas.microsoft.com/office/powerpoint/2010/main" val="1076219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pPr algn="ct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Delhi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{DFC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New Delhi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4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India </a:t>
            </a:r>
            <a:r>
              <a:rPr lang="en-US" sz="44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Hardchrome</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228600" y="1676400"/>
            <a:ext cx="8686800" cy="5029200"/>
          </a:xfrm>
        </p:spPr>
        <p:txBody>
          <a:bodyPr>
            <a:normAutofit fontScale="25000" lnSpcReduction="20000"/>
          </a:bodyPr>
          <a:lstStyle/>
          <a:p>
            <a:pPr marL="0" indent="457200" algn="just">
              <a:lnSpc>
                <a:spcPct val="120000"/>
              </a:lnSpc>
              <a:spcBef>
                <a:spcPts val="0"/>
              </a:spcBef>
              <a:buNone/>
            </a:pPr>
            <a:r>
              <a:rPr lang="en-US" sz="8200" b="1" dirty="0" smtClean="0">
                <a:solidFill>
                  <a:schemeClr val="tx2">
                    <a:lumMod val="50000"/>
                  </a:schemeClr>
                </a:solidFill>
                <a:latin typeface="Franklin Gothic Medium" pitchFamily="34" charset="0"/>
              </a:rPr>
              <a:t>M/s India </a:t>
            </a:r>
            <a:r>
              <a:rPr lang="en-US" sz="8200" b="1" dirty="0" err="1" smtClean="0">
                <a:solidFill>
                  <a:schemeClr val="tx2">
                    <a:lumMod val="50000"/>
                  </a:schemeClr>
                </a:solidFill>
                <a:latin typeface="Franklin Gothic Medium" pitchFamily="34" charset="0"/>
              </a:rPr>
              <a:t>Hardchrome</a:t>
            </a:r>
            <a:r>
              <a:rPr lang="en-US" sz="8200" b="1" dirty="0" smtClean="0">
                <a:solidFill>
                  <a:schemeClr val="tx2">
                    <a:lumMod val="50000"/>
                  </a:schemeClr>
                </a:solidFill>
                <a:latin typeface="Franklin Gothic Medium" pitchFamily="34" charset="0"/>
              </a:rPr>
              <a:t> was established in the year 1990 with financial assistance from Delhi Financial Corporation </a:t>
            </a:r>
            <a:r>
              <a:rPr lang="en-US" sz="8200" b="1" dirty="0">
                <a:solidFill>
                  <a:schemeClr val="tx2">
                    <a:lumMod val="50000"/>
                  </a:schemeClr>
                </a:solidFill>
                <a:latin typeface="Franklin Gothic Medium" pitchFamily="34" charset="0"/>
              </a:rPr>
              <a:t>and achieved consistent growth under the strict supervision of Mr. </a:t>
            </a:r>
            <a:r>
              <a:rPr lang="en-US" sz="8200" b="1" dirty="0" err="1">
                <a:solidFill>
                  <a:schemeClr val="tx2">
                    <a:lumMod val="50000"/>
                  </a:schemeClr>
                </a:solidFill>
                <a:latin typeface="Franklin Gothic Medium" pitchFamily="34" charset="0"/>
              </a:rPr>
              <a:t>Mahabal</a:t>
            </a:r>
            <a:r>
              <a:rPr lang="en-US" sz="8200" b="1" dirty="0">
                <a:solidFill>
                  <a:schemeClr val="tx2">
                    <a:lumMod val="50000"/>
                  </a:schemeClr>
                </a:solidFill>
                <a:latin typeface="Franklin Gothic Medium" pitchFamily="34" charset="0"/>
              </a:rPr>
              <a:t> Mishra.</a:t>
            </a:r>
            <a:r>
              <a:rPr lang="en-US" sz="8200" b="1" dirty="0" smtClean="0">
                <a:solidFill>
                  <a:schemeClr val="tx2">
                    <a:lumMod val="50000"/>
                  </a:schemeClr>
                </a:solidFill>
                <a:latin typeface="Franklin Gothic Medium" pitchFamily="34" charset="0"/>
              </a:rPr>
              <a:t> It undertakes </a:t>
            </a:r>
            <a:r>
              <a:rPr lang="en-US" sz="8200" b="1" dirty="0">
                <a:solidFill>
                  <a:schemeClr val="tx2">
                    <a:lumMod val="50000"/>
                  </a:schemeClr>
                </a:solidFill>
                <a:latin typeface="Franklin Gothic Medium" pitchFamily="34" charset="0"/>
              </a:rPr>
              <a:t>several services such as </a:t>
            </a:r>
            <a:r>
              <a:rPr lang="en-US" sz="8200" b="1" dirty="0" smtClean="0">
                <a:solidFill>
                  <a:schemeClr val="tx2">
                    <a:lumMod val="50000"/>
                  </a:schemeClr>
                </a:solidFill>
                <a:latin typeface="Franklin Gothic Medium" pitchFamily="34" charset="0"/>
              </a:rPr>
              <a:t>Electroplating,</a:t>
            </a:r>
            <a:r>
              <a:rPr lang="en-US" sz="8200" b="1" dirty="0">
                <a:solidFill>
                  <a:schemeClr val="tx2">
                    <a:lumMod val="50000"/>
                  </a:schemeClr>
                </a:solidFill>
                <a:latin typeface="Franklin Gothic Medium" pitchFamily="34" charset="0"/>
              </a:rPr>
              <a:t> Hard Chrome Plating, Machining, Grinding, Gas </a:t>
            </a:r>
            <a:r>
              <a:rPr lang="en-US" sz="8200" b="1" dirty="0" err="1" smtClean="0">
                <a:solidFill>
                  <a:schemeClr val="tx2">
                    <a:lumMod val="50000"/>
                  </a:schemeClr>
                </a:solidFill>
                <a:latin typeface="Franklin Gothic Medium" pitchFamily="34" charset="0"/>
              </a:rPr>
              <a:t>Nitriding</a:t>
            </a:r>
            <a:r>
              <a:rPr lang="en-US" sz="8200" b="1" dirty="0" smtClean="0">
                <a:solidFill>
                  <a:schemeClr val="tx2">
                    <a:lumMod val="50000"/>
                  </a:schemeClr>
                </a:solidFill>
                <a:latin typeface="Franklin Gothic Medium" pitchFamily="34" charset="0"/>
              </a:rPr>
              <a:t>.  Hard Chrome Plating is used to reduce friction, improve durability through abrasion tolerance and wear resistance. </a:t>
            </a:r>
            <a:r>
              <a:rPr lang="en-US" sz="8200" b="1" dirty="0">
                <a:solidFill>
                  <a:schemeClr val="tx2">
                    <a:lumMod val="50000"/>
                  </a:schemeClr>
                </a:solidFill>
                <a:latin typeface="Franklin Gothic Medium" pitchFamily="34" charset="0"/>
              </a:rPr>
              <a:t>Many advanced processes, effective use of latest technology and machine </a:t>
            </a:r>
            <a:r>
              <a:rPr lang="en-US" sz="8200" b="1" dirty="0" err="1" smtClean="0">
                <a:solidFill>
                  <a:schemeClr val="tx2">
                    <a:lumMod val="50000"/>
                  </a:schemeClr>
                </a:solidFill>
                <a:latin typeface="Franklin Gothic Medium" pitchFamily="34" charset="0"/>
              </a:rPr>
              <a:t>upgradation</a:t>
            </a:r>
            <a:r>
              <a:rPr lang="en-US" sz="8200" b="1" dirty="0" smtClean="0">
                <a:solidFill>
                  <a:schemeClr val="tx2">
                    <a:lumMod val="50000"/>
                  </a:schemeClr>
                </a:solidFill>
                <a:latin typeface="Franklin Gothic Medium" pitchFamily="34" charset="0"/>
              </a:rPr>
              <a:t> </a:t>
            </a:r>
            <a:r>
              <a:rPr lang="en-US" sz="8200" b="1" dirty="0">
                <a:solidFill>
                  <a:schemeClr val="tx2">
                    <a:lumMod val="50000"/>
                  </a:schemeClr>
                </a:solidFill>
                <a:latin typeface="Franklin Gothic Medium" pitchFamily="34" charset="0"/>
              </a:rPr>
              <a:t>in production system help </a:t>
            </a:r>
            <a:r>
              <a:rPr lang="en-US" sz="8200" b="1" dirty="0" smtClean="0">
                <a:solidFill>
                  <a:schemeClr val="tx2">
                    <a:lumMod val="50000"/>
                  </a:schemeClr>
                </a:solidFill>
                <a:latin typeface="Franklin Gothic Medium" pitchFamily="34" charset="0"/>
              </a:rPr>
              <a:t>the unit to provide high </a:t>
            </a:r>
            <a:r>
              <a:rPr lang="en-US" sz="8200" b="1" dirty="0">
                <a:solidFill>
                  <a:schemeClr val="tx2">
                    <a:lumMod val="50000"/>
                  </a:schemeClr>
                </a:solidFill>
                <a:latin typeface="Franklin Gothic Medium" pitchFamily="34" charset="0"/>
              </a:rPr>
              <a:t>quality of services. </a:t>
            </a:r>
            <a:r>
              <a:rPr lang="en-US" sz="8200" b="1" dirty="0" smtClean="0">
                <a:solidFill>
                  <a:schemeClr val="tx2">
                    <a:lumMod val="50000"/>
                  </a:schemeClr>
                </a:solidFill>
                <a:latin typeface="Franklin Gothic Medium" pitchFamily="34" charset="0"/>
              </a:rPr>
              <a:t> The unit has the capability to Hard Chrome plate </a:t>
            </a:r>
            <a:r>
              <a:rPr lang="en-US" sz="8200" b="1" dirty="0">
                <a:solidFill>
                  <a:schemeClr val="tx2">
                    <a:lumMod val="50000"/>
                  </a:schemeClr>
                </a:solidFill>
                <a:latin typeface="Franklin Gothic Medium" pitchFamily="34" charset="0"/>
              </a:rPr>
              <a:t>Cast </a:t>
            </a:r>
            <a:r>
              <a:rPr lang="en-US" sz="8200" b="1" dirty="0" smtClean="0">
                <a:solidFill>
                  <a:schemeClr val="tx2">
                    <a:lumMod val="50000"/>
                  </a:schemeClr>
                </a:solidFill>
                <a:latin typeface="Franklin Gothic Medium" pitchFamily="34" charset="0"/>
              </a:rPr>
              <a:t>Iron, Stainless Steel, Hardened Steel and Copper.  The high quality service provided by the unit is due to its</a:t>
            </a:r>
            <a:r>
              <a:rPr lang="en-US" sz="8200" b="1" dirty="0">
                <a:solidFill>
                  <a:schemeClr val="tx2">
                    <a:lumMod val="50000"/>
                  </a:schemeClr>
                </a:solidFill>
                <a:latin typeface="Franklin Gothic Medium" pitchFamily="34" charset="0"/>
              </a:rPr>
              <a:t> qualified and dedicated team of engineers, designers, technicians, etc</a:t>
            </a:r>
            <a:r>
              <a:rPr lang="en-US" sz="8200" b="1" dirty="0" smtClean="0">
                <a:solidFill>
                  <a:schemeClr val="tx2">
                    <a:lumMod val="50000"/>
                  </a:schemeClr>
                </a:solidFill>
                <a:latin typeface="Franklin Gothic Medium" pitchFamily="34" charset="0"/>
              </a:rPr>
              <a:t>. Regular </a:t>
            </a:r>
            <a:r>
              <a:rPr lang="en-US" sz="8200" b="1" dirty="0">
                <a:solidFill>
                  <a:schemeClr val="tx2">
                    <a:lumMod val="50000"/>
                  </a:schemeClr>
                </a:solidFill>
                <a:latin typeface="Franklin Gothic Medium" pitchFamily="34" charset="0"/>
              </a:rPr>
              <a:t>training sessions </a:t>
            </a:r>
            <a:r>
              <a:rPr lang="en-US" sz="8200" b="1" dirty="0" smtClean="0">
                <a:solidFill>
                  <a:schemeClr val="tx2">
                    <a:lumMod val="50000"/>
                  </a:schemeClr>
                </a:solidFill>
                <a:latin typeface="Franklin Gothic Medium" pitchFamily="34" charset="0"/>
              </a:rPr>
              <a:t>are given to the workers for </a:t>
            </a:r>
            <a:r>
              <a:rPr lang="en-US" sz="8200" b="1" dirty="0" err="1" smtClean="0">
                <a:solidFill>
                  <a:schemeClr val="tx2">
                    <a:lumMod val="50000"/>
                  </a:schemeClr>
                </a:solidFill>
                <a:latin typeface="Franklin Gothic Medium" pitchFamily="34" charset="0"/>
              </a:rPr>
              <a:t>upgradation</a:t>
            </a:r>
            <a:r>
              <a:rPr lang="en-US" sz="8200" b="1" dirty="0" smtClean="0">
                <a:solidFill>
                  <a:schemeClr val="tx2">
                    <a:lumMod val="50000"/>
                  </a:schemeClr>
                </a:solidFill>
                <a:latin typeface="Franklin Gothic Medium" pitchFamily="34" charset="0"/>
              </a:rPr>
              <a:t> of their skills. The quality </a:t>
            </a:r>
            <a:r>
              <a:rPr lang="en-US" sz="8200" b="1" dirty="0">
                <a:solidFill>
                  <a:schemeClr val="tx2">
                    <a:lumMod val="50000"/>
                  </a:schemeClr>
                </a:solidFill>
                <a:latin typeface="Franklin Gothic Medium" pitchFamily="34" charset="0"/>
              </a:rPr>
              <a:t>control analysts have </a:t>
            </a:r>
            <a:r>
              <a:rPr lang="en-US" sz="8200" b="1" dirty="0" smtClean="0">
                <a:solidFill>
                  <a:schemeClr val="tx2">
                    <a:lumMod val="50000"/>
                  </a:schemeClr>
                </a:solidFill>
                <a:latin typeface="Franklin Gothic Medium" pitchFamily="34" charset="0"/>
              </a:rPr>
              <a:t>been appointed </a:t>
            </a:r>
            <a:r>
              <a:rPr lang="en-US" sz="8200" b="1" dirty="0">
                <a:solidFill>
                  <a:schemeClr val="tx2">
                    <a:lumMod val="50000"/>
                  </a:schemeClr>
                </a:solidFill>
                <a:latin typeface="Franklin Gothic Medium" pitchFamily="34" charset="0"/>
              </a:rPr>
              <a:t>to check quality of </a:t>
            </a:r>
            <a:r>
              <a:rPr lang="en-US" sz="8200" b="1" dirty="0" smtClean="0">
                <a:solidFill>
                  <a:schemeClr val="tx2">
                    <a:lumMod val="50000"/>
                  </a:schemeClr>
                </a:solidFill>
                <a:latin typeface="Franklin Gothic Medium" pitchFamily="34" charset="0"/>
              </a:rPr>
              <a:t>the products. Third party </a:t>
            </a:r>
            <a:r>
              <a:rPr lang="en-US" sz="8200" b="1" dirty="0">
                <a:solidFill>
                  <a:schemeClr val="tx2">
                    <a:lumMod val="50000"/>
                  </a:schemeClr>
                </a:solidFill>
                <a:latin typeface="Franklin Gothic Medium" pitchFamily="34" charset="0"/>
              </a:rPr>
              <a:t>inspection </a:t>
            </a:r>
            <a:r>
              <a:rPr lang="en-US" sz="8200" b="1" dirty="0" smtClean="0">
                <a:solidFill>
                  <a:schemeClr val="tx2">
                    <a:lumMod val="50000"/>
                  </a:schemeClr>
                </a:solidFill>
                <a:latin typeface="Franklin Gothic Medium" pitchFamily="34" charset="0"/>
              </a:rPr>
              <a:t>for quality </a:t>
            </a:r>
            <a:r>
              <a:rPr lang="en-US" sz="8200" b="1" dirty="0">
                <a:solidFill>
                  <a:schemeClr val="tx2">
                    <a:lumMod val="50000"/>
                  </a:schemeClr>
                </a:solidFill>
                <a:latin typeface="Franklin Gothic Medium" pitchFamily="34" charset="0"/>
              </a:rPr>
              <a:t>checks </a:t>
            </a:r>
            <a:r>
              <a:rPr lang="en-US" sz="8200" b="1" dirty="0" smtClean="0">
                <a:solidFill>
                  <a:schemeClr val="tx2">
                    <a:lumMod val="50000"/>
                  </a:schemeClr>
                </a:solidFill>
                <a:latin typeface="Franklin Gothic Medium" pitchFamily="34" charset="0"/>
              </a:rPr>
              <a:t>is also done.</a:t>
            </a:r>
            <a:endParaRPr lang="en-US" sz="8200" b="1" dirty="0">
              <a:solidFill>
                <a:schemeClr val="tx2">
                  <a:lumMod val="50000"/>
                </a:schemeClr>
              </a:solidFill>
              <a:latin typeface="Franklin Gothic Medium" pitchFamily="34" charset="0"/>
            </a:endParaRPr>
          </a:p>
          <a:p>
            <a:pPr marL="0" lvl="0" indent="0" algn="just">
              <a:buNone/>
            </a:pPr>
            <a:r>
              <a:rPr lang="en-US" dirty="0" smtClean="0"/>
              <a:t> </a:t>
            </a:r>
            <a:endParaRPr lang="en-US"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409967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Manjunath</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Residency</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1026" name="Picture 2" descr="C:\Users\i3\Documents\COSIDICI AWARDS\AWARDS 2021\AWARDEES\KSFC\CATEGORY 1 -FIRST GEN ENT -KSFC FOUR UNITS\CATEGORY-FIRST GEN ENT -KSFC FOUR UNITS\KSFC 1-FIRST GEN  -  1ST  UNIT MANJUNATH\KSFC I- FIRST GEN   ENT 3 PROMOTER SRI. SHIVAPPA.jpg"/>
          <p:cNvPicPr>
            <a:picLocks noChangeAspect="1" noChangeArrowheads="1"/>
          </p:cNvPicPr>
          <p:nvPr/>
        </p:nvPicPr>
        <p:blipFill rotWithShape="1">
          <a:blip r:embed="rId2">
            <a:extLst>
              <a:ext uri="{28A0092B-C50C-407E-A947-70E740481C1C}">
                <a14:useLocalDpi xmlns:a14="http://schemas.microsoft.com/office/drawing/2010/main" val="0"/>
              </a:ext>
            </a:extLst>
          </a:blip>
          <a:srcRect l="5370" t="4486" r="4853" b="5677"/>
          <a:stretch/>
        </p:blipFill>
        <p:spPr bwMode="auto">
          <a:xfrm>
            <a:off x="3561844" y="2209800"/>
            <a:ext cx="2229356"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i3\Documents\COSIDICI AWARDS\AWARDS 2021\AWARDEES\KSFC\CATEGORY 1 -FIRST GEN ENT -KSFC FOUR UNITS\CATEGORY-FIRST GEN ENT -KSFC FOUR UNITS\KSFC 1-FIRST GEN  -  1ST  UNIT MANJUNATH\KSFC I - FIRST GEN ENT -2 MANJUNATH RESIDENCY GADAG  (12).jpeg"/>
          <p:cNvPicPr>
            <a:picLocks noChangeAspect="1" noChangeArrowheads="1"/>
          </p:cNvPicPr>
          <p:nvPr/>
        </p:nvPicPr>
        <p:blipFill rotWithShape="1">
          <a:blip r:embed="rId3">
            <a:extLst>
              <a:ext uri="{28A0092B-C50C-407E-A947-70E740481C1C}">
                <a14:useLocalDpi xmlns:a14="http://schemas.microsoft.com/office/drawing/2010/main" val="0"/>
              </a:ext>
            </a:extLst>
          </a:blip>
          <a:srcRect t="2083" b="25893"/>
          <a:stretch/>
        </p:blipFill>
        <p:spPr bwMode="auto">
          <a:xfrm>
            <a:off x="5867400" y="2209800"/>
            <a:ext cx="3048000" cy="4343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i3\Documents\COSIDICI AWARDS\AWARDS 2021\AWARDEES\KSFC\CATEGORY 1 -FIRST GEN ENT -KSFC FOUR UNITS\CATEGORY-FIRST GEN ENT -KSFC FOUR UNITS\KSFC 1-FIRST GEN  -  1ST  UNIT MANJUNATH\MANJUNATH RESIDENCY GADAG  (2).jpeg"/>
          <p:cNvPicPr>
            <a:picLocks noChangeAspect="1" noChangeArrowheads="1"/>
          </p:cNvPicPr>
          <p:nvPr/>
        </p:nvPicPr>
        <p:blipFill rotWithShape="1">
          <a:blip r:embed="rId4">
            <a:extLst>
              <a:ext uri="{28A0092B-C50C-407E-A947-70E740481C1C}">
                <a14:useLocalDpi xmlns:a14="http://schemas.microsoft.com/office/drawing/2010/main" val="0"/>
              </a:ext>
            </a:extLst>
          </a:blip>
          <a:srcRect l="29464" b="12798"/>
          <a:stretch/>
        </p:blipFill>
        <p:spPr bwMode="auto">
          <a:xfrm>
            <a:off x="228600" y="2209800"/>
            <a:ext cx="3200400"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05200" y="5181600"/>
            <a:ext cx="2305556" cy="769441"/>
          </a:xfrm>
          <a:prstGeom prst="rect">
            <a:avLst/>
          </a:prstGeom>
          <a:noFill/>
        </p:spPr>
        <p:txBody>
          <a:bodyPr wrap="square" rtlCol="0">
            <a:spAutoFit/>
          </a:bodyPr>
          <a:lstStyle/>
          <a:p>
            <a:pPr algn="ctr"/>
            <a:r>
              <a:rPr lang="en-US" sz="2200" b="1" dirty="0" err="1" smtClean="0">
                <a:solidFill>
                  <a:srgbClr val="002060"/>
                </a:solidFill>
                <a:latin typeface="Franklin Gothic Book" pitchFamily="34" charset="0"/>
              </a:rPr>
              <a:t>Shri</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Shivappa</a:t>
            </a:r>
            <a:r>
              <a:rPr lang="en-US" sz="2200" b="1" dirty="0" smtClean="0">
                <a:solidFill>
                  <a:srgbClr val="002060"/>
                </a:solidFill>
                <a:latin typeface="Franklin Gothic Book" pitchFamily="34" charset="0"/>
              </a:rPr>
              <a:t> J. </a:t>
            </a:r>
            <a:r>
              <a:rPr lang="en-US" sz="2200" b="1" dirty="0" err="1" smtClean="0">
                <a:solidFill>
                  <a:srgbClr val="002060"/>
                </a:solidFill>
                <a:latin typeface="Franklin Gothic Book" pitchFamily="34" charset="0"/>
              </a:rPr>
              <a:t>Mulagund</a:t>
            </a:r>
            <a:endParaRPr lang="en-US" sz="2200" dirty="0">
              <a:solidFill>
                <a:srgbClr val="002060"/>
              </a:solidFill>
              <a:latin typeface="Franklin Gothic Book" pitchFamily="34" charset="0"/>
            </a:endParaRPr>
          </a:p>
        </p:txBody>
      </p:sp>
    </p:spTree>
    <p:extLst>
      <p:ext uri="{BB962C8B-B14F-4D97-AF65-F5344CB8AC3E}">
        <p14:creationId xmlns:p14="http://schemas.microsoft.com/office/powerpoint/2010/main" val="1883652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Manjunath</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Residency</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228600" y="2209800"/>
            <a:ext cx="8686800" cy="4495800"/>
          </a:xfrm>
        </p:spPr>
        <p:txBody>
          <a:bodyPr>
            <a:noAutofit/>
          </a:bodyPr>
          <a:lstStyle/>
          <a:p>
            <a:pPr marL="0" indent="457200" algn="just">
              <a:spcBef>
                <a:spcPts val="0"/>
              </a:spcBef>
              <a:buNone/>
            </a:pPr>
            <a:r>
              <a:rPr lang="en-US" sz="2600" b="1" dirty="0" err="1">
                <a:solidFill>
                  <a:schemeClr val="tx2">
                    <a:lumMod val="50000"/>
                  </a:schemeClr>
                </a:solidFill>
                <a:latin typeface="Franklin Gothic Medium" pitchFamily="34" charset="0"/>
              </a:rPr>
              <a:t>Shri</a:t>
            </a:r>
            <a:r>
              <a:rPr lang="en-US" sz="2600" b="1" dirty="0">
                <a:solidFill>
                  <a:schemeClr val="tx2">
                    <a:lumMod val="50000"/>
                  </a:schemeClr>
                </a:solidFill>
                <a:latin typeface="Franklin Gothic Medium" pitchFamily="34" charset="0"/>
              </a:rPr>
              <a:t> </a:t>
            </a:r>
            <a:r>
              <a:rPr lang="en-US" sz="2600" b="1" dirty="0" err="1">
                <a:solidFill>
                  <a:schemeClr val="tx2">
                    <a:lumMod val="50000"/>
                  </a:schemeClr>
                </a:solidFill>
                <a:latin typeface="Franklin Gothic Medium" pitchFamily="34" charset="0"/>
              </a:rPr>
              <a:t>Shivappa</a:t>
            </a:r>
            <a:r>
              <a:rPr lang="en-US" sz="2600" b="1" dirty="0">
                <a:solidFill>
                  <a:schemeClr val="tx2">
                    <a:lumMod val="50000"/>
                  </a:schemeClr>
                </a:solidFill>
                <a:latin typeface="Franklin Gothic Medium" pitchFamily="34" charset="0"/>
              </a:rPr>
              <a:t> J</a:t>
            </a:r>
            <a:r>
              <a:rPr lang="en-US" sz="2700" b="1" dirty="0">
                <a:solidFill>
                  <a:schemeClr val="tx2">
                    <a:lumMod val="50000"/>
                  </a:schemeClr>
                </a:solidFill>
                <a:latin typeface="Franklin Gothic Medium" pitchFamily="34" charset="0"/>
              </a:rPr>
              <a:t>. </a:t>
            </a:r>
            <a:r>
              <a:rPr lang="en-US" sz="2700" b="1" dirty="0" err="1">
                <a:solidFill>
                  <a:schemeClr val="tx2">
                    <a:lumMod val="50000"/>
                  </a:schemeClr>
                </a:solidFill>
                <a:latin typeface="Franklin Gothic Medium" pitchFamily="34" charset="0"/>
              </a:rPr>
              <a:t>Mulagund</a:t>
            </a:r>
            <a:r>
              <a:rPr lang="en-US" sz="2700" b="1" dirty="0">
                <a:solidFill>
                  <a:schemeClr val="tx2">
                    <a:lumMod val="50000"/>
                  </a:schemeClr>
                </a:solidFill>
                <a:latin typeface="Franklin Gothic Medium" pitchFamily="34" charset="0"/>
              </a:rPr>
              <a:t> established Hotel </a:t>
            </a:r>
            <a:r>
              <a:rPr lang="en-US" sz="2700" b="1" dirty="0" err="1">
                <a:solidFill>
                  <a:schemeClr val="tx2">
                    <a:lumMod val="50000"/>
                  </a:schemeClr>
                </a:solidFill>
                <a:latin typeface="Franklin Gothic Medium" pitchFamily="34" charset="0"/>
              </a:rPr>
              <a:t>Manjunath</a:t>
            </a:r>
            <a:r>
              <a:rPr lang="en-US" sz="2700" b="1" dirty="0">
                <a:solidFill>
                  <a:schemeClr val="tx2">
                    <a:lumMod val="50000"/>
                  </a:schemeClr>
                </a:solidFill>
                <a:latin typeface="Franklin Gothic Medium" pitchFamily="34" charset="0"/>
              </a:rPr>
              <a:t> Residency in the year 2009 with financial assistance from KSFC.  This Hotel </a:t>
            </a:r>
            <a:r>
              <a:rPr lang="en-US" sz="2700" b="1" dirty="0" smtClean="0">
                <a:solidFill>
                  <a:schemeClr val="tx2">
                    <a:lumMod val="50000"/>
                  </a:schemeClr>
                </a:solidFill>
                <a:latin typeface="Franklin Gothic Medium" pitchFamily="34" charset="0"/>
              </a:rPr>
              <a:t>has 52 rooms</a:t>
            </a:r>
            <a:r>
              <a:rPr lang="en-US" sz="2700" b="1" dirty="0">
                <a:solidFill>
                  <a:schemeClr val="tx2">
                    <a:lumMod val="50000"/>
                  </a:schemeClr>
                </a:solidFill>
                <a:latin typeface="Franklin Gothic Medium" pitchFamily="34" charset="0"/>
              </a:rPr>
              <a:t>, Conference Hall, Dinning Hall, Bar and Restaurant. The Hotel is located in the </a:t>
            </a:r>
            <a:r>
              <a:rPr lang="en-US" sz="2700" b="1" dirty="0" smtClean="0">
                <a:solidFill>
                  <a:schemeClr val="tx2">
                    <a:lumMod val="50000"/>
                  </a:schemeClr>
                </a:solidFill>
                <a:latin typeface="Franklin Gothic Medium" pitchFamily="34" charset="0"/>
              </a:rPr>
              <a:t>heart </a:t>
            </a:r>
            <a:r>
              <a:rPr lang="en-US" sz="2700" b="1" dirty="0">
                <a:solidFill>
                  <a:schemeClr val="tx2">
                    <a:lumMod val="50000"/>
                  </a:schemeClr>
                </a:solidFill>
                <a:latin typeface="Franklin Gothic Medium" pitchFamily="34" charset="0"/>
              </a:rPr>
              <a:t>of </a:t>
            </a:r>
            <a:r>
              <a:rPr lang="en-US" sz="2700" b="1" dirty="0" err="1" smtClean="0">
                <a:solidFill>
                  <a:schemeClr val="tx2">
                    <a:lumMod val="50000"/>
                  </a:schemeClr>
                </a:solidFill>
                <a:latin typeface="Franklin Gothic Medium" pitchFamily="34" charset="0"/>
              </a:rPr>
              <a:t>Gadag</a:t>
            </a:r>
            <a:r>
              <a:rPr lang="en-US" sz="2700" b="1" dirty="0" smtClean="0">
                <a:solidFill>
                  <a:schemeClr val="tx2">
                    <a:lumMod val="50000"/>
                  </a:schemeClr>
                </a:solidFill>
                <a:latin typeface="Franklin Gothic Medium" pitchFamily="34" charset="0"/>
              </a:rPr>
              <a:t> </a:t>
            </a:r>
            <a:r>
              <a:rPr lang="en-US" sz="2700" b="1" dirty="0">
                <a:solidFill>
                  <a:schemeClr val="tx2">
                    <a:lumMod val="50000"/>
                  </a:schemeClr>
                </a:solidFill>
                <a:latin typeface="Franklin Gothic Medium" pitchFamily="34" charset="0"/>
              </a:rPr>
              <a:t>City and has very good facilities with location </a:t>
            </a:r>
            <a:r>
              <a:rPr lang="en-US" sz="2700" b="1" dirty="0" smtClean="0">
                <a:solidFill>
                  <a:schemeClr val="tx2">
                    <a:lumMod val="50000"/>
                  </a:schemeClr>
                </a:solidFill>
                <a:latin typeface="Franklin Gothic Medium" pitchFamily="34" charset="0"/>
              </a:rPr>
              <a:t>advantage </a:t>
            </a:r>
            <a:r>
              <a:rPr lang="en-US" sz="2700" b="1" dirty="0">
                <a:solidFill>
                  <a:schemeClr val="tx2">
                    <a:lumMod val="50000"/>
                  </a:schemeClr>
                </a:solidFill>
                <a:latin typeface="Franklin Gothic Medium" pitchFamily="34" charset="0"/>
              </a:rPr>
              <a:t>of being close to the railway station and bus stand.  </a:t>
            </a:r>
            <a:r>
              <a:rPr lang="en-US" sz="2700" b="1" dirty="0" err="1">
                <a:solidFill>
                  <a:schemeClr val="tx2">
                    <a:lumMod val="50000"/>
                  </a:schemeClr>
                </a:solidFill>
                <a:latin typeface="Franklin Gothic Medium" pitchFamily="34" charset="0"/>
              </a:rPr>
              <a:t>Shri</a:t>
            </a:r>
            <a:r>
              <a:rPr lang="en-US" sz="2700" b="1" dirty="0">
                <a:solidFill>
                  <a:schemeClr val="tx2">
                    <a:lumMod val="50000"/>
                  </a:schemeClr>
                </a:solidFill>
                <a:latin typeface="Franklin Gothic Medium" pitchFamily="34" charset="0"/>
              </a:rPr>
              <a:t> </a:t>
            </a:r>
            <a:r>
              <a:rPr lang="en-US" sz="2700" b="1" dirty="0" err="1">
                <a:solidFill>
                  <a:schemeClr val="tx2">
                    <a:lumMod val="50000"/>
                  </a:schemeClr>
                </a:solidFill>
                <a:latin typeface="Franklin Gothic Medium" pitchFamily="34" charset="0"/>
              </a:rPr>
              <a:t>Shivappa</a:t>
            </a:r>
            <a:r>
              <a:rPr lang="en-US" sz="2700" b="1" dirty="0">
                <a:solidFill>
                  <a:schemeClr val="tx2">
                    <a:lumMod val="50000"/>
                  </a:schemeClr>
                </a:solidFill>
                <a:latin typeface="Franklin Gothic Medium" pitchFamily="34" charset="0"/>
              </a:rPr>
              <a:t> J. </a:t>
            </a:r>
            <a:r>
              <a:rPr lang="en-US" sz="2700" b="1" dirty="0" err="1">
                <a:solidFill>
                  <a:schemeClr val="tx2">
                    <a:lumMod val="50000"/>
                  </a:schemeClr>
                </a:solidFill>
                <a:latin typeface="Franklin Gothic Medium" pitchFamily="34" charset="0"/>
              </a:rPr>
              <a:t>Mulagund</a:t>
            </a:r>
            <a:r>
              <a:rPr lang="en-US" sz="2700" b="1" dirty="0">
                <a:solidFill>
                  <a:schemeClr val="tx2">
                    <a:lumMod val="50000"/>
                  </a:schemeClr>
                </a:solidFill>
                <a:latin typeface="Franklin Gothic Medium" pitchFamily="34" charset="0"/>
              </a:rPr>
              <a:t> attributes his success to the timely loan sanctioned </a:t>
            </a:r>
            <a:r>
              <a:rPr lang="en-US" sz="2700" b="1" dirty="0" smtClean="0">
                <a:solidFill>
                  <a:schemeClr val="tx2">
                    <a:lumMod val="50000"/>
                  </a:schemeClr>
                </a:solidFill>
                <a:latin typeface="Franklin Gothic Medium" pitchFamily="34" charset="0"/>
              </a:rPr>
              <a:t>at a </a:t>
            </a:r>
            <a:r>
              <a:rPr lang="en-US" sz="2700" b="1" dirty="0">
                <a:solidFill>
                  <a:schemeClr val="tx2">
                    <a:lumMod val="50000"/>
                  </a:schemeClr>
                </a:solidFill>
                <a:latin typeface="Franklin Gothic Medium" pitchFamily="34" charset="0"/>
              </a:rPr>
              <a:t>very reasonable interest rate by KSFC and is being conferred the “”Successful Entrepreneur Award.  </a:t>
            </a:r>
          </a:p>
          <a:p>
            <a:endParaRPr lang="en-US" sz="2600" dirty="0"/>
          </a:p>
        </p:txBody>
      </p:sp>
    </p:spTree>
    <p:extLst>
      <p:ext uri="{BB962C8B-B14F-4D97-AF65-F5344CB8AC3E}">
        <p14:creationId xmlns:p14="http://schemas.microsoft.com/office/powerpoint/2010/main" val="25733857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Eureka Extrusions &amp; Finishers</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2050" name="Picture 2" descr="C:\Users\i3\Documents\COSIDICI AWARDS\AWARDS 2021\AWARDEES\KSFC\KSFC 2-BEST ENT-3RD UNIT EUREKS EXTRUSTIONS\2-BEST ENT EUREKA EXTRUSTION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536" t="5953" r="6928" b="6250"/>
          <a:stretch/>
        </p:blipFill>
        <p:spPr bwMode="auto">
          <a:xfrm>
            <a:off x="228600" y="2133600"/>
            <a:ext cx="2471057" cy="321128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S 2021\AWARDEES\KSFC\KSFC 2-BEST ENT-3RD UNIT EUREKS EXTRUSTIONS\3-BEST ENT EUREKA ESTRUSTION.jpg"/>
          <p:cNvPicPr>
            <a:picLocks noChangeAspect="1" noChangeArrowheads="1"/>
          </p:cNvPicPr>
          <p:nvPr/>
        </p:nvPicPr>
        <p:blipFill rotWithShape="1">
          <a:blip r:embed="rId3">
            <a:extLst>
              <a:ext uri="{28A0092B-C50C-407E-A947-70E740481C1C}">
                <a14:useLocalDpi xmlns:a14="http://schemas.microsoft.com/office/drawing/2010/main" val="0"/>
              </a:ext>
            </a:extLst>
          </a:blip>
          <a:srcRect t="40438" b="18480"/>
          <a:stretch/>
        </p:blipFill>
        <p:spPr bwMode="auto">
          <a:xfrm>
            <a:off x="2819401" y="2133600"/>
            <a:ext cx="60960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i3\Documents\COSIDICI AWARDS\AWARDS 2021\AWARDEES\KSFC\KSFC 2-BEST ENT-3RD UNIT EUREKS EXTRUSTIONS\4-BEST ENT EUREKS ESTRUSTION.jpg"/>
          <p:cNvPicPr>
            <a:picLocks noChangeAspect="1" noChangeArrowheads="1"/>
          </p:cNvPicPr>
          <p:nvPr/>
        </p:nvPicPr>
        <p:blipFill rotWithShape="1">
          <a:blip r:embed="rId4">
            <a:extLst>
              <a:ext uri="{28A0092B-C50C-407E-A947-70E740481C1C}">
                <a14:useLocalDpi xmlns:a14="http://schemas.microsoft.com/office/drawing/2010/main" val="0"/>
              </a:ext>
            </a:extLst>
          </a:blip>
          <a:srcRect t="9007"/>
          <a:stretch/>
        </p:blipFill>
        <p:spPr bwMode="auto">
          <a:xfrm>
            <a:off x="2819401" y="4495800"/>
            <a:ext cx="6095999" cy="2148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5334000"/>
            <a:ext cx="2819401" cy="769441"/>
          </a:xfrm>
          <a:prstGeom prst="rect">
            <a:avLst/>
          </a:prstGeom>
          <a:noFill/>
        </p:spPr>
        <p:txBody>
          <a:bodyPr wrap="square" rtlCol="0">
            <a:spAutoFit/>
          </a:bodyPr>
          <a:lstStyle/>
          <a:p>
            <a:pPr algn="ctr"/>
            <a:r>
              <a:rPr lang="en-US" sz="2200" b="1" dirty="0" smtClean="0">
                <a:solidFill>
                  <a:srgbClr val="002060"/>
                </a:solidFill>
                <a:latin typeface="Franklin Gothic Book" pitchFamily="34" charset="0"/>
              </a:rPr>
              <a:t>Smt. </a:t>
            </a:r>
            <a:r>
              <a:rPr lang="en-US" sz="2200" b="1" dirty="0" err="1" smtClean="0">
                <a:solidFill>
                  <a:srgbClr val="002060"/>
                </a:solidFill>
                <a:latin typeface="Franklin Gothic Book" pitchFamily="34" charset="0"/>
              </a:rPr>
              <a:t>Madhavilatha</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Jagadeesha</a:t>
            </a:r>
            <a:endParaRPr lang="en-US" sz="2200" dirty="0">
              <a:solidFill>
                <a:srgbClr val="002060"/>
              </a:solidFill>
              <a:latin typeface="Franklin Gothic Book" pitchFamily="34" charset="0"/>
            </a:endParaRPr>
          </a:p>
        </p:txBody>
      </p:sp>
    </p:spTree>
    <p:extLst>
      <p:ext uri="{BB962C8B-B14F-4D97-AF65-F5344CB8AC3E}">
        <p14:creationId xmlns:p14="http://schemas.microsoft.com/office/powerpoint/2010/main" val="20715260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Eureka Extrusions &amp; Finishers</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228600" y="1981200"/>
            <a:ext cx="8686800" cy="4724400"/>
          </a:xfrm>
        </p:spPr>
        <p:txBody>
          <a:bodyPr>
            <a:noAutofit/>
          </a:bodyPr>
          <a:lstStyle/>
          <a:p>
            <a:pPr marL="0" indent="457200" algn="just">
              <a:spcBef>
                <a:spcPts val="0"/>
              </a:spcBef>
              <a:buNone/>
            </a:pPr>
            <a:r>
              <a:rPr lang="en-IN" sz="2200" b="1" dirty="0" err="1">
                <a:solidFill>
                  <a:schemeClr val="tx2">
                    <a:lumMod val="50000"/>
                  </a:schemeClr>
                </a:solidFill>
                <a:latin typeface="Franklin Gothic Medium" pitchFamily="34" charset="0"/>
              </a:rPr>
              <a:t>Ms.</a:t>
            </a:r>
            <a:r>
              <a:rPr lang="en-IN" sz="2200" b="1" dirty="0">
                <a:solidFill>
                  <a:schemeClr val="tx2">
                    <a:lumMod val="50000"/>
                  </a:schemeClr>
                </a:solidFill>
                <a:latin typeface="Franklin Gothic Medium" pitchFamily="34" charset="0"/>
              </a:rPr>
              <a:t> </a:t>
            </a:r>
            <a:r>
              <a:rPr lang="en-IN" sz="2200" b="1" dirty="0" err="1">
                <a:solidFill>
                  <a:schemeClr val="tx2">
                    <a:lumMod val="50000"/>
                  </a:schemeClr>
                </a:solidFill>
                <a:latin typeface="Franklin Gothic Medium" pitchFamily="34" charset="0"/>
              </a:rPr>
              <a:t>Madhavilatha</a:t>
            </a:r>
            <a:r>
              <a:rPr lang="en-IN" sz="2200" b="1" dirty="0">
                <a:solidFill>
                  <a:schemeClr val="tx2">
                    <a:lumMod val="50000"/>
                  </a:schemeClr>
                </a:solidFill>
                <a:latin typeface="Franklin Gothic Medium" pitchFamily="34" charset="0"/>
              </a:rPr>
              <a:t> </a:t>
            </a:r>
            <a:r>
              <a:rPr lang="en-IN" sz="2200" b="1" dirty="0" err="1">
                <a:solidFill>
                  <a:schemeClr val="tx2">
                    <a:lumMod val="50000"/>
                  </a:schemeClr>
                </a:solidFill>
                <a:latin typeface="Franklin Gothic Medium" pitchFamily="34" charset="0"/>
              </a:rPr>
              <a:t>Jagadeesha</a:t>
            </a:r>
            <a:r>
              <a:rPr lang="en-IN" sz="2200" b="1" dirty="0">
                <a:solidFill>
                  <a:schemeClr val="tx2">
                    <a:lumMod val="50000"/>
                  </a:schemeClr>
                </a:solidFill>
                <a:latin typeface="Franklin Gothic Medium" pitchFamily="34" charset="0"/>
              </a:rPr>
              <a:t> and </a:t>
            </a:r>
            <a:r>
              <a:rPr lang="en-IN" sz="2200" b="1" dirty="0" err="1">
                <a:solidFill>
                  <a:schemeClr val="tx2">
                    <a:lumMod val="50000"/>
                  </a:schemeClr>
                </a:solidFill>
                <a:latin typeface="Franklin Gothic Medium" pitchFamily="34" charset="0"/>
              </a:rPr>
              <a:t>Shri</a:t>
            </a:r>
            <a:r>
              <a:rPr lang="en-IN" sz="2200" b="1" dirty="0">
                <a:solidFill>
                  <a:schemeClr val="tx2">
                    <a:lumMod val="50000"/>
                  </a:schemeClr>
                </a:solidFill>
                <a:latin typeface="Franklin Gothic Medium" pitchFamily="34" charset="0"/>
              </a:rPr>
              <a:t> </a:t>
            </a:r>
            <a:r>
              <a:rPr lang="en-IN" sz="2200" b="1" dirty="0" err="1">
                <a:solidFill>
                  <a:schemeClr val="tx2">
                    <a:lumMod val="50000"/>
                  </a:schemeClr>
                </a:solidFill>
                <a:latin typeface="Franklin Gothic Medium" pitchFamily="34" charset="0"/>
              </a:rPr>
              <a:t>Jagadeesha</a:t>
            </a:r>
            <a:r>
              <a:rPr lang="en-IN" sz="2200" b="1" dirty="0">
                <a:solidFill>
                  <a:schemeClr val="tx2">
                    <a:lumMod val="50000"/>
                  </a:schemeClr>
                </a:solidFill>
                <a:latin typeface="Franklin Gothic Medium" pitchFamily="34" charset="0"/>
              </a:rPr>
              <a:t> GB established Eureka Extrusions and Finishers with financial assistance from KSFC in the year 2017 to manufacture Aluminium Extrusions.  The product is used in industry viz. Automation, Automobiles, Lightings, </a:t>
            </a:r>
            <a:r>
              <a:rPr lang="en-IN" sz="2200" b="1" dirty="0" smtClean="0">
                <a:solidFill>
                  <a:schemeClr val="tx2">
                    <a:lumMod val="50000"/>
                  </a:schemeClr>
                </a:solidFill>
                <a:latin typeface="Franklin Gothic Medium" pitchFamily="34" charset="0"/>
              </a:rPr>
              <a:t>Solar </a:t>
            </a:r>
            <a:r>
              <a:rPr lang="en-IN" sz="2200" b="1" dirty="0">
                <a:solidFill>
                  <a:schemeClr val="tx2">
                    <a:lumMod val="50000"/>
                  </a:schemeClr>
                </a:solidFill>
                <a:latin typeface="Franklin Gothic Medium" pitchFamily="34" charset="0"/>
              </a:rPr>
              <a:t>and General commercial products.  Their turnover from July 2020 to March 2021 was Rs.360 </a:t>
            </a:r>
            <a:r>
              <a:rPr lang="en-IN" sz="2200" b="1" dirty="0" smtClean="0">
                <a:solidFill>
                  <a:schemeClr val="tx2">
                    <a:lumMod val="50000"/>
                  </a:schemeClr>
                </a:solidFill>
                <a:latin typeface="Franklin Gothic Medium" pitchFamily="34" charset="0"/>
              </a:rPr>
              <a:t>lakhs. The unit employs 25 personnel. The </a:t>
            </a:r>
            <a:r>
              <a:rPr lang="en-IN" sz="2200" b="1" dirty="0">
                <a:solidFill>
                  <a:schemeClr val="tx2">
                    <a:lumMod val="50000"/>
                  </a:schemeClr>
                </a:solidFill>
                <a:latin typeface="Franklin Gothic Medium" pitchFamily="34" charset="0"/>
              </a:rPr>
              <a:t>plant is equipped with State of the </a:t>
            </a:r>
            <a:r>
              <a:rPr lang="en-IN" sz="2200" b="1" dirty="0" smtClean="0">
                <a:solidFill>
                  <a:schemeClr val="tx2">
                    <a:lumMod val="50000"/>
                  </a:schemeClr>
                </a:solidFill>
                <a:latin typeface="Franklin Gothic Medium" pitchFamily="34" charset="0"/>
              </a:rPr>
              <a:t>Art </a:t>
            </a:r>
            <a:r>
              <a:rPr lang="en-IN" sz="2200" b="1" dirty="0">
                <a:solidFill>
                  <a:schemeClr val="tx2">
                    <a:lumMod val="50000"/>
                  </a:schemeClr>
                </a:solidFill>
                <a:latin typeface="Franklin Gothic Medium" pitchFamily="34" charset="0"/>
              </a:rPr>
              <a:t>modern machinery, all procured in India, with automatic handling system.  They feel KSFC has helped them to </a:t>
            </a:r>
            <a:r>
              <a:rPr lang="en-IN" sz="2200" b="1" dirty="0" err="1">
                <a:solidFill>
                  <a:schemeClr val="tx2">
                    <a:lumMod val="50000"/>
                  </a:schemeClr>
                </a:solidFill>
                <a:latin typeface="Franklin Gothic Medium" pitchFamily="34" charset="0"/>
              </a:rPr>
              <a:t>fulfill</a:t>
            </a:r>
            <a:r>
              <a:rPr lang="en-IN" sz="2200" b="1" dirty="0">
                <a:solidFill>
                  <a:schemeClr val="tx2">
                    <a:lumMod val="50000"/>
                  </a:schemeClr>
                </a:solidFill>
                <a:latin typeface="Franklin Gothic Medium" pitchFamily="34" charset="0"/>
              </a:rPr>
              <a:t> their dreams by encouraging Women Entrepreneurs and giving adequate </a:t>
            </a:r>
            <a:r>
              <a:rPr lang="en-IN" sz="2200" b="1" dirty="0" smtClean="0">
                <a:solidFill>
                  <a:schemeClr val="tx2">
                    <a:lumMod val="50000"/>
                  </a:schemeClr>
                </a:solidFill>
                <a:latin typeface="Franklin Gothic Medium" pitchFamily="34" charset="0"/>
              </a:rPr>
              <a:t>and timely </a:t>
            </a:r>
            <a:r>
              <a:rPr lang="en-IN" sz="2200" b="1" dirty="0">
                <a:solidFill>
                  <a:schemeClr val="tx2">
                    <a:lumMod val="50000"/>
                  </a:schemeClr>
                </a:solidFill>
                <a:latin typeface="Franklin Gothic Medium" pitchFamily="34" charset="0"/>
              </a:rPr>
              <a:t>loan at a </a:t>
            </a:r>
            <a:r>
              <a:rPr lang="en-IN" sz="2200" b="1" dirty="0" smtClean="0">
                <a:solidFill>
                  <a:schemeClr val="tx2">
                    <a:lumMod val="50000"/>
                  </a:schemeClr>
                </a:solidFill>
                <a:latin typeface="Franklin Gothic Medium" pitchFamily="34" charset="0"/>
              </a:rPr>
              <a:t>subsidy. </a:t>
            </a:r>
            <a:r>
              <a:rPr lang="en-IN" sz="2200" b="1" dirty="0">
                <a:solidFill>
                  <a:schemeClr val="tx2">
                    <a:lumMod val="50000"/>
                  </a:schemeClr>
                </a:solidFill>
                <a:latin typeface="Franklin Gothic Medium" pitchFamily="34" charset="0"/>
              </a:rPr>
              <a:t>The whole process of sanction was seamless and the concerned officials </a:t>
            </a:r>
            <a:r>
              <a:rPr lang="en-IN" sz="2200" b="1" dirty="0" smtClean="0">
                <a:solidFill>
                  <a:schemeClr val="tx2">
                    <a:lumMod val="50000"/>
                  </a:schemeClr>
                </a:solidFill>
                <a:latin typeface="Franklin Gothic Medium" pitchFamily="34" charset="0"/>
              </a:rPr>
              <a:t>were </a:t>
            </a:r>
            <a:r>
              <a:rPr lang="en-IN" sz="2200" b="1" dirty="0">
                <a:solidFill>
                  <a:schemeClr val="tx2">
                    <a:lumMod val="50000"/>
                  </a:schemeClr>
                </a:solidFill>
                <a:latin typeface="Franklin Gothic Medium" pitchFamily="34" charset="0"/>
              </a:rPr>
              <a:t>very cooperative and friendly. </a:t>
            </a:r>
            <a:r>
              <a:rPr lang="en-IN" sz="2200" b="1" dirty="0" smtClean="0">
                <a:solidFill>
                  <a:schemeClr val="tx2">
                    <a:lumMod val="50000"/>
                  </a:schemeClr>
                </a:solidFill>
                <a:latin typeface="Franklin Gothic Medium" pitchFamily="34" charset="0"/>
              </a:rPr>
              <a:t>The </a:t>
            </a:r>
            <a:r>
              <a:rPr lang="en-IN" sz="2200" b="1" dirty="0">
                <a:solidFill>
                  <a:schemeClr val="tx2">
                    <a:lumMod val="50000"/>
                  </a:schemeClr>
                </a:solidFill>
                <a:latin typeface="Franklin Gothic Medium" pitchFamily="34" charset="0"/>
              </a:rPr>
              <a:t>promoters also intend to train and educate children of the underprivileged in this field to help them stand on their own and contribute to the society. </a:t>
            </a:r>
            <a:endParaRPr lang="en-US" sz="22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22969913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Sapthagiri</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Industries Pvt. Limited</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3074" name="Picture 2" descr="C:\Users\i3\Documents\COSIDICI AWARDS\AWARDS 2021\AWARDEES\KSFC\KSFC 2-BEST ETR-4TH UNIT SAPTHFIRI INDUSTRIES\2-PROMOTER SRI SRINIVASA MURTH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2286000"/>
            <a:ext cx="2192278" cy="25146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i3\Documents\COSIDICI AWARDS\AWARDS 2021\AWARDEES\KSFC\KSFC 2-BEST ETR-4TH UNIT SAPTHFIRI INDUSTRIES\3-BEST ENT SAPTHAGIRI   FOOD.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69" r="50000" b="75893"/>
          <a:stretch/>
        </p:blipFill>
        <p:spPr bwMode="auto">
          <a:xfrm>
            <a:off x="5410200" y="2286000"/>
            <a:ext cx="3581401" cy="2362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i3\Documents\COSIDICI AWARDS\AWARDS 2021\AWARDEES\KSFC\KSFC 2-BEST ETR-4TH UNIT SAPTHFIRI INDUSTRIES\4-BEST ENTER  SAPTHGIRI  FOO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8038" r="50000"/>
          <a:stretch/>
        </p:blipFill>
        <p:spPr bwMode="auto">
          <a:xfrm>
            <a:off x="2514600" y="4724400"/>
            <a:ext cx="6477001"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i3\Documents\COSIDICI AWARDS\AWARDS 2021\AWARDEES\KSFC\KSFC 2-BEST ETR-4TH UNIT SAPTHFIRI INDUSTRIES\4-BEST ENTER  SAPTHGIRI  FOO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822" t="50000" r="61190" b="31717"/>
          <a:stretch/>
        </p:blipFill>
        <p:spPr bwMode="auto">
          <a:xfrm>
            <a:off x="2514600" y="2286001"/>
            <a:ext cx="2819400" cy="23621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4800600"/>
            <a:ext cx="2514599" cy="769441"/>
          </a:xfrm>
          <a:prstGeom prst="rect">
            <a:avLst/>
          </a:prstGeom>
          <a:noFill/>
        </p:spPr>
        <p:txBody>
          <a:bodyPr wrap="square" rtlCol="0">
            <a:spAutoFit/>
          </a:bodyPr>
          <a:lstStyle/>
          <a:p>
            <a:pPr algn="ctr"/>
            <a:r>
              <a:rPr lang="en-US" sz="2200" b="1" dirty="0" err="1" smtClean="0">
                <a:solidFill>
                  <a:srgbClr val="002060"/>
                </a:solidFill>
                <a:latin typeface="Franklin Gothic Book" pitchFamily="34" charset="0"/>
              </a:rPr>
              <a:t>Shri</a:t>
            </a:r>
            <a:r>
              <a:rPr lang="en-US" sz="2200" b="1" dirty="0" smtClean="0">
                <a:solidFill>
                  <a:srgbClr val="002060"/>
                </a:solidFill>
                <a:latin typeface="Franklin Gothic Book" pitchFamily="34" charset="0"/>
              </a:rPr>
              <a:t> O.A. </a:t>
            </a:r>
            <a:r>
              <a:rPr lang="en-US" sz="2200" b="1" dirty="0" err="1" smtClean="0">
                <a:solidFill>
                  <a:srgbClr val="002060"/>
                </a:solidFill>
                <a:latin typeface="Franklin Gothic Book" pitchFamily="34" charset="0"/>
              </a:rPr>
              <a:t>Srinivasa</a:t>
            </a:r>
            <a:r>
              <a:rPr lang="en-US" sz="2200" b="1" dirty="0" smtClean="0">
                <a:solidFill>
                  <a:srgbClr val="002060"/>
                </a:solidFill>
                <a:latin typeface="Franklin Gothic Book" pitchFamily="34" charset="0"/>
              </a:rPr>
              <a:t> Murthy</a:t>
            </a:r>
            <a:endParaRPr lang="en-US" sz="2200" dirty="0">
              <a:solidFill>
                <a:srgbClr val="002060"/>
              </a:solidFill>
              <a:latin typeface="Franklin Gothic Book" pitchFamily="34" charset="0"/>
            </a:endParaRPr>
          </a:p>
        </p:txBody>
      </p:sp>
    </p:spTree>
    <p:extLst>
      <p:ext uri="{BB962C8B-B14F-4D97-AF65-F5344CB8AC3E}">
        <p14:creationId xmlns:p14="http://schemas.microsoft.com/office/powerpoint/2010/main" val="24910250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Sapthagiri</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Industries Pvt. </a:t>
            </a:r>
            <a:r>
              <a:rPr lang="en-US" b="1" spc="-10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Limited</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152400" y="2255837"/>
            <a:ext cx="8686800" cy="4373563"/>
          </a:xfrm>
        </p:spPr>
        <p:txBody>
          <a:bodyPr>
            <a:noAutofit/>
          </a:bodyPr>
          <a:lstStyle/>
          <a:p>
            <a:pPr marL="0" indent="457200" algn="just">
              <a:lnSpc>
                <a:spcPct val="110000"/>
              </a:lnSpc>
              <a:spcBef>
                <a:spcPts val="0"/>
              </a:spcBef>
              <a:buNone/>
            </a:pPr>
            <a:r>
              <a:rPr lang="en-US" sz="3300" b="1" dirty="0" err="1">
                <a:solidFill>
                  <a:schemeClr val="tx2">
                    <a:lumMod val="50000"/>
                  </a:schemeClr>
                </a:solidFill>
                <a:latin typeface="Franklin Gothic Medium" pitchFamily="34" charset="0"/>
              </a:rPr>
              <a:t>Shri</a:t>
            </a:r>
            <a:r>
              <a:rPr lang="en-US" sz="3300" b="1" dirty="0">
                <a:solidFill>
                  <a:schemeClr val="tx2">
                    <a:lumMod val="50000"/>
                  </a:schemeClr>
                </a:solidFill>
                <a:latin typeface="Franklin Gothic Medium" pitchFamily="34" charset="0"/>
              </a:rPr>
              <a:t> O. A. </a:t>
            </a:r>
            <a:r>
              <a:rPr lang="en-US" sz="3300" b="1" dirty="0" err="1">
                <a:solidFill>
                  <a:schemeClr val="tx2">
                    <a:lumMod val="50000"/>
                  </a:schemeClr>
                </a:solidFill>
                <a:latin typeface="Franklin Gothic Medium" pitchFamily="34" charset="0"/>
              </a:rPr>
              <a:t>Srinivasa</a:t>
            </a:r>
            <a:r>
              <a:rPr lang="en-US" sz="3300" b="1" dirty="0">
                <a:solidFill>
                  <a:schemeClr val="tx2">
                    <a:lumMod val="50000"/>
                  </a:schemeClr>
                </a:solidFill>
                <a:latin typeface="Franklin Gothic Medium" pitchFamily="34" charset="0"/>
              </a:rPr>
              <a:t> Murthy established </a:t>
            </a:r>
            <a:r>
              <a:rPr lang="en-US" sz="3300" b="1" dirty="0" err="1">
                <a:solidFill>
                  <a:schemeClr val="tx2">
                    <a:lumMod val="50000"/>
                  </a:schemeClr>
                </a:solidFill>
                <a:latin typeface="Franklin Gothic Medium" pitchFamily="34" charset="0"/>
              </a:rPr>
              <a:t>Sapthagiri</a:t>
            </a:r>
            <a:r>
              <a:rPr lang="en-US" sz="3300" b="1" dirty="0">
                <a:solidFill>
                  <a:schemeClr val="tx2">
                    <a:lumMod val="50000"/>
                  </a:schemeClr>
                </a:solidFill>
                <a:latin typeface="Franklin Gothic Medium" pitchFamily="34" charset="0"/>
              </a:rPr>
              <a:t> Industries Pvt. Ltd. with financial assistance from KSFC to manufacture Vermicelli, Spice Powders, Masalas, Gram Flour, </a:t>
            </a:r>
            <a:r>
              <a:rPr lang="en-US" sz="3300" b="1" dirty="0" err="1">
                <a:solidFill>
                  <a:schemeClr val="tx2">
                    <a:lumMod val="50000"/>
                  </a:schemeClr>
                </a:solidFill>
                <a:latin typeface="Franklin Gothic Medium" pitchFamily="34" charset="0"/>
              </a:rPr>
              <a:t>Ragi</a:t>
            </a:r>
            <a:r>
              <a:rPr lang="en-US" sz="3300" b="1" dirty="0">
                <a:solidFill>
                  <a:schemeClr val="tx2">
                    <a:lumMod val="50000"/>
                  </a:schemeClr>
                </a:solidFill>
                <a:latin typeface="Franklin Gothic Medium" pitchFamily="34" charset="0"/>
              </a:rPr>
              <a:t> Flour and </a:t>
            </a:r>
            <a:r>
              <a:rPr lang="en-US" sz="3300" b="1" dirty="0" err="1">
                <a:solidFill>
                  <a:schemeClr val="tx2">
                    <a:lumMod val="50000"/>
                  </a:schemeClr>
                </a:solidFill>
                <a:latin typeface="Franklin Gothic Medium" pitchFamily="34" charset="0"/>
              </a:rPr>
              <a:t>Shikakai</a:t>
            </a:r>
            <a:r>
              <a:rPr lang="en-US" sz="3300" b="1" dirty="0">
                <a:solidFill>
                  <a:schemeClr val="tx2">
                    <a:lumMod val="50000"/>
                  </a:schemeClr>
                </a:solidFill>
                <a:latin typeface="Franklin Gothic Medium" pitchFamily="34" charset="0"/>
              </a:rPr>
              <a:t> Powder.  The unit has dealers in Karnataka, Kerala and </a:t>
            </a:r>
            <a:r>
              <a:rPr lang="en-US" sz="3300" b="1" dirty="0" err="1" smtClean="0">
                <a:solidFill>
                  <a:schemeClr val="tx2">
                    <a:lumMod val="50000"/>
                  </a:schemeClr>
                </a:solidFill>
                <a:latin typeface="Franklin Gothic Medium" pitchFamily="34" charset="0"/>
              </a:rPr>
              <a:t>Tamilnadu</a:t>
            </a:r>
            <a:r>
              <a:rPr lang="en-US" sz="3300" b="1" dirty="0" smtClean="0">
                <a:solidFill>
                  <a:schemeClr val="tx2">
                    <a:lumMod val="50000"/>
                  </a:schemeClr>
                </a:solidFill>
                <a:latin typeface="Franklin Gothic Medium" pitchFamily="34" charset="0"/>
              </a:rPr>
              <a:t> and employs </a:t>
            </a:r>
            <a:r>
              <a:rPr lang="en-US" sz="3300" b="1" dirty="0">
                <a:solidFill>
                  <a:schemeClr val="tx2">
                    <a:lumMod val="50000"/>
                  </a:schemeClr>
                </a:solidFill>
                <a:latin typeface="Franklin Gothic Medium" pitchFamily="34" charset="0"/>
              </a:rPr>
              <a:t>35 </a:t>
            </a:r>
            <a:r>
              <a:rPr lang="en-US" sz="3300" b="1" dirty="0" smtClean="0">
                <a:solidFill>
                  <a:schemeClr val="tx2">
                    <a:lumMod val="50000"/>
                  </a:schemeClr>
                </a:solidFill>
                <a:latin typeface="Franklin Gothic Medium" pitchFamily="34" charset="0"/>
              </a:rPr>
              <a:t>personnel.  It had </a:t>
            </a:r>
            <a:r>
              <a:rPr lang="en-US" sz="3300" b="1" dirty="0">
                <a:solidFill>
                  <a:schemeClr val="tx2">
                    <a:lumMod val="50000"/>
                  </a:schemeClr>
                </a:solidFill>
                <a:latin typeface="Franklin Gothic Medium" pitchFamily="34" charset="0"/>
              </a:rPr>
              <a:t>a turnover of Rs.1,316 lakh in the year 2020-21</a:t>
            </a:r>
            <a:r>
              <a:rPr lang="en-US" sz="3300" b="1" dirty="0" smtClean="0">
                <a:solidFill>
                  <a:schemeClr val="tx2">
                    <a:lumMod val="50000"/>
                  </a:schemeClr>
                </a:solidFill>
                <a:latin typeface="Franklin Gothic Medium" pitchFamily="34" charset="0"/>
              </a:rPr>
              <a:t>.</a:t>
            </a:r>
            <a:endParaRPr lang="en-US" sz="33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32460862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Vismita</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County</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098" name="Picture 2" descr="C:\Users\i3\Documents\COSIDICI AWARDS\AWARDS 2021\AWARDEES\KSFC\KSFC 4-SERVICE SEC -1ST UNIT VISMITHA COUNTY\2-SERVICE SEC SMT LATHA SRINIVAS.jpg"/>
          <p:cNvPicPr>
            <a:picLocks noChangeAspect="1" noChangeArrowheads="1"/>
          </p:cNvPicPr>
          <p:nvPr/>
        </p:nvPicPr>
        <p:blipFill rotWithShape="1">
          <a:blip r:embed="rId2">
            <a:extLst>
              <a:ext uri="{28A0092B-C50C-407E-A947-70E740481C1C}">
                <a14:useLocalDpi xmlns:a14="http://schemas.microsoft.com/office/drawing/2010/main" val="0"/>
              </a:ext>
            </a:extLst>
          </a:blip>
          <a:srcRect l="5269" t="4742" r="3864" b="4002"/>
          <a:stretch/>
        </p:blipFill>
        <p:spPr bwMode="auto">
          <a:xfrm>
            <a:off x="228600" y="2133600"/>
            <a:ext cx="2438400" cy="3741877"/>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i3\Documents\COSIDICI AWARDS\AWARDS 2021\AWARDEES\KSFC\KSFC 4-SERVICE SEC -1ST UNIT VISMITHA COUNTY\3-SERVICE SEC VISMITHA RESO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8148" y="2133600"/>
            <a:ext cx="6091052" cy="2286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i3\Documents\COSIDICI AWARDS\AWARDS 2021\AWARDEES\KSFC\KSFC 4-SERVICE SEC -1ST UNIT VISMITHA COUNTY\4-SERVICE SEC VISMITH RESORT.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465"/>
          <a:stretch/>
        </p:blipFill>
        <p:spPr bwMode="auto">
          <a:xfrm>
            <a:off x="2748148" y="4471987"/>
            <a:ext cx="6096000" cy="21574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867400"/>
            <a:ext cx="2748148" cy="430887"/>
          </a:xfrm>
          <a:prstGeom prst="rect">
            <a:avLst/>
          </a:prstGeom>
          <a:noFill/>
        </p:spPr>
        <p:txBody>
          <a:bodyPr wrap="square" rtlCol="0">
            <a:spAutoFit/>
          </a:bodyPr>
          <a:lstStyle/>
          <a:p>
            <a:pPr algn="ctr"/>
            <a:r>
              <a:rPr lang="en-US" sz="2200" b="1" dirty="0" smtClean="0">
                <a:solidFill>
                  <a:srgbClr val="002060"/>
                </a:solidFill>
                <a:latin typeface="Franklin Gothic Book" pitchFamily="34" charset="0"/>
              </a:rPr>
              <a:t>Smt. </a:t>
            </a:r>
            <a:r>
              <a:rPr lang="en-US" sz="2200" b="1" dirty="0" err="1" smtClean="0">
                <a:solidFill>
                  <a:srgbClr val="002060"/>
                </a:solidFill>
                <a:latin typeface="Franklin Gothic Book" pitchFamily="34" charset="0"/>
              </a:rPr>
              <a:t>Latha</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Srinivas</a:t>
            </a:r>
            <a:endParaRPr lang="en-US" sz="2200" dirty="0">
              <a:solidFill>
                <a:srgbClr val="002060"/>
              </a:solidFill>
              <a:latin typeface="Franklin Gothic Book" pitchFamily="34" charset="0"/>
            </a:endParaRPr>
          </a:p>
        </p:txBody>
      </p:sp>
    </p:spTree>
    <p:extLst>
      <p:ext uri="{BB962C8B-B14F-4D97-AF65-F5344CB8AC3E}">
        <p14:creationId xmlns:p14="http://schemas.microsoft.com/office/powerpoint/2010/main" val="33806962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Vismita</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County</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228600" y="2057400"/>
            <a:ext cx="8686800" cy="4724400"/>
          </a:xfrm>
        </p:spPr>
        <p:txBody>
          <a:bodyPr>
            <a:noAutofit/>
          </a:bodyPr>
          <a:lstStyle/>
          <a:p>
            <a:pPr marL="0" indent="457200" algn="just">
              <a:spcBef>
                <a:spcPts val="0"/>
              </a:spcBef>
              <a:buNone/>
            </a:pPr>
            <a:r>
              <a:rPr lang="en-US" sz="3050" b="1" dirty="0" smtClean="0">
                <a:solidFill>
                  <a:schemeClr val="tx2">
                    <a:lumMod val="50000"/>
                  </a:schemeClr>
                </a:solidFill>
                <a:latin typeface="Franklin Gothic Medium" pitchFamily="34" charset="0"/>
              </a:rPr>
              <a:t>Ms. </a:t>
            </a:r>
            <a:r>
              <a:rPr lang="en-US" sz="3050" b="1" dirty="0" err="1" smtClean="0">
                <a:solidFill>
                  <a:schemeClr val="tx2">
                    <a:lumMod val="50000"/>
                  </a:schemeClr>
                </a:solidFill>
                <a:latin typeface="Franklin Gothic Medium" pitchFamily="34" charset="0"/>
              </a:rPr>
              <a:t>Latha</a:t>
            </a:r>
            <a:r>
              <a:rPr lang="en-US" sz="3050" b="1" dirty="0" smtClean="0">
                <a:solidFill>
                  <a:schemeClr val="tx2">
                    <a:lumMod val="50000"/>
                  </a:schemeClr>
                </a:solidFill>
                <a:latin typeface="Franklin Gothic Medium" pitchFamily="34" charset="0"/>
              </a:rPr>
              <a:t> </a:t>
            </a:r>
            <a:r>
              <a:rPr lang="en-US" sz="3050" b="1" dirty="0" err="1" smtClean="0">
                <a:solidFill>
                  <a:schemeClr val="tx2">
                    <a:lumMod val="50000"/>
                  </a:schemeClr>
                </a:solidFill>
                <a:latin typeface="Franklin Gothic Medium" pitchFamily="34" charset="0"/>
              </a:rPr>
              <a:t>Srinivas</a:t>
            </a:r>
            <a:r>
              <a:rPr lang="en-US" sz="3050" b="1" dirty="0" smtClean="0">
                <a:solidFill>
                  <a:schemeClr val="tx2">
                    <a:lumMod val="50000"/>
                  </a:schemeClr>
                </a:solidFill>
                <a:latin typeface="Franklin Gothic Medium" pitchFamily="34" charset="0"/>
              </a:rPr>
              <a:t> established </a:t>
            </a:r>
            <a:r>
              <a:rPr lang="en-US" sz="3050" b="1" dirty="0" err="1" smtClean="0">
                <a:solidFill>
                  <a:schemeClr val="tx2">
                    <a:lumMod val="50000"/>
                  </a:schemeClr>
                </a:solidFill>
                <a:latin typeface="Franklin Gothic Medium" pitchFamily="34" charset="0"/>
              </a:rPr>
              <a:t>Vismita</a:t>
            </a:r>
            <a:r>
              <a:rPr lang="en-US" sz="3050" b="1" dirty="0" smtClean="0">
                <a:solidFill>
                  <a:schemeClr val="tx2">
                    <a:lumMod val="50000"/>
                  </a:schemeClr>
                </a:solidFill>
                <a:latin typeface="Franklin Gothic Medium" pitchFamily="34" charset="0"/>
              </a:rPr>
              <a:t> County as a partnership firm with Mr. K. R. </a:t>
            </a:r>
            <a:r>
              <a:rPr lang="en-US" sz="3050" b="1" dirty="0" err="1" smtClean="0">
                <a:solidFill>
                  <a:schemeClr val="tx2">
                    <a:lumMod val="50000"/>
                  </a:schemeClr>
                </a:solidFill>
                <a:latin typeface="Franklin Gothic Medium" pitchFamily="34" charset="0"/>
              </a:rPr>
              <a:t>Srinivas</a:t>
            </a:r>
            <a:r>
              <a:rPr lang="en-US" sz="3050" b="1" dirty="0" smtClean="0">
                <a:solidFill>
                  <a:schemeClr val="tx2">
                    <a:lumMod val="50000"/>
                  </a:schemeClr>
                </a:solidFill>
                <a:latin typeface="Franklin Gothic Medium" pitchFamily="34" charset="0"/>
              </a:rPr>
              <a:t> in the year 2018 in </a:t>
            </a:r>
            <a:r>
              <a:rPr lang="en-US" sz="3050" b="1" dirty="0" err="1" smtClean="0">
                <a:solidFill>
                  <a:schemeClr val="tx2">
                    <a:lumMod val="50000"/>
                  </a:schemeClr>
                </a:solidFill>
                <a:latin typeface="Franklin Gothic Medium" pitchFamily="34" charset="0"/>
              </a:rPr>
              <a:t>Chikmagalur</a:t>
            </a:r>
            <a:r>
              <a:rPr lang="en-US" sz="3050" b="1" dirty="0" smtClean="0">
                <a:solidFill>
                  <a:schemeClr val="tx2">
                    <a:lumMod val="50000"/>
                  </a:schemeClr>
                </a:solidFill>
                <a:latin typeface="Franklin Gothic Medium" pitchFamily="34" charset="0"/>
              </a:rPr>
              <a:t> with financial assistance from KSFC partly under women entrepreneur scheme.  The Resort has grown by leaps and bounds and achieved a turnover of </a:t>
            </a:r>
            <a:r>
              <a:rPr lang="en-US" sz="3050" b="1" dirty="0" err="1" smtClean="0">
                <a:solidFill>
                  <a:schemeClr val="tx2">
                    <a:lumMod val="50000"/>
                  </a:schemeClr>
                </a:solidFill>
                <a:latin typeface="Franklin Gothic Medium" pitchFamily="34" charset="0"/>
              </a:rPr>
              <a:t>Rs</a:t>
            </a:r>
            <a:r>
              <a:rPr lang="en-US" sz="3050" b="1" dirty="0" smtClean="0">
                <a:solidFill>
                  <a:schemeClr val="tx2">
                    <a:lumMod val="50000"/>
                  </a:schemeClr>
                </a:solidFill>
                <a:latin typeface="Franklin Gothic Medium" pitchFamily="34" charset="0"/>
              </a:rPr>
              <a:t>. 4 </a:t>
            </a:r>
            <a:r>
              <a:rPr lang="en-US" sz="3050" b="1" dirty="0" err="1" smtClean="0">
                <a:solidFill>
                  <a:schemeClr val="tx2">
                    <a:lumMod val="50000"/>
                  </a:schemeClr>
                </a:solidFill>
                <a:latin typeface="Franklin Gothic Medium" pitchFamily="34" charset="0"/>
              </a:rPr>
              <a:t>crore</a:t>
            </a:r>
            <a:r>
              <a:rPr lang="en-US" sz="3050" b="1" dirty="0" smtClean="0">
                <a:solidFill>
                  <a:schemeClr val="tx2">
                    <a:lumMod val="50000"/>
                  </a:schemeClr>
                </a:solidFill>
                <a:latin typeface="Franklin Gothic Medium" pitchFamily="34" charset="0"/>
              </a:rPr>
              <a:t> in 2020-21.  It’s a top rated hotel and credits its success to the support and guidance provided by KSFC officials. It has also received Booking.com traveller choice Award for the previous 2 years.    </a:t>
            </a:r>
            <a:endParaRPr lang="en-US" sz="305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24690811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Akshaya</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Hospital</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5123" name="Picture 3" descr="C:\Users\i3\Documents\COSIDICI AWARDS\AWARDS 2021\AWARDEES\KSFC\KSFC 4-SERVICE SEC-3RD UNIT AKSHAYA HOSPITAL\4-SERVICE SEC AKSHAYA HOSPITAL.jpeg"/>
          <p:cNvPicPr>
            <a:picLocks noChangeAspect="1" noChangeArrowheads="1"/>
          </p:cNvPicPr>
          <p:nvPr/>
        </p:nvPicPr>
        <p:blipFill rotWithShape="1">
          <a:blip r:embed="rId2">
            <a:extLst>
              <a:ext uri="{28A0092B-C50C-407E-A947-70E740481C1C}">
                <a14:useLocalDpi xmlns:a14="http://schemas.microsoft.com/office/drawing/2010/main" val="0"/>
              </a:ext>
            </a:extLst>
          </a:blip>
          <a:srcRect t="33259" b="33482"/>
          <a:stretch/>
        </p:blipFill>
        <p:spPr bwMode="auto">
          <a:xfrm>
            <a:off x="5562600" y="2367643"/>
            <a:ext cx="3377565" cy="426175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i3\Documents\COSIDICI AWARDS\AWARDS 2021\AWARDEES\KSFC\KSFC 4-SERVICE SEC-3RD UNIT AKSHAYA HOSPITAL\3-SERVICE SEC -AKSHYA HOSPITAL.jpeg"/>
          <p:cNvPicPr>
            <a:picLocks noChangeAspect="1" noChangeArrowheads="1"/>
          </p:cNvPicPr>
          <p:nvPr/>
        </p:nvPicPr>
        <p:blipFill rotWithShape="1">
          <a:blip r:embed="rId3">
            <a:extLst>
              <a:ext uri="{28A0092B-C50C-407E-A947-70E740481C1C}">
                <a14:useLocalDpi xmlns:a14="http://schemas.microsoft.com/office/drawing/2010/main" val="0"/>
              </a:ext>
            </a:extLst>
          </a:blip>
          <a:srcRect t="32738" b="33631"/>
          <a:stretch/>
        </p:blipFill>
        <p:spPr bwMode="auto">
          <a:xfrm>
            <a:off x="228600" y="2345593"/>
            <a:ext cx="3265863" cy="42076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i3\Documents\COSIDICI AWARDS\AWARDS 2021\AWARDEES\KSFC\KSFC 4-SERVICE SEC-3RD UNIT AKSHAYA HOSPITAL\2-SERVICE SEC PROMOTER DR.SEEMA.jpe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271" t="35119" r="16203" b="34524"/>
          <a:stretch/>
        </p:blipFill>
        <p:spPr bwMode="auto">
          <a:xfrm>
            <a:off x="3581549" y="2345593"/>
            <a:ext cx="1904851" cy="2465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494463" y="4800600"/>
            <a:ext cx="2068137" cy="461665"/>
          </a:xfrm>
          <a:prstGeom prst="rect">
            <a:avLst/>
          </a:prstGeom>
          <a:noFill/>
        </p:spPr>
        <p:txBody>
          <a:bodyPr wrap="square" rtlCol="0">
            <a:spAutoFit/>
          </a:bodyPr>
          <a:lstStyle/>
          <a:p>
            <a:pPr algn="ctr"/>
            <a:r>
              <a:rPr lang="en-US" sz="2400" b="1" dirty="0" smtClean="0">
                <a:solidFill>
                  <a:srgbClr val="002060"/>
                </a:solidFill>
                <a:latin typeface="Franklin Gothic Book" pitchFamily="34" charset="0"/>
              </a:rPr>
              <a:t>Dr. </a:t>
            </a:r>
            <a:r>
              <a:rPr lang="en-US" sz="2400" b="1" dirty="0" err="1" smtClean="0">
                <a:solidFill>
                  <a:srgbClr val="002060"/>
                </a:solidFill>
                <a:latin typeface="Franklin Gothic Book" pitchFamily="34" charset="0"/>
              </a:rPr>
              <a:t>Seema</a:t>
            </a:r>
            <a:r>
              <a:rPr lang="en-US" sz="2400" b="1" dirty="0" smtClean="0">
                <a:solidFill>
                  <a:srgbClr val="002060"/>
                </a:solidFill>
                <a:latin typeface="Franklin Gothic Book" pitchFamily="34" charset="0"/>
              </a:rPr>
              <a:t>  N.</a:t>
            </a:r>
            <a:endParaRPr lang="en-US" sz="2400" dirty="0">
              <a:solidFill>
                <a:srgbClr val="002060"/>
              </a:solidFill>
              <a:latin typeface="Franklin Gothic Book" pitchFamily="34" charset="0"/>
            </a:endParaRPr>
          </a:p>
        </p:txBody>
      </p:sp>
    </p:spTree>
    <p:extLst>
      <p:ext uri="{BB962C8B-B14F-4D97-AF65-F5344CB8AC3E}">
        <p14:creationId xmlns:p14="http://schemas.microsoft.com/office/powerpoint/2010/main" val="21321980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2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Akshaya</a:t>
            </a:r>
            <a:r>
              <a:rPr lang="en-US" sz="42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Hospital</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228600" y="1981200"/>
            <a:ext cx="8763000" cy="4800600"/>
          </a:xfrm>
        </p:spPr>
        <p:txBody>
          <a:bodyPr>
            <a:noAutofit/>
          </a:bodyPr>
          <a:lstStyle/>
          <a:p>
            <a:pPr marL="0" indent="457200" algn="just">
              <a:spcBef>
                <a:spcPts val="0"/>
              </a:spcBef>
              <a:buNone/>
            </a:pPr>
            <a:r>
              <a:rPr lang="en-IN" sz="2500" b="1" dirty="0" err="1">
                <a:solidFill>
                  <a:schemeClr val="tx2">
                    <a:lumMod val="50000"/>
                  </a:schemeClr>
                </a:solidFill>
                <a:latin typeface="Franklin Gothic Medium" pitchFamily="34" charset="0"/>
              </a:rPr>
              <a:t>Dr</a:t>
            </a:r>
            <a:r>
              <a:rPr lang="en-IN" sz="2500" b="1" dirty="0" err="1" smtClean="0">
                <a:solidFill>
                  <a:schemeClr val="tx2">
                    <a:lumMod val="50000"/>
                  </a:schemeClr>
                </a:solidFill>
                <a:latin typeface="Franklin Gothic Medium" pitchFamily="34" charset="0"/>
              </a:rPr>
              <a:t>.</a:t>
            </a:r>
            <a:r>
              <a:rPr lang="en-IN" sz="2500" b="1" dirty="0" smtClean="0">
                <a:solidFill>
                  <a:schemeClr val="tx2">
                    <a:lumMod val="50000"/>
                  </a:schemeClr>
                </a:solidFill>
                <a:latin typeface="Franklin Gothic Medium" pitchFamily="34" charset="0"/>
              </a:rPr>
              <a:t> </a:t>
            </a:r>
            <a:r>
              <a:rPr lang="en-IN" sz="2500" b="1" dirty="0" err="1" smtClean="0">
                <a:solidFill>
                  <a:schemeClr val="tx2">
                    <a:lumMod val="50000"/>
                  </a:schemeClr>
                </a:solidFill>
                <a:latin typeface="Franklin Gothic Medium" pitchFamily="34" charset="0"/>
              </a:rPr>
              <a:t>Seema</a:t>
            </a:r>
            <a:r>
              <a:rPr lang="en-IN" sz="2500" b="1" dirty="0" smtClean="0">
                <a:solidFill>
                  <a:schemeClr val="tx2">
                    <a:lumMod val="50000"/>
                  </a:schemeClr>
                </a:solidFill>
                <a:latin typeface="Franklin Gothic Medium" pitchFamily="34" charset="0"/>
              </a:rPr>
              <a:t> N established </a:t>
            </a:r>
            <a:r>
              <a:rPr lang="en-IN" sz="2500" b="1" dirty="0" err="1">
                <a:solidFill>
                  <a:schemeClr val="tx2">
                    <a:lumMod val="50000"/>
                  </a:schemeClr>
                </a:solidFill>
                <a:latin typeface="Franklin Gothic Medium" pitchFamily="34" charset="0"/>
              </a:rPr>
              <a:t>Akshaya</a:t>
            </a:r>
            <a:r>
              <a:rPr lang="en-IN" sz="2500" b="1" dirty="0">
                <a:solidFill>
                  <a:schemeClr val="tx2">
                    <a:lumMod val="50000"/>
                  </a:schemeClr>
                </a:solidFill>
                <a:latin typeface="Franklin Gothic Medium" pitchFamily="34" charset="0"/>
              </a:rPr>
              <a:t> Hospital a 30 Bed, Multi Speciality Hospital in </a:t>
            </a:r>
            <a:r>
              <a:rPr lang="en-IN" sz="2500" b="1" dirty="0" err="1">
                <a:solidFill>
                  <a:schemeClr val="tx2">
                    <a:lumMod val="50000"/>
                  </a:schemeClr>
                </a:solidFill>
                <a:latin typeface="Franklin Gothic Medium" pitchFamily="34" charset="0"/>
              </a:rPr>
              <a:t>Harihar</a:t>
            </a:r>
            <a:r>
              <a:rPr lang="en-IN" sz="2500" b="1" dirty="0">
                <a:solidFill>
                  <a:schemeClr val="tx2">
                    <a:lumMod val="50000"/>
                  </a:schemeClr>
                </a:solidFill>
                <a:latin typeface="Franklin Gothic Medium" pitchFamily="34" charset="0"/>
              </a:rPr>
              <a:t> with financial assistance from KSFC under its subsidy scheme for SC loans in the year 2017.  The hospital provides good service to patients of </a:t>
            </a:r>
            <a:r>
              <a:rPr lang="en-IN" sz="2500" b="1" dirty="0" err="1">
                <a:solidFill>
                  <a:schemeClr val="tx2">
                    <a:lumMod val="50000"/>
                  </a:schemeClr>
                </a:solidFill>
                <a:latin typeface="Franklin Gothic Medium" pitchFamily="34" charset="0"/>
              </a:rPr>
              <a:t>Harihar</a:t>
            </a:r>
            <a:r>
              <a:rPr lang="en-IN" sz="2500" b="1" dirty="0">
                <a:solidFill>
                  <a:schemeClr val="tx2">
                    <a:lumMod val="50000"/>
                  </a:schemeClr>
                </a:solidFill>
                <a:latin typeface="Franklin Gothic Medium" pitchFamily="34" charset="0"/>
              </a:rPr>
              <a:t> &amp; </a:t>
            </a:r>
            <a:r>
              <a:rPr lang="en-IN" sz="2500" b="1" dirty="0" smtClean="0">
                <a:solidFill>
                  <a:schemeClr val="tx2">
                    <a:lumMod val="50000"/>
                  </a:schemeClr>
                </a:solidFill>
                <a:latin typeface="Franklin Gothic Medium" pitchFamily="34" charset="0"/>
              </a:rPr>
              <a:t>surrounding villages </a:t>
            </a:r>
            <a:r>
              <a:rPr lang="en-IN" sz="2500" b="1" dirty="0">
                <a:solidFill>
                  <a:schemeClr val="tx2">
                    <a:lumMod val="50000"/>
                  </a:schemeClr>
                </a:solidFill>
                <a:latin typeface="Franklin Gothic Medium" pitchFamily="34" charset="0"/>
              </a:rPr>
              <a:t>mainly poor patients, villagers and workers of </a:t>
            </a:r>
            <a:r>
              <a:rPr lang="en-IN" sz="2500" b="1" dirty="0" smtClean="0">
                <a:solidFill>
                  <a:schemeClr val="tx2">
                    <a:lumMod val="50000"/>
                  </a:schemeClr>
                </a:solidFill>
                <a:latin typeface="Franklin Gothic Medium" pitchFamily="34" charset="0"/>
              </a:rPr>
              <a:t>the nearly small </a:t>
            </a:r>
            <a:r>
              <a:rPr lang="en-IN" sz="2500" b="1" dirty="0">
                <a:solidFill>
                  <a:schemeClr val="tx2">
                    <a:lumMod val="50000"/>
                  </a:schemeClr>
                </a:solidFill>
                <a:latin typeface="Franklin Gothic Medium" pitchFamily="34" charset="0"/>
              </a:rPr>
              <a:t>scale and large scale industries.  From the time of covid-19 </a:t>
            </a:r>
            <a:r>
              <a:rPr lang="en-IN" sz="2500" b="1" dirty="0" smtClean="0">
                <a:solidFill>
                  <a:schemeClr val="tx2">
                    <a:lumMod val="50000"/>
                  </a:schemeClr>
                </a:solidFill>
                <a:latin typeface="Franklin Gothic Medium" pitchFamily="34" charset="0"/>
              </a:rPr>
              <a:t>pandemic, </a:t>
            </a:r>
            <a:r>
              <a:rPr lang="en-IN" sz="2500" b="1" dirty="0">
                <a:solidFill>
                  <a:schemeClr val="tx2">
                    <a:lumMod val="50000"/>
                  </a:schemeClr>
                </a:solidFill>
                <a:latin typeface="Franklin Gothic Medium" pitchFamily="34" charset="0"/>
              </a:rPr>
              <a:t>the hospital is actively involved in screening patients and giving regular </a:t>
            </a:r>
            <a:r>
              <a:rPr lang="en-IN" sz="2500" b="1" dirty="0" smtClean="0">
                <a:solidFill>
                  <a:schemeClr val="tx2">
                    <a:lumMod val="50000"/>
                  </a:schemeClr>
                </a:solidFill>
                <a:latin typeface="Franklin Gothic Medium" pitchFamily="34" charset="0"/>
              </a:rPr>
              <a:t>ante </a:t>
            </a:r>
            <a:r>
              <a:rPr lang="en-IN" sz="2500" b="1" dirty="0">
                <a:solidFill>
                  <a:schemeClr val="tx2">
                    <a:lumMod val="50000"/>
                  </a:schemeClr>
                </a:solidFill>
                <a:latin typeface="Franklin Gothic Medium" pitchFamily="34" charset="0"/>
              </a:rPr>
              <a:t>natal check up </a:t>
            </a:r>
            <a:r>
              <a:rPr lang="en-IN" sz="2500" b="1" dirty="0" smtClean="0">
                <a:solidFill>
                  <a:schemeClr val="tx2">
                    <a:lumMod val="50000"/>
                  </a:schemeClr>
                </a:solidFill>
                <a:latin typeface="Franklin Gothic Medium" pitchFamily="34" charset="0"/>
              </a:rPr>
              <a:t>etc..  </a:t>
            </a:r>
            <a:r>
              <a:rPr lang="en-IN" sz="2500" b="1" dirty="0">
                <a:solidFill>
                  <a:schemeClr val="tx2">
                    <a:lumMod val="50000"/>
                  </a:schemeClr>
                </a:solidFill>
                <a:latin typeface="Franklin Gothic Medium" pitchFamily="34" charset="0"/>
              </a:rPr>
              <a:t>The hospital has already seen about 5000 </a:t>
            </a:r>
            <a:r>
              <a:rPr lang="en-IN" sz="2500" b="1" dirty="0" smtClean="0">
                <a:solidFill>
                  <a:schemeClr val="tx2">
                    <a:lumMod val="50000"/>
                  </a:schemeClr>
                </a:solidFill>
                <a:latin typeface="Franklin Gothic Medium" pitchFamily="34" charset="0"/>
              </a:rPr>
              <a:t>out-patients </a:t>
            </a:r>
            <a:r>
              <a:rPr lang="en-IN" sz="2500" b="1" dirty="0">
                <a:solidFill>
                  <a:schemeClr val="tx2">
                    <a:lumMod val="50000"/>
                  </a:schemeClr>
                </a:solidFill>
                <a:latin typeface="Franklin Gothic Medium" pitchFamily="34" charset="0"/>
              </a:rPr>
              <a:t>and around 2000 </a:t>
            </a:r>
            <a:r>
              <a:rPr lang="en-IN" sz="2500" b="1" dirty="0" smtClean="0">
                <a:solidFill>
                  <a:schemeClr val="tx2">
                    <a:lumMod val="50000"/>
                  </a:schemeClr>
                </a:solidFill>
                <a:latin typeface="Franklin Gothic Medium" pitchFamily="34" charset="0"/>
              </a:rPr>
              <a:t>in-patients</a:t>
            </a:r>
            <a:r>
              <a:rPr lang="en-IN" sz="2500" b="1" dirty="0">
                <a:solidFill>
                  <a:schemeClr val="tx2">
                    <a:lumMod val="50000"/>
                  </a:schemeClr>
                </a:solidFill>
                <a:latin typeface="Franklin Gothic Medium" pitchFamily="34" charset="0"/>
              </a:rPr>
              <a:t>, 400 deliveries and conducted 300 operative procedures.  It employees 17 people and had a turnover of Rs.110 lakhs in the year 2020-21.        </a:t>
            </a:r>
            <a:endParaRPr lang="en-US" sz="2500" b="1" dirty="0">
              <a:solidFill>
                <a:schemeClr val="tx2">
                  <a:lumMod val="50000"/>
                </a:schemeClr>
              </a:solidFill>
              <a:latin typeface="Franklin Gothic Medium" pitchFamily="34" charset="0"/>
            </a:endParaRPr>
          </a:p>
          <a:p>
            <a:endParaRPr lang="en-US" sz="2150" dirty="0"/>
          </a:p>
        </p:txBody>
      </p:sp>
    </p:spTree>
    <p:extLst>
      <p:ext uri="{BB962C8B-B14F-4D97-AF65-F5344CB8AC3E}">
        <p14:creationId xmlns:p14="http://schemas.microsoft.com/office/powerpoint/2010/main" val="30698952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VGK Heart Institute</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6146" name="Picture 2" descr="C:\Users\i3\Documents\COSIDICI AWARDS\AWARDS 2021\AWARDEES\KSFC\KSFC 4-SERVICE SEC-4TH UNIT VKG HEART INSTITUTE\2-PROMOTER DR.AJITKULKARN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6200" y="2286000"/>
            <a:ext cx="22860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i3\Documents\COSIDICI AWARDS\AWARDS 2021\AWARDEES\KSFC\KSFC 4-SERVICE SEC-4TH UNIT VKG HEART INSTITUTE\3-SERVICE SECTOR HEART HOSPITA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07" t="3108"/>
          <a:stretch/>
        </p:blipFill>
        <p:spPr bwMode="auto">
          <a:xfrm>
            <a:off x="6248400" y="2286000"/>
            <a:ext cx="2667000" cy="4343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i3\Documents\COSIDICI AWARDS\AWARDS 2021\AWARDEES\KSFC\KSFC 4-SERVICE SEC-4TH UNIT VKG HEART INSTITUTE\4-SERVICE SECTOR VKG HEART INSTITU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0"/>
            <a:ext cx="3581400"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86200" y="5029200"/>
            <a:ext cx="2286000" cy="461665"/>
          </a:xfrm>
          <a:prstGeom prst="rect">
            <a:avLst/>
          </a:prstGeom>
          <a:noFill/>
        </p:spPr>
        <p:txBody>
          <a:bodyPr wrap="square" rtlCol="0">
            <a:spAutoFit/>
          </a:bodyPr>
          <a:lstStyle/>
          <a:p>
            <a:pPr algn="ctr"/>
            <a:r>
              <a:rPr lang="en-US" sz="2400" b="1" dirty="0" smtClean="0">
                <a:solidFill>
                  <a:srgbClr val="002060"/>
                </a:solidFill>
                <a:latin typeface="Franklin Gothic Book" pitchFamily="34" charset="0"/>
              </a:rPr>
              <a:t>Dr. </a:t>
            </a:r>
            <a:r>
              <a:rPr lang="en-US" sz="2400" b="1" dirty="0" err="1" smtClean="0">
                <a:solidFill>
                  <a:srgbClr val="002060"/>
                </a:solidFill>
                <a:latin typeface="Franklin Gothic Book" pitchFamily="34" charset="0"/>
              </a:rPr>
              <a:t>Ajit</a:t>
            </a:r>
            <a:r>
              <a:rPr lang="en-US" sz="2400" b="1" dirty="0" smtClean="0">
                <a:solidFill>
                  <a:srgbClr val="002060"/>
                </a:solidFill>
                <a:latin typeface="Franklin Gothic Book" pitchFamily="34" charset="0"/>
              </a:rPr>
              <a:t> </a:t>
            </a:r>
            <a:r>
              <a:rPr lang="en-US" sz="2400" b="1" dirty="0" err="1" smtClean="0">
                <a:solidFill>
                  <a:srgbClr val="002060"/>
                </a:solidFill>
                <a:latin typeface="Franklin Gothic Book" pitchFamily="34" charset="0"/>
              </a:rPr>
              <a:t>Kulkarni</a:t>
            </a:r>
            <a:r>
              <a:rPr lang="en-US" sz="2400" b="1" dirty="0" smtClean="0">
                <a:solidFill>
                  <a:srgbClr val="002060"/>
                </a:solidFill>
                <a:latin typeface="Franklin Gothic Book" pitchFamily="34" charset="0"/>
              </a:rPr>
              <a:t> </a:t>
            </a:r>
            <a:endParaRPr lang="en-US" sz="2400" dirty="0">
              <a:solidFill>
                <a:srgbClr val="002060"/>
              </a:solidFill>
              <a:latin typeface="Franklin Gothic Book" pitchFamily="34" charset="0"/>
            </a:endParaRPr>
          </a:p>
        </p:txBody>
      </p:sp>
    </p:spTree>
    <p:extLst>
      <p:ext uri="{BB962C8B-B14F-4D97-AF65-F5344CB8AC3E}">
        <p14:creationId xmlns:p14="http://schemas.microsoft.com/office/powerpoint/2010/main" val="32755784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Karnataka State Financial </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{KSFC</a:t>
            </a:r>
            <a:r>
              <a:rPr lang="en-US" sz="42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2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Bengaluru </a:t>
            </a:r>
            <a: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b="1" cap="none" spc="-10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VGK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Heart Institute</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152400" y="2179637"/>
            <a:ext cx="8763000" cy="4602163"/>
          </a:xfrm>
        </p:spPr>
        <p:txBody>
          <a:bodyPr>
            <a:noAutofit/>
          </a:bodyPr>
          <a:lstStyle/>
          <a:p>
            <a:pPr marL="0" indent="457200" algn="just">
              <a:lnSpc>
                <a:spcPct val="120000"/>
              </a:lnSpc>
              <a:spcBef>
                <a:spcPts val="0"/>
              </a:spcBef>
              <a:buNone/>
            </a:pPr>
            <a:r>
              <a:rPr lang="en-US" sz="2100" b="1" dirty="0">
                <a:solidFill>
                  <a:schemeClr val="tx2">
                    <a:lumMod val="50000"/>
                  </a:schemeClr>
                </a:solidFill>
                <a:latin typeface="Franklin Gothic Medium" pitchFamily="34" charset="0"/>
              </a:rPr>
              <a:t>Dr. </a:t>
            </a:r>
            <a:r>
              <a:rPr lang="en-US" sz="2100" b="1" dirty="0" err="1">
                <a:solidFill>
                  <a:schemeClr val="tx2">
                    <a:lumMod val="50000"/>
                  </a:schemeClr>
                </a:solidFill>
                <a:latin typeface="Franklin Gothic Medium" pitchFamily="34" charset="0"/>
              </a:rPr>
              <a:t>Ajit</a:t>
            </a:r>
            <a:r>
              <a:rPr lang="en-US" sz="2100" b="1" dirty="0">
                <a:solidFill>
                  <a:schemeClr val="tx2">
                    <a:lumMod val="50000"/>
                  </a:schemeClr>
                </a:solidFill>
                <a:latin typeface="Franklin Gothic Medium" pitchFamily="34" charset="0"/>
              </a:rPr>
              <a:t> </a:t>
            </a:r>
            <a:r>
              <a:rPr lang="en-US" sz="2100" b="1" dirty="0" err="1">
                <a:solidFill>
                  <a:schemeClr val="tx2">
                    <a:lumMod val="50000"/>
                  </a:schemeClr>
                </a:solidFill>
                <a:latin typeface="Franklin Gothic Medium" pitchFamily="34" charset="0"/>
              </a:rPr>
              <a:t>Kulkarni</a:t>
            </a:r>
            <a:r>
              <a:rPr lang="en-US" sz="2100" b="1" dirty="0">
                <a:solidFill>
                  <a:schemeClr val="tx2">
                    <a:lumMod val="50000"/>
                  </a:schemeClr>
                </a:solidFill>
                <a:latin typeface="Franklin Gothic Medium" pitchFamily="34" charset="0"/>
              </a:rPr>
              <a:t> established VGK  Heart  Institute in the year 2018 in </a:t>
            </a:r>
            <a:r>
              <a:rPr lang="en-US" sz="2100" b="1" dirty="0" err="1">
                <a:solidFill>
                  <a:schemeClr val="tx2">
                    <a:lumMod val="50000"/>
                  </a:schemeClr>
                </a:solidFill>
                <a:latin typeface="Franklin Gothic Medium" pitchFamily="34" charset="0"/>
              </a:rPr>
              <a:t>Raichur</a:t>
            </a:r>
            <a:r>
              <a:rPr lang="en-US" sz="2100" b="1" dirty="0">
                <a:solidFill>
                  <a:schemeClr val="tx2">
                    <a:lumMod val="50000"/>
                  </a:schemeClr>
                </a:solidFill>
                <a:latin typeface="Franklin Gothic Medium" pitchFamily="34" charset="0"/>
              </a:rPr>
              <a:t> with financial Assistance from KSFC.  The institute has a Cardiac </a:t>
            </a:r>
            <a:r>
              <a:rPr lang="en-US" sz="2100" b="1" dirty="0" err="1">
                <a:solidFill>
                  <a:schemeClr val="tx2">
                    <a:lumMod val="50000"/>
                  </a:schemeClr>
                </a:solidFill>
                <a:latin typeface="Franklin Gothic Medium" pitchFamily="34" charset="0"/>
              </a:rPr>
              <a:t>Catheterisation</a:t>
            </a:r>
            <a:r>
              <a:rPr lang="en-US" sz="2100" b="1" dirty="0">
                <a:solidFill>
                  <a:schemeClr val="tx2">
                    <a:lumMod val="50000"/>
                  </a:schemeClr>
                </a:solidFill>
                <a:latin typeface="Franklin Gothic Medium" pitchFamily="34" charset="0"/>
              </a:rPr>
              <a:t> Laboratory to perform angiography and angioplasty.  This is the only full fledged facility in the whole of </a:t>
            </a:r>
            <a:r>
              <a:rPr lang="en-US" sz="2100" b="1" dirty="0" err="1">
                <a:solidFill>
                  <a:schemeClr val="tx2">
                    <a:lumMod val="50000"/>
                  </a:schemeClr>
                </a:solidFill>
                <a:latin typeface="Franklin Gothic Medium" pitchFamily="34" charset="0"/>
              </a:rPr>
              <a:t>Raichur</a:t>
            </a:r>
            <a:r>
              <a:rPr lang="en-US" sz="2100" b="1" dirty="0">
                <a:solidFill>
                  <a:schemeClr val="tx2">
                    <a:lumMod val="50000"/>
                  </a:schemeClr>
                </a:solidFill>
                <a:latin typeface="Franklin Gothic Medium" pitchFamily="34" charset="0"/>
              </a:rPr>
              <a:t> district providing 24/7 emergency Cardiac care facilities in the form of primary angioplasty (implantation of stent in case of a Heart attack and thereby saving </a:t>
            </a:r>
            <a:r>
              <a:rPr lang="en-US" sz="2100" b="1" dirty="0" smtClean="0">
                <a:solidFill>
                  <a:schemeClr val="tx2">
                    <a:lumMod val="50000"/>
                  </a:schemeClr>
                </a:solidFill>
                <a:latin typeface="Franklin Gothic Medium" pitchFamily="34" charset="0"/>
              </a:rPr>
              <a:t>lives).  </a:t>
            </a:r>
            <a:r>
              <a:rPr lang="en-US" sz="2100" b="1" dirty="0">
                <a:solidFill>
                  <a:schemeClr val="tx2">
                    <a:lumMod val="50000"/>
                  </a:schemeClr>
                </a:solidFill>
                <a:latin typeface="Franklin Gothic Medium" pitchFamily="34" charset="0"/>
              </a:rPr>
              <a:t>KSFC helped him in establishing a Cardiac </a:t>
            </a:r>
            <a:r>
              <a:rPr lang="en-US" sz="2100" b="1" dirty="0" err="1">
                <a:solidFill>
                  <a:schemeClr val="tx2">
                    <a:lumMod val="50000"/>
                  </a:schemeClr>
                </a:solidFill>
                <a:latin typeface="Franklin Gothic Medium" pitchFamily="34" charset="0"/>
              </a:rPr>
              <a:t>Catheterisation</a:t>
            </a:r>
            <a:r>
              <a:rPr lang="en-US" sz="2100" b="1" dirty="0">
                <a:solidFill>
                  <a:schemeClr val="tx2">
                    <a:lumMod val="50000"/>
                  </a:schemeClr>
                </a:solidFill>
                <a:latin typeface="Franklin Gothic Medium" pitchFamily="34" charset="0"/>
              </a:rPr>
              <a:t> Laboratory in a backward place like </a:t>
            </a:r>
            <a:r>
              <a:rPr lang="en-US" sz="2100" b="1" dirty="0" err="1">
                <a:solidFill>
                  <a:schemeClr val="tx2">
                    <a:lumMod val="50000"/>
                  </a:schemeClr>
                </a:solidFill>
                <a:latin typeface="Franklin Gothic Medium" pitchFamily="34" charset="0"/>
              </a:rPr>
              <a:t>Raichur</a:t>
            </a:r>
            <a:r>
              <a:rPr lang="en-US" sz="2100" b="1" dirty="0">
                <a:solidFill>
                  <a:schemeClr val="tx2">
                    <a:lumMod val="50000"/>
                  </a:schemeClr>
                </a:solidFill>
                <a:latin typeface="Franklin Gothic Medium" pitchFamily="34" charset="0"/>
              </a:rPr>
              <a:t> where his father had already been practicing for the past 40 yrs. He is grateful to KSFC for helping him fulfill his dreams of saving lives and providing quality care to the locals and employees of </a:t>
            </a:r>
            <a:r>
              <a:rPr lang="en-US" sz="2100" b="1" dirty="0" err="1">
                <a:solidFill>
                  <a:schemeClr val="tx2">
                    <a:lumMod val="50000"/>
                  </a:schemeClr>
                </a:solidFill>
                <a:latin typeface="Franklin Gothic Medium" pitchFamily="34" charset="0"/>
              </a:rPr>
              <a:t>Hutti</a:t>
            </a:r>
            <a:r>
              <a:rPr lang="en-US" sz="2100" b="1" dirty="0">
                <a:solidFill>
                  <a:schemeClr val="tx2">
                    <a:lumMod val="50000"/>
                  </a:schemeClr>
                </a:solidFill>
                <a:latin typeface="Franklin Gothic Medium" pitchFamily="34" charset="0"/>
              </a:rPr>
              <a:t> Gold Mines Ltd, KPTCL, RTPC etc.  His turnover last year was </a:t>
            </a:r>
            <a:r>
              <a:rPr lang="en-US" sz="2100" b="1" dirty="0" smtClean="0">
                <a:solidFill>
                  <a:schemeClr val="tx2">
                    <a:lumMod val="50000"/>
                  </a:schemeClr>
                </a:solidFill>
                <a:latin typeface="Franklin Gothic Medium" pitchFamily="34" charset="0"/>
              </a:rPr>
              <a:t>Rs.110 </a:t>
            </a:r>
            <a:r>
              <a:rPr lang="en-US" sz="2100" b="1" dirty="0">
                <a:solidFill>
                  <a:schemeClr val="tx2">
                    <a:lumMod val="50000"/>
                  </a:schemeClr>
                </a:solidFill>
                <a:latin typeface="Franklin Gothic Medium" pitchFamily="34" charset="0"/>
              </a:rPr>
              <a:t>lakhs</a:t>
            </a:r>
            <a:r>
              <a:rPr lang="en-US" sz="2100" b="1" dirty="0" smtClean="0">
                <a:solidFill>
                  <a:schemeClr val="tx2">
                    <a:lumMod val="50000"/>
                  </a:schemeClr>
                </a:solidFill>
                <a:latin typeface="Franklin Gothic Medium" pitchFamily="34" charset="0"/>
              </a:rPr>
              <a:t>.</a:t>
            </a:r>
            <a:endParaRPr lang="en-US" sz="21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26014926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Madhya Pradesh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{MPFC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Indore</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Surya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703" b="40625"/>
          <a:stretch/>
        </p:blipFill>
        <p:spPr bwMode="auto">
          <a:xfrm>
            <a:off x="4495800" y="2133600"/>
            <a:ext cx="4053784" cy="4343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001" t="7197" r="33008"/>
          <a:stretch/>
        </p:blipFill>
        <p:spPr bwMode="auto">
          <a:xfrm>
            <a:off x="805563" y="2133600"/>
            <a:ext cx="2852037" cy="3504837"/>
          </a:xfrm>
          <a:prstGeom prst="flowChartAlternateProcess">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5800" y="5634335"/>
            <a:ext cx="3080637" cy="461665"/>
          </a:xfrm>
          <a:prstGeom prst="rect">
            <a:avLst/>
          </a:prstGeom>
          <a:noFill/>
        </p:spPr>
        <p:txBody>
          <a:bodyPr wrap="square" rtlCol="0">
            <a:spAutoFit/>
          </a:bodyPr>
          <a:lstStyle/>
          <a:p>
            <a:pPr algn="ctr"/>
            <a:r>
              <a:rPr lang="en-US" sz="2400" b="1" dirty="0" err="1" smtClean="0">
                <a:solidFill>
                  <a:srgbClr val="002060"/>
                </a:solidFill>
                <a:latin typeface="Franklin Gothic Book" pitchFamily="34" charset="0"/>
              </a:rPr>
              <a:t>Shri</a:t>
            </a:r>
            <a:r>
              <a:rPr lang="en-US" sz="2400" b="1" dirty="0" smtClean="0">
                <a:solidFill>
                  <a:srgbClr val="002060"/>
                </a:solidFill>
                <a:latin typeface="Franklin Gothic Book" pitchFamily="34" charset="0"/>
              </a:rPr>
              <a:t> </a:t>
            </a:r>
            <a:r>
              <a:rPr lang="en-US" sz="2400" b="1" dirty="0" err="1" smtClean="0">
                <a:solidFill>
                  <a:srgbClr val="002060"/>
                </a:solidFill>
                <a:latin typeface="Franklin Gothic Book" pitchFamily="34" charset="0"/>
              </a:rPr>
              <a:t>Manoj</a:t>
            </a:r>
            <a:r>
              <a:rPr lang="en-US" sz="2400" b="1" dirty="0" smtClean="0">
                <a:solidFill>
                  <a:srgbClr val="002060"/>
                </a:solidFill>
                <a:latin typeface="Franklin Gothic Book" pitchFamily="34" charset="0"/>
              </a:rPr>
              <a:t> </a:t>
            </a:r>
            <a:r>
              <a:rPr lang="en-US" sz="2400" b="1" dirty="0" err="1" smtClean="0">
                <a:solidFill>
                  <a:srgbClr val="002060"/>
                </a:solidFill>
                <a:latin typeface="Franklin Gothic Book" pitchFamily="34" charset="0"/>
              </a:rPr>
              <a:t>Patidar</a:t>
            </a:r>
            <a:endParaRPr lang="en-US" sz="2400" dirty="0">
              <a:solidFill>
                <a:srgbClr val="002060"/>
              </a:solidFill>
              <a:latin typeface="Franklin Gothic Book" pitchFamily="34" charset="0"/>
            </a:endParaRPr>
          </a:p>
        </p:txBody>
      </p:sp>
    </p:spTree>
    <p:extLst>
      <p:ext uri="{BB962C8B-B14F-4D97-AF65-F5344CB8AC3E}">
        <p14:creationId xmlns:p14="http://schemas.microsoft.com/office/powerpoint/2010/main" val="31996642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Madhya Pradesh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{MPFC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Indore</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Surya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152400" y="2057400"/>
            <a:ext cx="8763000" cy="4800600"/>
          </a:xfrm>
        </p:spPr>
        <p:txBody>
          <a:bodyPr>
            <a:noAutofit/>
          </a:bodyPr>
          <a:lstStyle/>
          <a:p>
            <a:pPr marL="0" indent="457200" algn="just">
              <a:spcBef>
                <a:spcPts val="0"/>
              </a:spcBef>
              <a:buNone/>
            </a:pPr>
            <a:r>
              <a:rPr lang="en-IN" sz="2600" b="1" dirty="0" err="1" smtClean="0">
                <a:solidFill>
                  <a:schemeClr val="tx2">
                    <a:lumMod val="50000"/>
                  </a:schemeClr>
                </a:solidFill>
                <a:latin typeface="Franklin Gothic Medium" pitchFamily="34" charset="0"/>
              </a:rPr>
              <a:t>Shri</a:t>
            </a:r>
            <a:r>
              <a:rPr lang="en-IN" sz="2600" b="1" dirty="0" smtClean="0">
                <a:solidFill>
                  <a:schemeClr val="tx2">
                    <a:lumMod val="50000"/>
                  </a:schemeClr>
                </a:solidFill>
                <a:latin typeface="Franklin Gothic Medium" pitchFamily="34" charset="0"/>
              </a:rPr>
              <a:t> Manoj </a:t>
            </a:r>
            <a:r>
              <a:rPr lang="en-IN" sz="2600" b="1" dirty="0" err="1" smtClean="0">
                <a:solidFill>
                  <a:schemeClr val="tx2">
                    <a:lumMod val="50000"/>
                  </a:schemeClr>
                </a:solidFill>
                <a:latin typeface="Franklin Gothic Medium" pitchFamily="34" charset="0"/>
              </a:rPr>
              <a:t>Patidar</a:t>
            </a:r>
            <a:r>
              <a:rPr lang="en-IN" sz="2600" b="1" dirty="0" smtClean="0">
                <a:solidFill>
                  <a:schemeClr val="tx2">
                    <a:lumMod val="50000"/>
                  </a:schemeClr>
                </a:solidFill>
                <a:latin typeface="Franklin Gothic Medium" pitchFamily="34" charset="0"/>
              </a:rPr>
              <a:t>, his father </a:t>
            </a:r>
            <a:r>
              <a:rPr lang="en-IN" sz="2600" b="1" dirty="0" err="1" smtClean="0">
                <a:solidFill>
                  <a:schemeClr val="tx2">
                    <a:lumMod val="50000"/>
                  </a:schemeClr>
                </a:solidFill>
                <a:latin typeface="Franklin Gothic Medium" pitchFamily="34" charset="0"/>
              </a:rPr>
              <a:t>Shri</a:t>
            </a:r>
            <a:r>
              <a:rPr lang="en-IN" sz="2600" b="1" dirty="0" smtClean="0">
                <a:solidFill>
                  <a:schemeClr val="tx2">
                    <a:lumMod val="50000"/>
                  </a:schemeClr>
                </a:solidFill>
                <a:latin typeface="Franklin Gothic Medium" pitchFamily="34" charset="0"/>
              </a:rPr>
              <a:t> </a:t>
            </a:r>
            <a:r>
              <a:rPr lang="en-IN" sz="2600" b="1" dirty="0" err="1" smtClean="0">
                <a:solidFill>
                  <a:schemeClr val="tx2">
                    <a:lumMod val="50000"/>
                  </a:schemeClr>
                </a:solidFill>
                <a:latin typeface="Franklin Gothic Medium" pitchFamily="34" charset="0"/>
              </a:rPr>
              <a:t>Shantilal</a:t>
            </a:r>
            <a:r>
              <a:rPr lang="en-IN" sz="2600" b="1" dirty="0" smtClean="0">
                <a:solidFill>
                  <a:schemeClr val="tx2">
                    <a:lumMod val="50000"/>
                  </a:schemeClr>
                </a:solidFill>
                <a:latin typeface="Franklin Gothic Medium" pitchFamily="34" charset="0"/>
              </a:rPr>
              <a:t> </a:t>
            </a:r>
            <a:r>
              <a:rPr lang="en-IN" sz="2600" b="1" dirty="0" err="1" smtClean="0">
                <a:solidFill>
                  <a:schemeClr val="tx2">
                    <a:lumMod val="50000"/>
                  </a:schemeClr>
                </a:solidFill>
                <a:latin typeface="Franklin Gothic Medium" pitchFamily="34" charset="0"/>
              </a:rPr>
              <a:t>Patidar</a:t>
            </a:r>
            <a:r>
              <a:rPr lang="en-IN" sz="2600" b="1" dirty="0" smtClean="0">
                <a:solidFill>
                  <a:schemeClr val="tx2">
                    <a:lumMod val="50000"/>
                  </a:schemeClr>
                </a:solidFill>
                <a:latin typeface="Franklin Gothic Medium" pitchFamily="34" charset="0"/>
              </a:rPr>
              <a:t> and cousin </a:t>
            </a:r>
            <a:r>
              <a:rPr lang="en-IN" sz="2600" b="1" dirty="0" err="1" smtClean="0">
                <a:solidFill>
                  <a:schemeClr val="tx2">
                    <a:lumMod val="50000"/>
                  </a:schemeClr>
                </a:solidFill>
                <a:latin typeface="Franklin Gothic Medium" pitchFamily="34" charset="0"/>
              </a:rPr>
              <a:t>Shri</a:t>
            </a:r>
            <a:r>
              <a:rPr lang="en-IN" sz="2600" b="1" dirty="0" smtClean="0">
                <a:solidFill>
                  <a:schemeClr val="tx2">
                    <a:lumMod val="50000"/>
                  </a:schemeClr>
                </a:solidFill>
                <a:latin typeface="Franklin Gothic Medium" pitchFamily="34" charset="0"/>
              </a:rPr>
              <a:t> </a:t>
            </a:r>
            <a:r>
              <a:rPr lang="en-IN" sz="2600" b="1" dirty="0" err="1" smtClean="0">
                <a:solidFill>
                  <a:schemeClr val="tx2">
                    <a:lumMod val="50000"/>
                  </a:schemeClr>
                </a:solidFill>
                <a:latin typeface="Franklin Gothic Medium" pitchFamily="34" charset="0"/>
              </a:rPr>
              <a:t>Dilip</a:t>
            </a:r>
            <a:r>
              <a:rPr lang="en-IN" sz="2600" b="1" dirty="0" smtClean="0">
                <a:solidFill>
                  <a:schemeClr val="tx2">
                    <a:lumMod val="50000"/>
                  </a:schemeClr>
                </a:solidFill>
                <a:latin typeface="Franklin Gothic Medium" pitchFamily="34" charset="0"/>
              </a:rPr>
              <a:t> </a:t>
            </a:r>
            <a:r>
              <a:rPr lang="en-IN" sz="2600" b="1" dirty="0" err="1" smtClean="0">
                <a:solidFill>
                  <a:schemeClr val="tx2">
                    <a:lumMod val="50000"/>
                  </a:schemeClr>
                </a:solidFill>
                <a:latin typeface="Franklin Gothic Medium" pitchFamily="34" charset="0"/>
              </a:rPr>
              <a:t>Patidar</a:t>
            </a:r>
            <a:r>
              <a:rPr lang="en-IN" sz="2600" b="1" dirty="0" smtClean="0">
                <a:solidFill>
                  <a:schemeClr val="tx2">
                    <a:lumMod val="50000"/>
                  </a:schemeClr>
                </a:solidFill>
                <a:latin typeface="Franklin Gothic Medium" pitchFamily="34" charset="0"/>
              </a:rPr>
              <a:t> established M/s Surya Industries in </a:t>
            </a:r>
            <a:r>
              <a:rPr lang="en-IN" sz="2600" b="1" dirty="0" err="1" smtClean="0">
                <a:solidFill>
                  <a:schemeClr val="tx2">
                    <a:lumMod val="50000"/>
                  </a:schemeClr>
                </a:solidFill>
                <a:latin typeface="Franklin Gothic Medium" pitchFamily="34" charset="0"/>
              </a:rPr>
              <a:t>Khargone</a:t>
            </a:r>
            <a:r>
              <a:rPr lang="en-IN" sz="2600" b="1" dirty="0" smtClean="0">
                <a:solidFill>
                  <a:schemeClr val="tx2">
                    <a:lumMod val="50000"/>
                  </a:schemeClr>
                </a:solidFill>
                <a:latin typeface="Franklin Gothic Medium" pitchFamily="34" charset="0"/>
              </a:rPr>
              <a:t> (Madhya Pradesh) in the year 2018 with financial assistance from MPFC.  The unit manufactures drip irrigation pipes.  Drip </a:t>
            </a:r>
            <a:r>
              <a:rPr lang="en-IN" sz="2600" b="1" dirty="0">
                <a:solidFill>
                  <a:schemeClr val="tx2">
                    <a:lumMod val="50000"/>
                  </a:schemeClr>
                </a:solidFill>
                <a:latin typeface="Franklin Gothic Medium" pitchFamily="34" charset="0"/>
              </a:rPr>
              <a:t>irrigation is a type of micro irrigation </a:t>
            </a:r>
            <a:r>
              <a:rPr lang="en-IN" sz="2600" b="1" dirty="0" smtClean="0">
                <a:solidFill>
                  <a:schemeClr val="tx2">
                    <a:lumMod val="50000"/>
                  </a:schemeClr>
                </a:solidFill>
                <a:latin typeface="Franklin Gothic Medium" pitchFamily="34" charset="0"/>
              </a:rPr>
              <a:t>which provides safe </a:t>
            </a:r>
            <a:r>
              <a:rPr lang="en-IN" sz="2600" b="1" dirty="0">
                <a:solidFill>
                  <a:schemeClr val="tx2">
                    <a:lumMod val="50000"/>
                  </a:schemeClr>
                </a:solidFill>
                <a:latin typeface="Franklin Gothic Medium" pitchFamily="34" charset="0"/>
              </a:rPr>
              <a:t>water and nutrients by allowing water to drip slowly to the roots of plants either from above the soil surface or buried below the </a:t>
            </a:r>
            <a:r>
              <a:rPr lang="en-IN" sz="2600" b="1" dirty="0" smtClean="0">
                <a:solidFill>
                  <a:schemeClr val="tx2">
                    <a:lumMod val="50000"/>
                  </a:schemeClr>
                </a:solidFill>
                <a:latin typeface="Franklin Gothic Medium" pitchFamily="34" charset="0"/>
              </a:rPr>
              <a:t>surface.  </a:t>
            </a:r>
            <a:r>
              <a:rPr lang="en-IN" sz="2600" b="1" dirty="0">
                <a:solidFill>
                  <a:schemeClr val="tx2">
                    <a:lumMod val="50000"/>
                  </a:schemeClr>
                </a:solidFill>
                <a:latin typeface="Franklin Gothic Medium" pitchFamily="34" charset="0"/>
              </a:rPr>
              <a:t>The goal is to </a:t>
            </a:r>
            <a:r>
              <a:rPr lang="en-IN" sz="2600" b="1" dirty="0" smtClean="0">
                <a:solidFill>
                  <a:schemeClr val="tx2">
                    <a:lumMod val="50000"/>
                  </a:schemeClr>
                </a:solidFill>
                <a:latin typeface="Franklin Gothic Medium" pitchFamily="34" charset="0"/>
              </a:rPr>
              <a:t>place </a:t>
            </a:r>
            <a:r>
              <a:rPr lang="en-IN" sz="2600" b="1" dirty="0">
                <a:solidFill>
                  <a:schemeClr val="tx2">
                    <a:lumMod val="50000"/>
                  </a:schemeClr>
                </a:solidFill>
                <a:latin typeface="Franklin Gothic Medium" pitchFamily="34" charset="0"/>
              </a:rPr>
              <a:t>water directly into the root zone and minimize  </a:t>
            </a:r>
            <a:r>
              <a:rPr lang="en-IN" sz="2600" b="1" dirty="0" smtClean="0">
                <a:solidFill>
                  <a:schemeClr val="tx2">
                    <a:lumMod val="50000"/>
                  </a:schemeClr>
                </a:solidFill>
                <a:latin typeface="Franklin Gothic Medium" pitchFamily="34" charset="0"/>
              </a:rPr>
              <a:t>evaporation thus conserving water.  </a:t>
            </a:r>
            <a:r>
              <a:rPr lang="en-IN" sz="2600" b="1" dirty="0" err="1" smtClean="0">
                <a:solidFill>
                  <a:schemeClr val="tx2">
                    <a:lumMod val="50000"/>
                  </a:schemeClr>
                </a:solidFill>
                <a:latin typeface="Franklin Gothic Medium" pitchFamily="34" charset="0"/>
              </a:rPr>
              <a:t>Shri</a:t>
            </a:r>
            <a:r>
              <a:rPr lang="en-IN" sz="2600" b="1" dirty="0" smtClean="0">
                <a:solidFill>
                  <a:schemeClr val="tx2">
                    <a:lumMod val="50000"/>
                  </a:schemeClr>
                </a:solidFill>
                <a:latin typeface="Franklin Gothic Medium" pitchFamily="34" charset="0"/>
              </a:rPr>
              <a:t> </a:t>
            </a:r>
            <a:r>
              <a:rPr lang="en-IN" sz="2600" b="1" dirty="0" err="1" smtClean="0">
                <a:solidFill>
                  <a:schemeClr val="tx2">
                    <a:lumMod val="50000"/>
                  </a:schemeClr>
                </a:solidFill>
                <a:latin typeface="Franklin Gothic Medium" pitchFamily="34" charset="0"/>
              </a:rPr>
              <a:t>Patidar</a:t>
            </a:r>
            <a:r>
              <a:rPr lang="en-IN" sz="2600" b="1" dirty="0" smtClean="0">
                <a:solidFill>
                  <a:schemeClr val="tx2">
                    <a:lumMod val="50000"/>
                  </a:schemeClr>
                </a:solidFill>
                <a:latin typeface="Franklin Gothic Medium" pitchFamily="34" charset="0"/>
              </a:rPr>
              <a:t> is being conferred with “Best First Generation Entrepreneur”.</a:t>
            </a:r>
            <a:endParaRPr lang="en-US" sz="26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34205656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Madhya Pradesh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{MPFC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Indore</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BGL Cylinders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 name="image3.jpeg"/>
          <p:cNvPicPr/>
          <p:nvPr/>
        </p:nvPicPr>
        <p:blipFill rotWithShape="1">
          <a:blip r:embed="rId2" cstate="print"/>
          <a:srcRect l="8655" t="5305" r="7936" b="3450"/>
          <a:stretch/>
        </p:blipFill>
        <p:spPr>
          <a:xfrm>
            <a:off x="3352800" y="1905000"/>
            <a:ext cx="5464629" cy="1905000"/>
          </a:xfrm>
          <a:prstGeom prst="rect">
            <a:avLst/>
          </a:prstGeom>
        </p:spPr>
      </p:pic>
      <p:pic>
        <p:nvPicPr>
          <p:cNvPr id="5" name="image11.jpeg"/>
          <p:cNvPicPr/>
          <p:nvPr/>
        </p:nvPicPr>
        <p:blipFill rotWithShape="1">
          <a:blip r:embed="rId3" cstate="print"/>
          <a:srcRect l="4622" t="10009" r="3038" b="9497"/>
          <a:stretch/>
        </p:blipFill>
        <p:spPr>
          <a:xfrm rot="16200000">
            <a:off x="6139544" y="3951514"/>
            <a:ext cx="2743201" cy="2612570"/>
          </a:xfrm>
          <a:prstGeom prst="rect">
            <a:avLst/>
          </a:prstGeom>
        </p:spPr>
      </p:pic>
      <p:pic>
        <p:nvPicPr>
          <p:cNvPr id="6" name="image14.jpeg"/>
          <p:cNvPicPr/>
          <p:nvPr/>
        </p:nvPicPr>
        <p:blipFill rotWithShape="1">
          <a:blip r:embed="rId4" cstate="print"/>
          <a:srcRect l="25669" t="42958" r="25798"/>
          <a:stretch/>
        </p:blipFill>
        <p:spPr>
          <a:xfrm>
            <a:off x="3352800" y="3886198"/>
            <a:ext cx="2852058" cy="2743202"/>
          </a:xfrm>
          <a:prstGeom prst="rect">
            <a:avLst/>
          </a:prstGeom>
        </p:spPr>
      </p:pic>
      <p:pic>
        <p:nvPicPr>
          <p:cNvPr id="1026" name="Picture 2" descr="C:\Users\i3\Downloads\IMG-20210828-WA0048.jpg"/>
          <p:cNvPicPr>
            <a:picLocks noChangeAspect="1" noChangeArrowheads="1"/>
          </p:cNvPicPr>
          <p:nvPr/>
        </p:nvPicPr>
        <p:blipFill rotWithShape="1">
          <a:blip r:embed="rId5">
            <a:extLst>
              <a:ext uri="{28A0092B-C50C-407E-A947-70E740481C1C}">
                <a14:useLocalDpi xmlns:a14="http://schemas.microsoft.com/office/drawing/2010/main" val="0"/>
              </a:ext>
            </a:extLst>
          </a:blip>
          <a:srcRect t="32045" r="45759" b="12424"/>
          <a:stretch/>
        </p:blipFill>
        <p:spPr bwMode="auto">
          <a:xfrm>
            <a:off x="381000" y="1905000"/>
            <a:ext cx="2759834" cy="355092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38719" y="5410200"/>
            <a:ext cx="2987171" cy="769441"/>
          </a:xfrm>
          <a:prstGeom prst="rect">
            <a:avLst/>
          </a:prstGeom>
        </p:spPr>
        <p:txBody>
          <a:bodyPr wrap="square">
            <a:spAutoFit/>
          </a:bodyPr>
          <a:lstStyle/>
          <a:p>
            <a:pPr algn="ctr"/>
            <a:r>
              <a:rPr lang="en-IN" sz="2200" b="1" dirty="0" err="1">
                <a:solidFill>
                  <a:schemeClr val="tx2">
                    <a:lumMod val="50000"/>
                  </a:schemeClr>
                </a:solidFill>
                <a:latin typeface="Franklin Gothic Medium" pitchFamily="34" charset="0"/>
              </a:rPr>
              <a:t>Shri</a:t>
            </a:r>
            <a:r>
              <a:rPr lang="en-IN" sz="2200" b="1" dirty="0">
                <a:solidFill>
                  <a:schemeClr val="tx2">
                    <a:lumMod val="50000"/>
                  </a:schemeClr>
                </a:solidFill>
                <a:latin typeface="Franklin Gothic Medium" pitchFamily="34" charset="0"/>
              </a:rPr>
              <a:t> </a:t>
            </a:r>
            <a:r>
              <a:rPr lang="en-IN" sz="2200" b="1" dirty="0" err="1">
                <a:solidFill>
                  <a:schemeClr val="tx2">
                    <a:lumMod val="50000"/>
                  </a:schemeClr>
                </a:solidFill>
                <a:latin typeface="Franklin Gothic Medium" pitchFamily="34" charset="0"/>
              </a:rPr>
              <a:t>Gopal</a:t>
            </a:r>
            <a:r>
              <a:rPr lang="en-IN" sz="2200" b="1" dirty="0">
                <a:solidFill>
                  <a:schemeClr val="tx2">
                    <a:lumMod val="50000"/>
                  </a:schemeClr>
                </a:solidFill>
                <a:latin typeface="Franklin Gothic Medium" pitchFamily="34" charset="0"/>
              </a:rPr>
              <a:t> </a:t>
            </a:r>
            <a:r>
              <a:rPr lang="en-IN" sz="2200" b="1" dirty="0" err="1">
                <a:solidFill>
                  <a:schemeClr val="tx2">
                    <a:lumMod val="50000"/>
                  </a:schemeClr>
                </a:solidFill>
                <a:latin typeface="Franklin Gothic Medium" pitchFamily="34" charset="0"/>
              </a:rPr>
              <a:t>Krishan</a:t>
            </a:r>
            <a:r>
              <a:rPr lang="en-IN" sz="2200" b="1" dirty="0">
                <a:solidFill>
                  <a:schemeClr val="tx2">
                    <a:lumMod val="50000"/>
                  </a:schemeClr>
                </a:solidFill>
                <a:latin typeface="Franklin Gothic Medium" pitchFamily="34" charset="0"/>
              </a:rPr>
              <a:t> Sharma</a:t>
            </a:r>
            <a:endParaRPr lang="en-US" sz="2200" dirty="0"/>
          </a:p>
        </p:txBody>
      </p:sp>
    </p:spTree>
    <p:extLst>
      <p:ext uri="{BB962C8B-B14F-4D97-AF65-F5344CB8AC3E}">
        <p14:creationId xmlns:p14="http://schemas.microsoft.com/office/powerpoint/2010/main" val="2293977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Madhya Pradesh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{MPFC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Indore</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BGL Cylinders Industries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228600" y="2179637"/>
            <a:ext cx="8610600" cy="4525963"/>
          </a:xfrm>
        </p:spPr>
        <p:txBody>
          <a:bodyPr>
            <a:noAutofit/>
          </a:bodyPr>
          <a:lstStyle/>
          <a:p>
            <a:pPr marL="0" indent="457200" algn="just">
              <a:lnSpc>
                <a:spcPct val="120000"/>
              </a:lnSpc>
              <a:spcBef>
                <a:spcPts val="0"/>
              </a:spcBef>
              <a:buNone/>
            </a:pPr>
            <a:r>
              <a:rPr lang="en-IN" sz="2600" b="1" dirty="0">
                <a:solidFill>
                  <a:schemeClr val="tx2">
                    <a:lumMod val="50000"/>
                  </a:schemeClr>
                </a:solidFill>
                <a:latin typeface="Franklin Gothic Medium" pitchFamily="34" charset="0"/>
              </a:rPr>
              <a:t>M/s. BGL Cylinders Industries, Ujjain is a partnership firm constituted by two brothers namely </a:t>
            </a:r>
            <a:r>
              <a:rPr lang="en-IN" sz="2600" b="1" dirty="0" err="1">
                <a:solidFill>
                  <a:schemeClr val="tx2">
                    <a:lumMod val="50000"/>
                  </a:schemeClr>
                </a:solidFill>
                <a:latin typeface="Franklin Gothic Medium" pitchFamily="34" charset="0"/>
              </a:rPr>
              <a:t>Shri</a:t>
            </a:r>
            <a:r>
              <a:rPr lang="en-IN" sz="2600" b="1" dirty="0">
                <a:solidFill>
                  <a:schemeClr val="tx2">
                    <a:lumMod val="50000"/>
                  </a:schemeClr>
                </a:solidFill>
                <a:latin typeface="Franklin Gothic Medium" pitchFamily="34" charset="0"/>
              </a:rPr>
              <a:t> </a:t>
            </a:r>
            <a:r>
              <a:rPr lang="en-IN" sz="2600" b="1" dirty="0" err="1">
                <a:solidFill>
                  <a:schemeClr val="tx2">
                    <a:lumMod val="50000"/>
                  </a:schemeClr>
                </a:solidFill>
                <a:latin typeface="Franklin Gothic Medium" pitchFamily="34" charset="0"/>
              </a:rPr>
              <a:t>Gopal</a:t>
            </a:r>
            <a:r>
              <a:rPr lang="en-IN" sz="2600" b="1" dirty="0">
                <a:solidFill>
                  <a:schemeClr val="tx2">
                    <a:lumMod val="50000"/>
                  </a:schemeClr>
                </a:solidFill>
                <a:latin typeface="Franklin Gothic Medium" pitchFamily="34" charset="0"/>
              </a:rPr>
              <a:t> </a:t>
            </a:r>
            <a:r>
              <a:rPr lang="en-IN" sz="2600" b="1" dirty="0" err="1">
                <a:solidFill>
                  <a:schemeClr val="tx2">
                    <a:lumMod val="50000"/>
                  </a:schemeClr>
                </a:solidFill>
                <a:latin typeface="Franklin Gothic Medium" pitchFamily="34" charset="0"/>
              </a:rPr>
              <a:t>Krishan</a:t>
            </a:r>
            <a:r>
              <a:rPr lang="en-IN" sz="2600" b="1" dirty="0">
                <a:solidFill>
                  <a:schemeClr val="tx2">
                    <a:lumMod val="50000"/>
                  </a:schemeClr>
                </a:solidFill>
                <a:latin typeface="Franklin Gothic Medium" pitchFamily="34" charset="0"/>
              </a:rPr>
              <a:t> Sharma and </a:t>
            </a:r>
            <a:r>
              <a:rPr lang="en-IN" sz="2600" b="1" dirty="0" err="1">
                <a:solidFill>
                  <a:schemeClr val="tx2">
                    <a:lumMod val="50000"/>
                  </a:schemeClr>
                </a:solidFill>
                <a:latin typeface="Franklin Gothic Medium" pitchFamily="34" charset="0"/>
              </a:rPr>
              <a:t>Shri</a:t>
            </a:r>
            <a:r>
              <a:rPr lang="en-IN" sz="2600" b="1" dirty="0">
                <a:solidFill>
                  <a:schemeClr val="tx2">
                    <a:lumMod val="50000"/>
                  </a:schemeClr>
                </a:solidFill>
                <a:latin typeface="Franklin Gothic Medium" pitchFamily="34" charset="0"/>
              </a:rPr>
              <a:t> </a:t>
            </a:r>
            <a:r>
              <a:rPr lang="en-IN" sz="2600" b="1" dirty="0" err="1">
                <a:solidFill>
                  <a:schemeClr val="tx2">
                    <a:lumMod val="50000"/>
                  </a:schemeClr>
                </a:solidFill>
                <a:latin typeface="Franklin Gothic Medium" pitchFamily="34" charset="0"/>
              </a:rPr>
              <a:t>Krishan</a:t>
            </a:r>
            <a:r>
              <a:rPr lang="en-IN" sz="2600" b="1" dirty="0">
                <a:solidFill>
                  <a:schemeClr val="tx2">
                    <a:lumMod val="50000"/>
                  </a:schemeClr>
                </a:solidFill>
                <a:latin typeface="Franklin Gothic Medium" pitchFamily="34" charset="0"/>
              </a:rPr>
              <a:t> </a:t>
            </a:r>
            <a:r>
              <a:rPr lang="en-IN" sz="2600" b="1" dirty="0" err="1">
                <a:solidFill>
                  <a:schemeClr val="tx2">
                    <a:lumMod val="50000"/>
                  </a:schemeClr>
                </a:solidFill>
                <a:latin typeface="Franklin Gothic Medium" pitchFamily="34" charset="0"/>
              </a:rPr>
              <a:t>Gopal</a:t>
            </a:r>
            <a:r>
              <a:rPr lang="en-IN" sz="2600" b="1" dirty="0">
                <a:solidFill>
                  <a:schemeClr val="tx2">
                    <a:lumMod val="50000"/>
                  </a:schemeClr>
                </a:solidFill>
                <a:latin typeface="Franklin Gothic Medium" pitchFamily="34" charset="0"/>
              </a:rPr>
              <a:t> Sharma </a:t>
            </a:r>
            <a:r>
              <a:rPr lang="en-IN" sz="2600" b="1" dirty="0" smtClean="0">
                <a:solidFill>
                  <a:schemeClr val="tx2">
                    <a:lumMod val="50000"/>
                  </a:schemeClr>
                </a:solidFill>
                <a:latin typeface="Franklin Gothic Medium" pitchFamily="34" charset="0"/>
              </a:rPr>
              <a:t>in October 2016 with financial assistance from MPFC. </a:t>
            </a:r>
            <a:r>
              <a:rPr lang="en-IN" sz="2600" b="1" dirty="0">
                <a:solidFill>
                  <a:schemeClr val="tx2">
                    <a:lumMod val="50000"/>
                  </a:schemeClr>
                </a:solidFill>
                <a:latin typeface="Franklin Gothic Medium" pitchFamily="34" charset="0"/>
              </a:rPr>
              <a:t>The firm has set up a unit for the manufacture of High Pressure Empty Cylinder shells for fire extinguisher &amp; Medical uses with an installed capacity of 60,000 cylinders per </a:t>
            </a:r>
            <a:r>
              <a:rPr lang="en-IN" sz="2600" b="1" dirty="0" smtClean="0">
                <a:solidFill>
                  <a:schemeClr val="tx2">
                    <a:lumMod val="50000"/>
                  </a:schemeClr>
                </a:solidFill>
                <a:latin typeface="Franklin Gothic Medium" pitchFamily="34" charset="0"/>
              </a:rPr>
              <a:t>annum. The </a:t>
            </a:r>
            <a:r>
              <a:rPr lang="en-IN" sz="2600" b="1" dirty="0">
                <a:solidFill>
                  <a:schemeClr val="tx2">
                    <a:lumMod val="50000"/>
                  </a:schemeClr>
                </a:solidFill>
                <a:latin typeface="Franklin Gothic Medium" pitchFamily="34" charset="0"/>
              </a:rPr>
              <a:t>family is engaged in manufacturing and trading of </a:t>
            </a:r>
            <a:r>
              <a:rPr lang="en-IN" sz="2600" b="1" dirty="0" smtClean="0">
                <a:solidFill>
                  <a:schemeClr val="tx2">
                    <a:lumMod val="50000"/>
                  </a:schemeClr>
                </a:solidFill>
                <a:latin typeface="Franklin Gothic Medium" pitchFamily="34" charset="0"/>
              </a:rPr>
              <a:t>different types of fire </a:t>
            </a:r>
            <a:r>
              <a:rPr lang="en-IN" sz="2600" b="1" dirty="0">
                <a:solidFill>
                  <a:schemeClr val="tx2">
                    <a:lumMod val="50000"/>
                  </a:schemeClr>
                </a:solidFill>
                <a:latin typeface="Franklin Gothic Medium" pitchFamily="34" charset="0"/>
              </a:rPr>
              <a:t>extinguishers since </a:t>
            </a:r>
            <a:r>
              <a:rPr lang="en-IN" sz="2600" b="1" dirty="0" smtClean="0">
                <a:solidFill>
                  <a:schemeClr val="tx2">
                    <a:lumMod val="50000"/>
                  </a:schemeClr>
                </a:solidFill>
                <a:latin typeface="Franklin Gothic Medium" pitchFamily="34" charset="0"/>
              </a:rPr>
              <a:t>the last </a:t>
            </a:r>
            <a:r>
              <a:rPr lang="en-IN" sz="2600" b="1" dirty="0">
                <a:solidFill>
                  <a:schemeClr val="tx2">
                    <a:lumMod val="50000"/>
                  </a:schemeClr>
                </a:solidFill>
                <a:latin typeface="Franklin Gothic Medium" pitchFamily="34" charset="0"/>
              </a:rPr>
              <a:t>50 years at </a:t>
            </a:r>
            <a:r>
              <a:rPr lang="en-IN" sz="2600" b="1" dirty="0" smtClean="0">
                <a:solidFill>
                  <a:schemeClr val="tx2">
                    <a:lumMod val="50000"/>
                  </a:schemeClr>
                </a:solidFill>
                <a:latin typeface="Franklin Gothic Medium" pitchFamily="34" charset="0"/>
              </a:rPr>
              <a:t>Delhi.</a:t>
            </a:r>
            <a:endParaRPr lang="en-US" sz="26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7389022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Madhya Pradesh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{MPFC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Indore</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 Safety Glass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1030"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115" r="24659" b="44941"/>
          <a:stretch/>
        </p:blipFill>
        <p:spPr bwMode="auto">
          <a:xfrm>
            <a:off x="304800" y="2057400"/>
            <a:ext cx="2286000" cy="29782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b="33572"/>
          <a:stretch/>
        </p:blipFill>
        <p:spPr bwMode="auto">
          <a:xfrm>
            <a:off x="2819400" y="2057399"/>
            <a:ext cx="5944393" cy="4572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200" y="5029200"/>
            <a:ext cx="2667000" cy="1046440"/>
          </a:xfrm>
          <a:prstGeom prst="rect">
            <a:avLst/>
          </a:prstGeom>
          <a:noFill/>
        </p:spPr>
        <p:txBody>
          <a:bodyPr wrap="square" rtlCol="0">
            <a:spAutoFit/>
          </a:bodyPr>
          <a:lstStyle/>
          <a:p>
            <a:pPr algn="ctr"/>
            <a:r>
              <a:rPr lang="en-US" sz="2200" b="1" dirty="0" err="1" smtClean="0">
                <a:solidFill>
                  <a:srgbClr val="002060"/>
                </a:solidFill>
                <a:latin typeface="Franklin Gothic Book" pitchFamily="34" charset="0"/>
              </a:rPr>
              <a:t>Shri</a:t>
            </a:r>
            <a:r>
              <a:rPr lang="en-US" sz="2200" b="1" dirty="0" smtClean="0">
                <a:solidFill>
                  <a:srgbClr val="002060"/>
                </a:solidFill>
                <a:latin typeface="Franklin Gothic Book" pitchFamily="34" charset="0"/>
              </a:rPr>
              <a:t> Abbas </a:t>
            </a:r>
            <a:r>
              <a:rPr lang="en-US" sz="2200" b="1" dirty="0" err="1" smtClean="0">
                <a:solidFill>
                  <a:srgbClr val="002060"/>
                </a:solidFill>
                <a:latin typeface="Franklin Gothic Book" pitchFamily="34" charset="0"/>
              </a:rPr>
              <a:t>Mohd</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Hussain</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Itarsiwala</a:t>
            </a:r>
            <a:endParaRPr lang="en-US" sz="2200" dirty="0" smtClean="0">
              <a:solidFill>
                <a:srgbClr val="002060"/>
              </a:solidFill>
              <a:latin typeface="Franklin Gothic Book" pitchFamily="34" charset="0"/>
            </a:endParaRPr>
          </a:p>
          <a:p>
            <a:endParaRPr lang="en-US" dirty="0"/>
          </a:p>
        </p:txBody>
      </p:sp>
    </p:spTree>
    <p:extLst>
      <p:ext uri="{BB962C8B-B14F-4D97-AF65-F5344CB8AC3E}">
        <p14:creationId xmlns:p14="http://schemas.microsoft.com/office/powerpoint/2010/main" val="39640189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Madhya Pradesh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{MPFC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Indore</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 Safety Glass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228600" y="2179637"/>
            <a:ext cx="8686800" cy="4525963"/>
          </a:xfrm>
        </p:spPr>
        <p:txBody>
          <a:bodyPr>
            <a:noAutofit/>
          </a:bodyPr>
          <a:lstStyle/>
          <a:p>
            <a:pPr marL="0" indent="457200" algn="just">
              <a:spcBef>
                <a:spcPts val="0"/>
              </a:spcBef>
              <a:buNone/>
            </a:pPr>
            <a:r>
              <a:rPr lang="en-IN" b="1" dirty="0" smtClean="0">
                <a:solidFill>
                  <a:schemeClr val="tx2">
                    <a:lumMod val="50000"/>
                  </a:schemeClr>
                </a:solidFill>
                <a:latin typeface="Franklin Gothic Medium" pitchFamily="34" charset="0"/>
              </a:rPr>
              <a:t>M/s Raj Safety Glass is a proprietorship </a:t>
            </a:r>
            <a:r>
              <a:rPr lang="en-IN" b="1" dirty="0">
                <a:solidFill>
                  <a:schemeClr val="tx2">
                    <a:lumMod val="50000"/>
                  </a:schemeClr>
                </a:solidFill>
                <a:latin typeface="Franklin Gothic Medium" pitchFamily="34" charset="0"/>
              </a:rPr>
              <a:t>concern promoted by </a:t>
            </a:r>
            <a:r>
              <a:rPr lang="en-IN" b="1" dirty="0" err="1">
                <a:solidFill>
                  <a:schemeClr val="tx2">
                    <a:lumMod val="50000"/>
                  </a:schemeClr>
                </a:solidFill>
                <a:latin typeface="Franklin Gothic Medium" pitchFamily="34" charset="0"/>
              </a:rPr>
              <a:t>Shri</a:t>
            </a:r>
            <a:r>
              <a:rPr lang="en-IN" b="1" dirty="0">
                <a:solidFill>
                  <a:schemeClr val="tx2">
                    <a:lumMod val="50000"/>
                  </a:schemeClr>
                </a:solidFill>
                <a:latin typeface="Franklin Gothic Medium" pitchFamily="34" charset="0"/>
              </a:rPr>
              <a:t> Abbas </a:t>
            </a:r>
            <a:r>
              <a:rPr lang="en-IN" b="1" dirty="0" err="1">
                <a:solidFill>
                  <a:schemeClr val="tx2">
                    <a:lumMod val="50000"/>
                  </a:schemeClr>
                </a:solidFill>
                <a:latin typeface="Franklin Gothic Medium" pitchFamily="34" charset="0"/>
              </a:rPr>
              <a:t>Mohd</a:t>
            </a:r>
            <a:r>
              <a:rPr lang="en-IN" b="1" dirty="0">
                <a:solidFill>
                  <a:schemeClr val="tx2">
                    <a:lumMod val="50000"/>
                  </a:schemeClr>
                </a:solidFill>
                <a:latin typeface="Franklin Gothic Medium" pitchFamily="34" charset="0"/>
              </a:rPr>
              <a:t>. </a:t>
            </a:r>
            <a:r>
              <a:rPr lang="en-IN" b="1" dirty="0" err="1">
                <a:solidFill>
                  <a:schemeClr val="tx2">
                    <a:lumMod val="50000"/>
                  </a:schemeClr>
                </a:solidFill>
                <a:latin typeface="Franklin Gothic Medium" pitchFamily="34" charset="0"/>
              </a:rPr>
              <a:t>Hussain</a:t>
            </a:r>
            <a:r>
              <a:rPr lang="en-IN" b="1" dirty="0">
                <a:solidFill>
                  <a:schemeClr val="tx2">
                    <a:lumMod val="50000"/>
                  </a:schemeClr>
                </a:solidFill>
                <a:latin typeface="Franklin Gothic Medium" pitchFamily="34" charset="0"/>
              </a:rPr>
              <a:t> </a:t>
            </a:r>
            <a:r>
              <a:rPr lang="en-IN" b="1" dirty="0" err="1" smtClean="0">
                <a:solidFill>
                  <a:schemeClr val="tx2">
                    <a:lumMod val="50000"/>
                  </a:schemeClr>
                </a:solidFill>
                <a:latin typeface="Franklin Gothic Medium" pitchFamily="34" charset="0"/>
              </a:rPr>
              <a:t>Itarsiwala</a:t>
            </a:r>
            <a:r>
              <a:rPr lang="en-IN" b="1" dirty="0" smtClean="0">
                <a:solidFill>
                  <a:schemeClr val="tx2">
                    <a:lumMod val="50000"/>
                  </a:schemeClr>
                </a:solidFill>
                <a:latin typeface="Franklin Gothic Medium" pitchFamily="34" charset="0"/>
              </a:rPr>
              <a:t> in </a:t>
            </a:r>
            <a:r>
              <a:rPr lang="en-IN" b="1" dirty="0" err="1" smtClean="0">
                <a:solidFill>
                  <a:schemeClr val="tx2">
                    <a:lumMod val="50000"/>
                  </a:schemeClr>
                </a:solidFill>
                <a:latin typeface="Franklin Gothic Medium" pitchFamily="34" charset="0"/>
              </a:rPr>
              <a:t>Dhar</a:t>
            </a:r>
            <a:r>
              <a:rPr lang="en-IN" b="1" dirty="0" smtClean="0">
                <a:solidFill>
                  <a:schemeClr val="tx2">
                    <a:lumMod val="50000"/>
                  </a:schemeClr>
                </a:solidFill>
                <a:latin typeface="Franklin Gothic Medium" pitchFamily="34" charset="0"/>
              </a:rPr>
              <a:t> (MP) in the Year 2018 with financial assistance from MPFC. The </a:t>
            </a:r>
            <a:r>
              <a:rPr lang="en-IN" b="1" dirty="0">
                <a:solidFill>
                  <a:schemeClr val="tx2">
                    <a:lumMod val="50000"/>
                  </a:schemeClr>
                </a:solidFill>
                <a:latin typeface="Franklin Gothic Medium" pitchFamily="34" charset="0"/>
              </a:rPr>
              <a:t>concern is engaged in manufacturing of Toughened Glass used in </a:t>
            </a:r>
            <a:r>
              <a:rPr lang="en-IN" b="1" dirty="0" smtClean="0">
                <a:solidFill>
                  <a:schemeClr val="tx2">
                    <a:lumMod val="50000"/>
                  </a:schemeClr>
                </a:solidFill>
                <a:latin typeface="Franklin Gothic Medium" pitchFamily="34" charset="0"/>
              </a:rPr>
              <a:t>buildings and automobile industries.  The promoter is regular in his loan repayments to the Corporation and is receiving the “Best Entrepreneur Award”.</a:t>
            </a:r>
            <a:endParaRPr lang="en-US"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19555264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Madhya Pradesh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{MPFC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Indore</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H.F. India Pvt. Ltd.</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2054" name="Picture 6" descr="C:\Users\i3\Documents\COSIDICI AWARDS\AWARDS 2021\AWARDEES\MPFC\HF INDIA PVT LTD\Forging-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2057400"/>
            <a:ext cx="2438400" cy="446314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i3\Documents\COSIDICI AWARDS\AWARDS 2021\AWARDEES\MPFC\HF INDIA PVT LTD\Fusing Machi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9352" y="2057400"/>
            <a:ext cx="1980248" cy="446314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i3\Documents\COSIDICI AWARDS\AWARDS 2021\AWARDEES\MPFC\HF INDIA PVT LTD\Qualit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0399" y="2057400"/>
            <a:ext cx="1893435" cy="44631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hfindia.in/wp-content/uploads/2018/12/Dinesh-V.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057400"/>
            <a:ext cx="1885950" cy="2514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4572000"/>
            <a:ext cx="2362200" cy="430887"/>
          </a:xfrm>
          <a:prstGeom prst="rect">
            <a:avLst/>
          </a:prstGeom>
          <a:noFill/>
        </p:spPr>
        <p:txBody>
          <a:bodyPr wrap="square" rtlCol="0">
            <a:spAutoFit/>
          </a:bodyPr>
          <a:lstStyle/>
          <a:p>
            <a:pPr algn="ctr"/>
            <a:r>
              <a:rPr lang="en-US" sz="2200" b="1" dirty="0" smtClean="0">
                <a:solidFill>
                  <a:schemeClr val="tx2">
                    <a:lumMod val="50000"/>
                  </a:schemeClr>
                </a:solidFill>
                <a:latin typeface="Franklin Gothic Medium" pitchFamily="34" charset="0"/>
              </a:rPr>
              <a:t> </a:t>
            </a:r>
            <a:r>
              <a:rPr lang="en-US" sz="2200" b="1" dirty="0" err="1" smtClean="0">
                <a:solidFill>
                  <a:schemeClr val="tx2">
                    <a:lumMod val="50000"/>
                  </a:schemeClr>
                </a:solidFill>
                <a:latin typeface="Franklin Gothic Medium" pitchFamily="34" charset="0"/>
              </a:rPr>
              <a:t>Shri</a:t>
            </a:r>
            <a:r>
              <a:rPr lang="en-US" sz="2200" b="1" dirty="0" smtClean="0">
                <a:solidFill>
                  <a:schemeClr val="tx2">
                    <a:lumMod val="50000"/>
                  </a:schemeClr>
                </a:solidFill>
                <a:latin typeface="Franklin Gothic Medium" pitchFamily="34" charset="0"/>
              </a:rPr>
              <a:t> Dinesh V. Pal</a:t>
            </a:r>
            <a:endParaRPr lang="en-US" sz="2200"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6976883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Autofit/>
          </a:bodyPr>
          <a:lstStyle/>
          <a:p>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Madhya Pradesh Financial </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Corporation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{MPFC</a:t>
            </a:r>
            <a:r>
              <a:rPr lang="en-US" sz="3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3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Indore</a:t>
            </a:r>
            <a: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5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4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H.F. India Pvt. Ltd.</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152400" y="1905001"/>
            <a:ext cx="8763000" cy="4800600"/>
          </a:xfrm>
        </p:spPr>
        <p:txBody>
          <a:bodyPr>
            <a:noAutofit/>
          </a:bodyPr>
          <a:lstStyle/>
          <a:p>
            <a:pPr marL="0" indent="457200" algn="just">
              <a:spcBef>
                <a:spcPts val="0"/>
              </a:spcBef>
              <a:buNone/>
            </a:pPr>
            <a:r>
              <a:rPr lang="en-IN" sz="3100" b="1" dirty="0" smtClean="0">
                <a:solidFill>
                  <a:schemeClr val="tx2">
                    <a:lumMod val="50000"/>
                  </a:schemeClr>
                </a:solidFill>
                <a:latin typeface="Franklin Gothic Medium" pitchFamily="34" charset="0"/>
              </a:rPr>
              <a:t>M/s H.F. India (P) Ltd. was established by </a:t>
            </a:r>
            <a:r>
              <a:rPr lang="en-IN" sz="3100" b="1" dirty="0" err="1" smtClean="0">
                <a:solidFill>
                  <a:schemeClr val="tx2">
                    <a:lumMod val="50000"/>
                  </a:schemeClr>
                </a:solidFill>
                <a:latin typeface="Franklin Gothic Medium" pitchFamily="34" charset="0"/>
              </a:rPr>
              <a:t>Shri</a:t>
            </a:r>
            <a:r>
              <a:rPr lang="en-IN" sz="3100" b="1" dirty="0" smtClean="0">
                <a:solidFill>
                  <a:schemeClr val="tx2">
                    <a:lumMod val="50000"/>
                  </a:schemeClr>
                </a:solidFill>
                <a:latin typeface="Franklin Gothic Medium" pitchFamily="34" charset="0"/>
              </a:rPr>
              <a:t> </a:t>
            </a:r>
            <a:r>
              <a:rPr lang="en-IN" sz="3100" b="1" dirty="0" err="1">
                <a:solidFill>
                  <a:schemeClr val="tx2">
                    <a:lumMod val="50000"/>
                  </a:schemeClr>
                </a:solidFill>
                <a:latin typeface="Franklin Gothic Medium" pitchFamily="34" charset="0"/>
              </a:rPr>
              <a:t>Ramdhani</a:t>
            </a:r>
            <a:r>
              <a:rPr lang="en-IN" sz="3100" b="1" dirty="0">
                <a:solidFill>
                  <a:schemeClr val="tx2">
                    <a:lumMod val="50000"/>
                  </a:schemeClr>
                </a:solidFill>
                <a:latin typeface="Franklin Gothic Medium" pitchFamily="34" charset="0"/>
              </a:rPr>
              <a:t> Pal, </a:t>
            </a:r>
            <a:r>
              <a:rPr lang="en-IN" sz="3100" b="1" dirty="0" err="1">
                <a:solidFill>
                  <a:schemeClr val="tx2">
                    <a:lumMod val="50000"/>
                  </a:schemeClr>
                </a:solidFill>
                <a:latin typeface="Franklin Gothic Medium" pitchFamily="34" charset="0"/>
              </a:rPr>
              <a:t>Shri</a:t>
            </a:r>
            <a:r>
              <a:rPr lang="en-IN" sz="3100" b="1" dirty="0">
                <a:solidFill>
                  <a:schemeClr val="tx2">
                    <a:lumMod val="50000"/>
                  </a:schemeClr>
                </a:solidFill>
                <a:latin typeface="Franklin Gothic Medium" pitchFamily="34" charset="0"/>
              </a:rPr>
              <a:t> Vijay </a:t>
            </a:r>
            <a:r>
              <a:rPr lang="en-IN" sz="3100" b="1" dirty="0" err="1">
                <a:solidFill>
                  <a:schemeClr val="tx2">
                    <a:lumMod val="50000"/>
                  </a:schemeClr>
                </a:solidFill>
                <a:latin typeface="Franklin Gothic Medium" pitchFamily="34" charset="0"/>
              </a:rPr>
              <a:t>Bahadur</a:t>
            </a:r>
            <a:r>
              <a:rPr lang="en-IN" sz="3100" b="1" dirty="0">
                <a:solidFill>
                  <a:schemeClr val="tx2">
                    <a:lumMod val="50000"/>
                  </a:schemeClr>
                </a:solidFill>
                <a:latin typeface="Franklin Gothic Medium" pitchFamily="34" charset="0"/>
              </a:rPr>
              <a:t> Pal, </a:t>
            </a:r>
            <a:r>
              <a:rPr lang="en-IN" sz="3100" b="1" dirty="0" err="1">
                <a:solidFill>
                  <a:schemeClr val="tx2">
                    <a:lumMod val="50000"/>
                  </a:schemeClr>
                </a:solidFill>
                <a:latin typeface="Franklin Gothic Medium" pitchFamily="34" charset="0"/>
              </a:rPr>
              <a:t>Shri</a:t>
            </a:r>
            <a:r>
              <a:rPr lang="en-IN" sz="3100" b="1" dirty="0">
                <a:solidFill>
                  <a:schemeClr val="tx2">
                    <a:lumMod val="50000"/>
                  </a:schemeClr>
                </a:solidFill>
                <a:latin typeface="Franklin Gothic Medium" pitchFamily="34" charset="0"/>
              </a:rPr>
              <a:t> </a:t>
            </a:r>
            <a:r>
              <a:rPr lang="en-IN" sz="3100" b="1" dirty="0" err="1">
                <a:solidFill>
                  <a:schemeClr val="tx2">
                    <a:lumMod val="50000"/>
                  </a:schemeClr>
                </a:solidFill>
                <a:latin typeface="Franklin Gothic Medium" pitchFamily="34" charset="0"/>
              </a:rPr>
              <a:t>Suraj</a:t>
            </a:r>
            <a:r>
              <a:rPr lang="en-IN" sz="3100" b="1" dirty="0">
                <a:solidFill>
                  <a:schemeClr val="tx2">
                    <a:lumMod val="50000"/>
                  </a:schemeClr>
                </a:solidFill>
                <a:latin typeface="Franklin Gothic Medium" pitchFamily="34" charset="0"/>
              </a:rPr>
              <a:t> Pal and </a:t>
            </a:r>
            <a:r>
              <a:rPr lang="en-IN" sz="3100" b="1" dirty="0" err="1">
                <a:solidFill>
                  <a:schemeClr val="tx2">
                    <a:lumMod val="50000"/>
                  </a:schemeClr>
                </a:solidFill>
                <a:latin typeface="Franklin Gothic Medium" pitchFamily="34" charset="0"/>
              </a:rPr>
              <a:t>Shri</a:t>
            </a:r>
            <a:r>
              <a:rPr lang="en-IN" sz="3100" b="1" dirty="0">
                <a:solidFill>
                  <a:schemeClr val="tx2">
                    <a:lumMod val="50000"/>
                  </a:schemeClr>
                </a:solidFill>
                <a:latin typeface="Franklin Gothic Medium" pitchFamily="34" charset="0"/>
              </a:rPr>
              <a:t> Dinesh </a:t>
            </a:r>
            <a:r>
              <a:rPr lang="en-IN" sz="3100" b="1" dirty="0" smtClean="0">
                <a:solidFill>
                  <a:schemeClr val="tx2">
                    <a:lumMod val="50000"/>
                  </a:schemeClr>
                </a:solidFill>
                <a:latin typeface="Franklin Gothic Medium" pitchFamily="34" charset="0"/>
              </a:rPr>
              <a:t>pal in the year 2018 to manufacture </a:t>
            </a:r>
            <a:r>
              <a:rPr lang="en-IN" sz="3100" b="1" dirty="0">
                <a:solidFill>
                  <a:schemeClr val="tx2">
                    <a:lumMod val="50000"/>
                  </a:schemeClr>
                </a:solidFill>
                <a:latin typeface="Franklin Gothic Medium" pitchFamily="34" charset="0"/>
              </a:rPr>
              <a:t>Non Ferrous Machined Electrical </a:t>
            </a:r>
            <a:r>
              <a:rPr lang="en-IN" sz="3100" b="1" dirty="0" smtClean="0">
                <a:solidFill>
                  <a:schemeClr val="tx2">
                    <a:lumMod val="50000"/>
                  </a:schemeClr>
                </a:solidFill>
                <a:latin typeface="Franklin Gothic Medium" pitchFamily="34" charset="0"/>
              </a:rPr>
              <a:t>Components with financial assistance from MPFC.  The </a:t>
            </a:r>
            <a:r>
              <a:rPr lang="en-IN" sz="3100" b="1" dirty="0">
                <a:solidFill>
                  <a:schemeClr val="tx2">
                    <a:lumMod val="50000"/>
                  </a:schemeClr>
                </a:solidFill>
                <a:latin typeface="Franklin Gothic Medium" pitchFamily="34" charset="0"/>
              </a:rPr>
              <a:t>promoters were running </a:t>
            </a:r>
            <a:r>
              <a:rPr lang="en-IN" sz="3100" b="1" dirty="0" smtClean="0">
                <a:solidFill>
                  <a:schemeClr val="tx2">
                    <a:lumMod val="50000"/>
                  </a:schemeClr>
                </a:solidFill>
                <a:latin typeface="Franklin Gothic Medium" pitchFamily="34" charset="0"/>
              </a:rPr>
              <a:t>a unit </a:t>
            </a:r>
            <a:r>
              <a:rPr lang="en-IN" sz="3100" b="1" dirty="0">
                <a:solidFill>
                  <a:schemeClr val="tx2">
                    <a:lumMod val="50000"/>
                  </a:schemeClr>
                </a:solidFill>
                <a:latin typeface="Franklin Gothic Medium" pitchFamily="34" charset="0"/>
              </a:rPr>
              <a:t>at Nasik since 1992 and </a:t>
            </a:r>
            <a:r>
              <a:rPr lang="en-IN" sz="3100" b="1" dirty="0" smtClean="0">
                <a:solidFill>
                  <a:schemeClr val="tx2">
                    <a:lumMod val="50000"/>
                  </a:schemeClr>
                </a:solidFill>
                <a:latin typeface="Franklin Gothic Medium" pitchFamily="34" charset="0"/>
              </a:rPr>
              <a:t>set up this 2</a:t>
            </a:r>
            <a:r>
              <a:rPr lang="en-IN" sz="3100" b="1" baseline="30000" dirty="0" smtClean="0">
                <a:solidFill>
                  <a:schemeClr val="tx2">
                    <a:lumMod val="50000"/>
                  </a:schemeClr>
                </a:solidFill>
                <a:latin typeface="Franklin Gothic Medium" pitchFamily="34" charset="0"/>
              </a:rPr>
              <a:t>nd</a:t>
            </a:r>
            <a:r>
              <a:rPr lang="en-IN" sz="3100" b="1" dirty="0" smtClean="0">
                <a:solidFill>
                  <a:schemeClr val="tx2">
                    <a:lumMod val="50000"/>
                  </a:schemeClr>
                </a:solidFill>
                <a:latin typeface="Franklin Gothic Medium" pitchFamily="34" charset="0"/>
              </a:rPr>
              <a:t> unit at </a:t>
            </a:r>
            <a:r>
              <a:rPr lang="en-IN" sz="3100" b="1" dirty="0" err="1" smtClean="0">
                <a:solidFill>
                  <a:schemeClr val="tx2">
                    <a:lumMod val="50000"/>
                  </a:schemeClr>
                </a:solidFill>
                <a:latin typeface="Franklin Gothic Medium" pitchFamily="34" charset="0"/>
              </a:rPr>
              <a:t>Pithampur</a:t>
            </a:r>
            <a:r>
              <a:rPr lang="en-IN" sz="3100" b="1" dirty="0" smtClean="0">
                <a:solidFill>
                  <a:schemeClr val="tx2">
                    <a:lumMod val="50000"/>
                  </a:schemeClr>
                </a:solidFill>
                <a:latin typeface="Franklin Gothic Medium" pitchFamily="34" charset="0"/>
              </a:rPr>
              <a:t>.  </a:t>
            </a:r>
            <a:r>
              <a:rPr lang="en-IN" sz="3100" b="1" dirty="0">
                <a:solidFill>
                  <a:schemeClr val="tx2">
                    <a:lumMod val="50000"/>
                  </a:schemeClr>
                </a:solidFill>
                <a:latin typeface="Franklin Gothic Medium" pitchFamily="34" charset="0"/>
              </a:rPr>
              <a:t>The company </a:t>
            </a:r>
            <a:r>
              <a:rPr lang="en-IN" sz="3100" b="1" dirty="0" smtClean="0">
                <a:solidFill>
                  <a:schemeClr val="tx2">
                    <a:lumMod val="50000"/>
                  </a:schemeClr>
                </a:solidFill>
                <a:latin typeface="Franklin Gothic Medium" pitchFamily="34" charset="0"/>
              </a:rPr>
              <a:t>has a good client </a:t>
            </a:r>
            <a:r>
              <a:rPr lang="en-IN" sz="3100" b="1" dirty="0">
                <a:solidFill>
                  <a:schemeClr val="tx2">
                    <a:lumMod val="50000"/>
                  </a:schemeClr>
                </a:solidFill>
                <a:latin typeface="Franklin Gothic Medium" pitchFamily="34" charset="0"/>
              </a:rPr>
              <a:t>base </a:t>
            </a:r>
            <a:r>
              <a:rPr lang="en-IN" sz="3100" b="1" dirty="0" smtClean="0">
                <a:solidFill>
                  <a:schemeClr val="tx2">
                    <a:lumMod val="50000"/>
                  </a:schemeClr>
                </a:solidFill>
                <a:latin typeface="Franklin Gothic Medium" pitchFamily="34" charset="0"/>
              </a:rPr>
              <a:t>and is regular in its loan repayments to MPFC.  It is being given the award for “Most Innovative Product”. </a:t>
            </a:r>
            <a:endParaRPr lang="en-US" sz="31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602141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524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Mass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Packagings</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Pvt. Ltd.</a:t>
            </a:r>
            <a:r>
              <a:rPr lang="en-US" sz="4400" dirty="0">
                <a:effectLst/>
              </a:rPr>
              <a:t/>
            </a:r>
            <a:br>
              <a:rPr lang="en-US" sz="4400" dirty="0">
                <a:effectLst/>
              </a:rPr>
            </a:b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3074" name="Picture 2" descr="C:\Users\i3\Documents\COSIDICI AWARDS\AWARDS 2021\AWARDEES\PIPDIC\pipdic REG\Nithiya Director.jpg"/>
          <p:cNvPicPr>
            <a:picLocks noChangeAspect="1" noChangeArrowheads="1"/>
          </p:cNvPicPr>
          <p:nvPr/>
        </p:nvPicPr>
        <p:blipFill rotWithShape="1">
          <a:blip r:embed="rId2">
            <a:extLst>
              <a:ext uri="{28A0092B-C50C-407E-A947-70E740481C1C}">
                <a14:useLocalDpi xmlns:a14="http://schemas.microsoft.com/office/drawing/2010/main" val="0"/>
              </a:ext>
            </a:extLst>
          </a:blip>
          <a:srcRect l="8379" t="2397" r="9528" b="4954"/>
          <a:stretch/>
        </p:blipFill>
        <p:spPr bwMode="auto">
          <a:xfrm>
            <a:off x="303154" y="2895600"/>
            <a:ext cx="2135246" cy="292608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i3\Documents\COSIDICI AWARDS\AWARDS 2021\AWARDEES\PIPDIC\pipdic REG\vasanthi director.jpg"/>
          <p:cNvPicPr>
            <a:picLocks noChangeAspect="1" noChangeArrowheads="1"/>
          </p:cNvPicPr>
          <p:nvPr/>
        </p:nvPicPr>
        <p:blipFill rotWithShape="1">
          <a:blip r:embed="rId3">
            <a:extLst>
              <a:ext uri="{28A0092B-C50C-407E-A947-70E740481C1C}">
                <a14:useLocalDpi xmlns:a14="http://schemas.microsoft.com/office/drawing/2010/main" val="0"/>
              </a:ext>
            </a:extLst>
          </a:blip>
          <a:srcRect l="7808" t="5303" r="4564" b="6757"/>
          <a:stretch/>
        </p:blipFill>
        <p:spPr bwMode="auto">
          <a:xfrm>
            <a:off x="6461760" y="2941321"/>
            <a:ext cx="2377440" cy="292607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i3\Documents\COSIDICI AWARDS\AWARDS 2021\AWARDEES\PIPDIC\pipdic REG\Cutting machine.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4602" y="2895600"/>
            <a:ext cx="3809998"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i3\Documents\COSIDICI AWARDS\AWARDS 2021\AWARDEES\PIPDIC\pipdic REG\Slitting machine.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4599" y="4754878"/>
            <a:ext cx="3810001" cy="1889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3154" y="5786735"/>
            <a:ext cx="2135246" cy="461665"/>
          </a:xfrm>
          <a:prstGeom prst="rect">
            <a:avLst/>
          </a:prstGeom>
          <a:noFill/>
        </p:spPr>
        <p:txBody>
          <a:bodyPr wrap="square" rtlCol="0">
            <a:spAutoFit/>
          </a:bodyPr>
          <a:lstStyle/>
          <a:p>
            <a:pPr algn="ctr"/>
            <a:r>
              <a:rPr lang="en-US" sz="2400" b="1" dirty="0" smtClean="0"/>
              <a:t>Ms. </a:t>
            </a:r>
            <a:r>
              <a:rPr lang="en-US" sz="2400" b="1" dirty="0" err="1" smtClean="0"/>
              <a:t>Nithya</a:t>
            </a:r>
            <a:r>
              <a:rPr lang="en-US" sz="2400" b="1" dirty="0" smtClean="0"/>
              <a:t> </a:t>
            </a:r>
            <a:endParaRPr lang="en-US" sz="2400" dirty="0"/>
          </a:p>
        </p:txBody>
      </p:sp>
      <p:sp>
        <p:nvSpPr>
          <p:cNvPr id="4" name="TextBox 3"/>
          <p:cNvSpPr txBox="1"/>
          <p:nvPr/>
        </p:nvSpPr>
        <p:spPr>
          <a:xfrm>
            <a:off x="6461760" y="5862935"/>
            <a:ext cx="2529840" cy="461665"/>
          </a:xfrm>
          <a:prstGeom prst="rect">
            <a:avLst/>
          </a:prstGeom>
          <a:noFill/>
        </p:spPr>
        <p:txBody>
          <a:bodyPr wrap="square" rtlCol="0">
            <a:spAutoFit/>
          </a:bodyPr>
          <a:lstStyle/>
          <a:p>
            <a:pPr algn="ctr"/>
            <a:r>
              <a:rPr lang="en-US" sz="2400" b="1" dirty="0" smtClean="0"/>
              <a:t>Ms. </a:t>
            </a:r>
            <a:r>
              <a:rPr lang="en-US" sz="2400" b="1" dirty="0" err="1" smtClean="0"/>
              <a:t>Vasanthi</a:t>
            </a:r>
            <a:endParaRPr lang="en-US" sz="2400" dirty="0"/>
          </a:p>
        </p:txBody>
      </p:sp>
      <p:pic>
        <p:nvPicPr>
          <p:cNvPr id="3079" name="Picture 7" descr="C:\Users\i3\Documents\COSIDICI AWARDS\AWARDS 2021\AWARDEES\PIPDIC\pipdic REG\Boar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154" y="1762125"/>
            <a:ext cx="8536046" cy="105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1048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524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Mass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Packagings</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Pvt. Ltd.</a:t>
            </a:r>
            <a:r>
              <a:rPr lang="en-US" sz="4400" dirty="0">
                <a:effectLst/>
              </a:rPr>
              <a:t/>
            </a:r>
            <a:br>
              <a:rPr lang="en-US" sz="4400" dirty="0">
                <a:effectLst/>
              </a:rPr>
            </a:b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152400" y="1600200"/>
            <a:ext cx="8839200" cy="5105400"/>
          </a:xfrm>
        </p:spPr>
        <p:txBody>
          <a:bodyPr>
            <a:noAutofit/>
          </a:bodyPr>
          <a:lstStyle/>
          <a:p>
            <a:pPr marL="0" indent="0" algn="just">
              <a:spcBef>
                <a:spcPts val="0"/>
              </a:spcBef>
              <a:buNone/>
            </a:pPr>
            <a:r>
              <a:rPr lang="en-US" sz="2800" b="1" dirty="0" smtClean="0">
                <a:latin typeface="Franklin Gothic Medium" pitchFamily="34" charset="0"/>
              </a:rPr>
              <a:t>	Ms. M. </a:t>
            </a:r>
            <a:r>
              <a:rPr lang="en-US" sz="2800" b="1" dirty="0" err="1" smtClean="0">
                <a:latin typeface="Franklin Gothic Medium" pitchFamily="34" charset="0"/>
              </a:rPr>
              <a:t>Vasanthi</a:t>
            </a:r>
            <a:r>
              <a:rPr lang="en-US" sz="2800" b="1" dirty="0" smtClean="0">
                <a:latin typeface="Franklin Gothic Medium" pitchFamily="34" charset="0"/>
              </a:rPr>
              <a:t> and Ms. G. </a:t>
            </a:r>
            <a:r>
              <a:rPr lang="en-US" sz="2800" b="1" dirty="0" err="1" smtClean="0">
                <a:latin typeface="Franklin Gothic Medium" pitchFamily="34" charset="0"/>
              </a:rPr>
              <a:t>Nithya</a:t>
            </a:r>
            <a:r>
              <a:rPr lang="en-US" sz="2800" b="1" dirty="0" smtClean="0">
                <a:latin typeface="Franklin Gothic Medium" pitchFamily="34" charset="0"/>
              </a:rPr>
              <a:t> promoted M/s Mass Packaging Pvt. Ltd. company to manufacture LD/HM </a:t>
            </a:r>
            <a:r>
              <a:rPr lang="en-US" sz="2800" b="1" dirty="0">
                <a:latin typeface="Franklin Gothic Medium" pitchFamily="34" charset="0"/>
              </a:rPr>
              <a:t>liner and sheets in </a:t>
            </a:r>
            <a:r>
              <a:rPr lang="en-US" sz="2800" b="1" dirty="0" smtClean="0">
                <a:latin typeface="Franklin Gothic Medium" pitchFamily="34" charset="0"/>
              </a:rPr>
              <a:t>color/Plain/printed, LD </a:t>
            </a:r>
            <a:r>
              <a:rPr lang="en-US" sz="2800" b="1" dirty="0">
                <a:latin typeface="Franklin Gothic Medium" pitchFamily="34" charset="0"/>
              </a:rPr>
              <a:t>Shrink film Rolls </a:t>
            </a:r>
            <a:r>
              <a:rPr lang="en-US" sz="2800" b="1" dirty="0" smtClean="0">
                <a:latin typeface="Franklin Gothic Medium" pitchFamily="34" charset="0"/>
              </a:rPr>
              <a:t>in the year 2016.  the production started in July 2017 and the unit achieved a turnover of Rs.595 lakhs in FY 2019-20. The unit </a:t>
            </a:r>
            <a:r>
              <a:rPr lang="en-US" sz="2800" b="1" dirty="0">
                <a:latin typeface="Franklin Gothic Medium" pitchFamily="34" charset="0"/>
              </a:rPr>
              <a:t>has availed Term Loan of Rs.40.00 lakhs from PIPDIC </a:t>
            </a:r>
            <a:r>
              <a:rPr lang="en-US" sz="2800" b="1" dirty="0" smtClean="0">
                <a:latin typeface="Franklin Gothic Medium" pitchFamily="34" charset="0"/>
              </a:rPr>
              <a:t>and is located in PIPDIC Industrial Estate, </a:t>
            </a:r>
            <a:r>
              <a:rPr lang="en-US" sz="2800" b="1" dirty="0" err="1" smtClean="0">
                <a:latin typeface="Franklin Gothic Medium" pitchFamily="34" charset="0"/>
              </a:rPr>
              <a:t>Sedarapet</a:t>
            </a:r>
            <a:r>
              <a:rPr lang="en-US" sz="2800" b="1" dirty="0" smtClean="0">
                <a:latin typeface="Franklin Gothic Medium" pitchFamily="34" charset="0"/>
              </a:rPr>
              <a:t> in </a:t>
            </a:r>
            <a:r>
              <a:rPr lang="en-US" sz="2800" b="1" dirty="0" err="1" smtClean="0">
                <a:latin typeface="Franklin Gothic Medium" pitchFamily="34" charset="0"/>
              </a:rPr>
              <a:t>Puducherry</a:t>
            </a:r>
            <a:r>
              <a:rPr lang="en-US" sz="2800" b="1" dirty="0" smtClean="0">
                <a:latin typeface="Franklin Gothic Medium" pitchFamily="34" charset="0"/>
              </a:rPr>
              <a:t> and has already repaid Rs.25.00 </a:t>
            </a:r>
            <a:r>
              <a:rPr lang="en-US" sz="2800" b="1" dirty="0">
                <a:latin typeface="Franklin Gothic Medium" pitchFamily="34" charset="0"/>
              </a:rPr>
              <a:t>lakhs. </a:t>
            </a:r>
            <a:r>
              <a:rPr lang="en-US" sz="2800" b="1" dirty="0" smtClean="0">
                <a:latin typeface="Franklin Gothic Medium" pitchFamily="34" charset="0"/>
              </a:rPr>
              <a:t>The promoters plan to </a:t>
            </a:r>
            <a:r>
              <a:rPr lang="en-US" sz="2800" b="1" dirty="0">
                <a:latin typeface="Franklin Gothic Medium" pitchFamily="34" charset="0"/>
              </a:rPr>
              <a:t>expand the Project </a:t>
            </a:r>
            <a:r>
              <a:rPr lang="en-US" sz="2800" b="1" dirty="0" smtClean="0">
                <a:latin typeface="Franklin Gothic Medium" pitchFamily="34" charset="0"/>
              </a:rPr>
              <a:t>by adding </a:t>
            </a:r>
            <a:r>
              <a:rPr lang="en-US" sz="2800" b="1" dirty="0">
                <a:latin typeface="Franklin Gothic Medium" pitchFamily="34" charset="0"/>
              </a:rPr>
              <a:t>Multi-layer Extruder machine, </a:t>
            </a:r>
            <a:r>
              <a:rPr lang="en-US" sz="2800" b="1" dirty="0" err="1">
                <a:latin typeface="Franklin Gothic Medium" pitchFamily="34" charset="0"/>
              </a:rPr>
              <a:t>Roto</a:t>
            </a:r>
            <a:r>
              <a:rPr lang="en-US" sz="2800" b="1" dirty="0">
                <a:latin typeface="Franklin Gothic Medium" pitchFamily="34" charset="0"/>
              </a:rPr>
              <a:t> Gravure printing machine with Lamination </a:t>
            </a:r>
            <a:r>
              <a:rPr lang="en-US" sz="2800" b="1" dirty="0" smtClean="0">
                <a:latin typeface="Franklin Gothic Medium" pitchFamily="34" charset="0"/>
              </a:rPr>
              <a:t>facilities.  </a:t>
            </a:r>
            <a:endParaRPr lang="en-US" sz="2800" b="1" dirty="0">
              <a:latin typeface="Franklin Gothic Medium" pitchFamily="34" charset="0"/>
            </a:endParaRPr>
          </a:p>
        </p:txBody>
      </p:sp>
    </p:spTree>
    <p:extLst>
      <p:ext uri="{BB962C8B-B14F-4D97-AF65-F5344CB8AC3E}">
        <p14:creationId xmlns:p14="http://schemas.microsoft.com/office/powerpoint/2010/main" val="35093373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524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Indofrench</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Polymers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 name="image10.jpeg" descr="C:\Users\ADMIN\Pictures\1.jpeg"/>
          <p:cNvPicPr>
            <a:picLocks noGrp="1"/>
          </p:cNvPicPr>
          <p:nvPr>
            <p:ph idx="1"/>
          </p:nvPr>
        </p:nvPicPr>
        <p:blipFill>
          <a:blip r:embed="rId2" cstate="print"/>
          <a:stretch>
            <a:fillRect/>
          </a:stretch>
        </p:blipFill>
        <p:spPr>
          <a:xfrm>
            <a:off x="289560" y="1752600"/>
            <a:ext cx="2377440" cy="2560320"/>
          </a:xfrm>
          <a:prstGeom prst="rect">
            <a:avLst/>
          </a:prstGeom>
        </p:spPr>
      </p:pic>
      <p:pic>
        <p:nvPicPr>
          <p:cNvPr id="5" name="image11.jpeg" descr="C:\Users\ADMIN\Pictures\2.jpeg"/>
          <p:cNvPicPr/>
          <p:nvPr/>
        </p:nvPicPr>
        <p:blipFill>
          <a:blip r:embed="rId3" cstate="print"/>
          <a:stretch>
            <a:fillRect/>
          </a:stretch>
        </p:blipFill>
        <p:spPr>
          <a:xfrm>
            <a:off x="6477000" y="1752600"/>
            <a:ext cx="2377440" cy="2560320"/>
          </a:xfrm>
          <a:prstGeom prst="rect">
            <a:avLst/>
          </a:prstGeom>
        </p:spPr>
      </p:pic>
      <p:pic>
        <p:nvPicPr>
          <p:cNvPr id="6" name="image7.jpeg"/>
          <p:cNvPicPr/>
          <p:nvPr/>
        </p:nvPicPr>
        <p:blipFill>
          <a:blip r:embed="rId4" cstate="print"/>
          <a:stretch>
            <a:fillRect/>
          </a:stretch>
        </p:blipFill>
        <p:spPr>
          <a:xfrm>
            <a:off x="2988945" y="1752600"/>
            <a:ext cx="3259455" cy="2514600"/>
          </a:xfrm>
          <a:prstGeom prst="rect">
            <a:avLst/>
          </a:prstGeom>
        </p:spPr>
      </p:pic>
      <p:pic>
        <p:nvPicPr>
          <p:cNvPr id="8" name="image8.jpeg"/>
          <p:cNvPicPr/>
          <p:nvPr/>
        </p:nvPicPr>
        <p:blipFill>
          <a:blip r:embed="rId5" cstate="print"/>
          <a:stretch>
            <a:fillRect/>
          </a:stretch>
        </p:blipFill>
        <p:spPr>
          <a:xfrm>
            <a:off x="6324601" y="4718594"/>
            <a:ext cx="2529840" cy="1987006"/>
          </a:xfrm>
          <a:prstGeom prst="rect">
            <a:avLst/>
          </a:prstGeom>
        </p:spPr>
      </p:pic>
      <p:pic>
        <p:nvPicPr>
          <p:cNvPr id="9" name="image6.jpeg"/>
          <p:cNvPicPr/>
          <p:nvPr/>
        </p:nvPicPr>
        <p:blipFill>
          <a:blip r:embed="rId6" cstate="print"/>
          <a:stretch>
            <a:fillRect/>
          </a:stretch>
        </p:blipFill>
        <p:spPr>
          <a:xfrm>
            <a:off x="2971800" y="4724400"/>
            <a:ext cx="3276600" cy="1981200"/>
          </a:xfrm>
          <a:prstGeom prst="rect">
            <a:avLst/>
          </a:prstGeom>
        </p:spPr>
      </p:pic>
      <p:pic>
        <p:nvPicPr>
          <p:cNvPr id="10" name="image5.jpeg" descr="C:\Users\ADMIN\Pictures\images\2019-01-12.jpg"/>
          <p:cNvPicPr/>
          <p:nvPr/>
        </p:nvPicPr>
        <p:blipFill>
          <a:blip r:embed="rId7" cstate="print"/>
          <a:stretch>
            <a:fillRect/>
          </a:stretch>
        </p:blipFill>
        <p:spPr>
          <a:xfrm>
            <a:off x="228600" y="4718594"/>
            <a:ext cx="2692044" cy="1987006"/>
          </a:xfrm>
          <a:prstGeom prst="rect">
            <a:avLst/>
          </a:prstGeom>
        </p:spPr>
      </p:pic>
      <p:sp>
        <p:nvSpPr>
          <p:cNvPr id="3" name="TextBox 2"/>
          <p:cNvSpPr txBox="1"/>
          <p:nvPr/>
        </p:nvSpPr>
        <p:spPr>
          <a:xfrm>
            <a:off x="0" y="4191000"/>
            <a:ext cx="2971800" cy="461665"/>
          </a:xfrm>
          <a:prstGeom prst="rect">
            <a:avLst/>
          </a:prstGeom>
          <a:noFill/>
        </p:spPr>
        <p:txBody>
          <a:bodyPr wrap="square" rtlCol="0">
            <a:spAutoFit/>
          </a:bodyPr>
          <a:lstStyle/>
          <a:p>
            <a:pPr algn="ctr"/>
            <a:r>
              <a:rPr lang="en-US" sz="2400" b="1" dirty="0" err="1" smtClean="0"/>
              <a:t>Shri</a:t>
            </a:r>
            <a:r>
              <a:rPr lang="en-US" sz="2400" b="1" dirty="0" smtClean="0"/>
              <a:t> </a:t>
            </a:r>
            <a:r>
              <a:rPr lang="en-US" sz="2400" b="1" dirty="0" err="1" smtClean="0"/>
              <a:t>Babuji</a:t>
            </a:r>
            <a:r>
              <a:rPr lang="en-US" sz="2400" b="1" dirty="0" smtClean="0"/>
              <a:t> </a:t>
            </a:r>
            <a:r>
              <a:rPr lang="en-US" sz="2400" b="1" dirty="0" err="1"/>
              <a:t>Kuruvilla</a:t>
            </a:r>
            <a:endParaRPr lang="en-US" sz="2400" b="1" dirty="0"/>
          </a:p>
        </p:txBody>
      </p:sp>
      <p:sp>
        <p:nvSpPr>
          <p:cNvPr id="11" name="TextBox 10"/>
          <p:cNvSpPr txBox="1"/>
          <p:nvPr/>
        </p:nvSpPr>
        <p:spPr>
          <a:xfrm>
            <a:off x="6096000" y="4191000"/>
            <a:ext cx="3048000" cy="461665"/>
          </a:xfrm>
          <a:prstGeom prst="rect">
            <a:avLst/>
          </a:prstGeom>
          <a:noFill/>
        </p:spPr>
        <p:txBody>
          <a:bodyPr wrap="square" rtlCol="0">
            <a:spAutoFit/>
          </a:bodyPr>
          <a:lstStyle/>
          <a:p>
            <a:pPr algn="ctr"/>
            <a:r>
              <a:rPr lang="en-US" sz="2400" b="1" dirty="0"/>
              <a:t>Ms. </a:t>
            </a:r>
            <a:r>
              <a:rPr lang="en-US" sz="2400" b="1" dirty="0" err="1"/>
              <a:t>Raymol</a:t>
            </a:r>
            <a:r>
              <a:rPr lang="en-US" sz="2400" b="1" dirty="0"/>
              <a:t> </a:t>
            </a:r>
            <a:r>
              <a:rPr lang="en-US" sz="2400" b="1" dirty="0" err="1"/>
              <a:t>Kuruvilla</a:t>
            </a:r>
            <a:endParaRPr lang="en-US" sz="2400" b="1" dirty="0"/>
          </a:p>
        </p:txBody>
      </p:sp>
    </p:spTree>
    <p:extLst>
      <p:ext uri="{BB962C8B-B14F-4D97-AF65-F5344CB8AC3E}">
        <p14:creationId xmlns:p14="http://schemas.microsoft.com/office/powerpoint/2010/main" val="19411618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524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Indofrench</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Polymers</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Content Placeholder 6"/>
          <p:cNvSpPr>
            <a:spLocks noGrp="1"/>
          </p:cNvSpPr>
          <p:nvPr>
            <p:ph idx="1"/>
          </p:nvPr>
        </p:nvSpPr>
        <p:spPr>
          <a:xfrm>
            <a:off x="152400" y="1828800"/>
            <a:ext cx="8839200" cy="4830763"/>
          </a:xfrm>
        </p:spPr>
        <p:txBody>
          <a:bodyPr>
            <a:normAutofit fontScale="32500" lnSpcReduction="20000"/>
          </a:bodyPr>
          <a:lstStyle/>
          <a:p>
            <a:pPr marL="0" indent="457200" algn="just">
              <a:lnSpc>
                <a:spcPct val="120000"/>
              </a:lnSpc>
              <a:spcBef>
                <a:spcPts val="0"/>
              </a:spcBef>
              <a:buNone/>
            </a:pPr>
            <a:r>
              <a:rPr lang="en-US" sz="8300" b="1" dirty="0" smtClean="0">
                <a:latin typeface="Franklin Gothic Medium" pitchFamily="34" charset="0"/>
              </a:rPr>
              <a:t>M/s </a:t>
            </a:r>
            <a:r>
              <a:rPr lang="en-US" sz="8300" b="1" dirty="0" err="1" smtClean="0">
                <a:latin typeface="Franklin Gothic Medium" pitchFamily="34" charset="0"/>
              </a:rPr>
              <a:t>Indofrench</a:t>
            </a:r>
            <a:r>
              <a:rPr lang="en-US" sz="8300" b="1" dirty="0" smtClean="0">
                <a:latin typeface="Franklin Gothic Medium" pitchFamily="34" charset="0"/>
              </a:rPr>
              <a:t> </a:t>
            </a:r>
            <a:r>
              <a:rPr lang="en-US" sz="8300" b="1" dirty="0">
                <a:latin typeface="Franklin Gothic Medium" pitchFamily="34" charset="0"/>
              </a:rPr>
              <a:t>Polymers </a:t>
            </a:r>
            <a:r>
              <a:rPr lang="en-US" sz="8300" b="1" dirty="0" smtClean="0">
                <a:latin typeface="Franklin Gothic Medium" pitchFamily="34" charset="0"/>
              </a:rPr>
              <a:t>was established by </a:t>
            </a:r>
            <a:r>
              <a:rPr lang="en-US" sz="8300" b="1" dirty="0" err="1">
                <a:latin typeface="Franklin Gothic Medium" pitchFamily="34" charset="0"/>
              </a:rPr>
              <a:t>Shri</a:t>
            </a:r>
            <a:r>
              <a:rPr lang="en-US" sz="8300" b="1" dirty="0">
                <a:latin typeface="Franklin Gothic Medium" pitchFamily="34" charset="0"/>
              </a:rPr>
              <a:t> </a:t>
            </a:r>
            <a:r>
              <a:rPr lang="en-US" sz="8300" b="1" dirty="0" err="1">
                <a:latin typeface="Franklin Gothic Medium" pitchFamily="34" charset="0"/>
              </a:rPr>
              <a:t>Kuruvilla</a:t>
            </a:r>
            <a:r>
              <a:rPr lang="en-US" sz="8300" b="1" dirty="0">
                <a:latin typeface="Franklin Gothic Medium" pitchFamily="34" charset="0"/>
              </a:rPr>
              <a:t> </a:t>
            </a:r>
            <a:r>
              <a:rPr lang="en-US" sz="8300" b="1" dirty="0" err="1">
                <a:latin typeface="Franklin Gothic Medium" pitchFamily="34" charset="0"/>
              </a:rPr>
              <a:t>Babuji</a:t>
            </a:r>
            <a:r>
              <a:rPr lang="en-US" sz="8300" b="1" dirty="0">
                <a:latin typeface="Franklin Gothic Medium" pitchFamily="34" charset="0"/>
              </a:rPr>
              <a:t> &amp; </a:t>
            </a:r>
            <a:r>
              <a:rPr lang="en-US" sz="8300" b="1" dirty="0" err="1">
                <a:latin typeface="Franklin Gothic Medium" pitchFamily="34" charset="0"/>
              </a:rPr>
              <a:t>Shri</a:t>
            </a:r>
            <a:r>
              <a:rPr lang="en-US" sz="8300" b="1" dirty="0">
                <a:latin typeface="Franklin Gothic Medium" pitchFamily="34" charset="0"/>
              </a:rPr>
              <a:t> Antony Sebastian</a:t>
            </a:r>
            <a:r>
              <a:rPr lang="en-US" sz="8300" b="1" dirty="0" smtClean="0">
                <a:latin typeface="Franklin Gothic Medium" pitchFamily="34" charset="0"/>
              </a:rPr>
              <a:t> in the year 1993 in PIPDIC industrial estate in </a:t>
            </a:r>
            <a:r>
              <a:rPr lang="en-US" sz="8300" b="1" dirty="0" err="1" smtClean="0">
                <a:latin typeface="Franklin Gothic Medium" pitchFamily="34" charset="0"/>
              </a:rPr>
              <a:t>Puducherry</a:t>
            </a:r>
            <a:r>
              <a:rPr lang="en-US" sz="8300" b="1" dirty="0" smtClean="0">
                <a:latin typeface="Franklin Gothic Medium" pitchFamily="34" charset="0"/>
              </a:rPr>
              <a:t> to manufacture latex foam. Ms. </a:t>
            </a:r>
            <a:r>
              <a:rPr lang="en-US" sz="8300" b="1" dirty="0" err="1" smtClean="0">
                <a:latin typeface="Franklin Gothic Medium" pitchFamily="34" charset="0"/>
              </a:rPr>
              <a:t>Raymol</a:t>
            </a:r>
            <a:r>
              <a:rPr lang="en-US" sz="8300" b="1" dirty="0" smtClean="0">
                <a:latin typeface="Franklin Gothic Medium" pitchFamily="34" charset="0"/>
              </a:rPr>
              <a:t> </a:t>
            </a:r>
            <a:r>
              <a:rPr lang="en-US" sz="8300" b="1" dirty="0" err="1">
                <a:latin typeface="Franklin Gothic Medium" pitchFamily="34" charset="0"/>
              </a:rPr>
              <a:t>Kuruvilla</a:t>
            </a:r>
            <a:r>
              <a:rPr lang="en-US" sz="8300" b="1" dirty="0">
                <a:latin typeface="Franklin Gothic Medium" pitchFamily="34" charset="0"/>
              </a:rPr>
              <a:t> joined </a:t>
            </a:r>
            <a:r>
              <a:rPr lang="en-US" sz="8300" b="1" dirty="0" smtClean="0">
                <a:latin typeface="Franklin Gothic Medium" pitchFamily="34" charset="0"/>
              </a:rPr>
              <a:t>the business in the year 2000.  They have </a:t>
            </a:r>
            <a:r>
              <a:rPr lang="en-US" sz="8300" b="1" dirty="0">
                <a:latin typeface="Franklin Gothic Medium" pitchFamily="34" charset="0"/>
              </a:rPr>
              <a:t>achieved a good market share </a:t>
            </a:r>
            <a:r>
              <a:rPr lang="en-US" sz="8300" b="1" dirty="0" smtClean="0">
                <a:latin typeface="Franklin Gothic Medium" pitchFamily="34" charset="0"/>
              </a:rPr>
              <a:t>by maintaining product quality. </a:t>
            </a:r>
            <a:r>
              <a:rPr lang="en-US" sz="8300" b="1" dirty="0">
                <a:latin typeface="Franklin Gothic Medium" pitchFamily="34" charset="0"/>
              </a:rPr>
              <a:t>In India, first </a:t>
            </a:r>
            <a:r>
              <a:rPr lang="en-US" sz="8300" b="1" dirty="0" err="1">
                <a:latin typeface="Franklin Gothic Medium" pitchFamily="34" charset="0"/>
              </a:rPr>
              <a:t>pincore</a:t>
            </a:r>
            <a:r>
              <a:rPr lang="en-US" sz="8300" b="1" dirty="0">
                <a:latin typeface="Franklin Gothic Medium" pitchFamily="34" charset="0"/>
              </a:rPr>
              <a:t> design was introduced to minimize latent heat. </a:t>
            </a:r>
            <a:r>
              <a:rPr lang="en-US" sz="8300" b="1" dirty="0" smtClean="0">
                <a:latin typeface="Franklin Gothic Medium" pitchFamily="34" charset="0"/>
              </a:rPr>
              <a:t>They introduced </a:t>
            </a:r>
            <a:r>
              <a:rPr lang="en-US" sz="8300" b="1" dirty="0">
                <a:latin typeface="Franklin Gothic Medium" pitchFamily="34" charset="0"/>
              </a:rPr>
              <a:t>the </a:t>
            </a:r>
            <a:r>
              <a:rPr lang="en-US" sz="8300" b="1" dirty="0" smtClean="0">
                <a:latin typeface="Franklin Gothic Medium" pitchFamily="34" charset="0"/>
              </a:rPr>
              <a:t>THREE </a:t>
            </a:r>
            <a:r>
              <a:rPr lang="en-US" sz="8300" b="1" dirty="0">
                <a:latin typeface="Franklin Gothic Medium" pitchFamily="34" charset="0"/>
              </a:rPr>
              <a:t>TIME PURIFICATION process with Dunlop technology, which ensures mattress </a:t>
            </a:r>
            <a:r>
              <a:rPr lang="en-US" sz="8300" b="1" dirty="0" smtClean="0">
                <a:latin typeface="Franklin Gothic Medium" pitchFamily="34" charset="0"/>
              </a:rPr>
              <a:t>durability &amp; sufficient </a:t>
            </a:r>
            <a:r>
              <a:rPr lang="en-US" sz="8300" b="1" dirty="0">
                <a:latin typeface="Franklin Gothic Medium" pitchFamily="34" charset="0"/>
              </a:rPr>
              <a:t>support </a:t>
            </a:r>
            <a:r>
              <a:rPr lang="en-US" sz="8300" b="1" dirty="0" smtClean="0">
                <a:latin typeface="Franklin Gothic Medium" pitchFamily="34" charset="0"/>
              </a:rPr>
              <a:t>to avoid unevenness </a:t>
            </a:r>
            <a:r>
              <a:rPr lang="en-US" sz="8300" b="1" dirty="0">
                <a:latin typeface="Franklin Gothic Medium" pitchFamily="34" charset="0"/>
              </a:rPr>
              <a:t>of surface and </a:t>
            </a:r>
            <a:r>
              <a:rPr lang="en-US" sz="8300" b="1" dirty="0" smtClean="0">
                <a:latin typeface="Franklin Gothic Medium" pitchFamily="34" charset="0"/>
              </a:rPr>
              <a:t>back </a:t>
            </a:r>
            <a:r>
              <a:rPr lang="en-US" sz="8300" b="1" dirty="0">
                <a:latin typeface="Franklin Gothic Medium" pitchFamily="34" charset="0"/>
              </a:rPr>
              <a:t>pain</a:t>
            </a:r>
            <a:r>
              <a:rPr lang="en-US" sz="8300" b="1" dirty="0" smtClean="0">
                <a:latin typeface="Franklin Gothic Medium" pitchFamily="34" charset="0"/>
              </a:rPr>
              <a:t>.  The company plans to expand on pan </a:t>
            </a:r>
            <a:r>
              <a:rPr lang="en-US" sz="8300" b="1" dirty="0">
                <a:latin typeface="Franklin Gothic Medium" pitchFamily="34" charset="0"/>
              </a:rPr>
              <a:t>India basis.</a:t>
            </a:r>
          </a:p>
          <a:p>
            <a:pPr marL="0" indent="0">
              <a:buNone/>
            </a:pPr>
            <a:r>
              <a:rPr lang="en-US" dirty="0" smtClean="0"/>
              <a:t> </a:t>
            </a:r>
            <a:endParaRPr lang="en-US" dirty="0"/>
          </a:p>
        </p:txBody>
      </p:sp>
    </p:spTree>
    <p:extLst>
      <p:ext uri="{BB962C8B-B14F-4D97-AF65-F5344CB8AC3E}">
        <p14:creationId xmlns:p14="http://schemas.microsoft.com/office/powerpoint/2010/main" val="23479245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524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Safetab</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Life </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Science</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81400" y="1850231"/>
            <a:ext cx="2438400" cy="2416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819275"/>
            <a:ext cx="3200400" cy="2405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4343400"/>
            <a:ext cx="3200400" cy="2285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819275"/>
            <a:ext cx="2827735" cy="481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505200" y="4267200"/>
            <a:ext cx="2514600" cy="461665"/>
          </a:xfrm>
          <a:prstGeom prst="rect">
            <a:avLst/>
          </a:prstGeom>
          <a:noFill/>
        </p:spPr>
        <p:txBody>
          <a:bodyPr wrap="square" rtlCol="0">
            <a:spAutoFit/>
          </a:bodyPr>
          <a:lstStyle/>
          <a:p>
            <a:pPr algn="ctr"/>
            <a:r>
              <a:rPr lang="en-US" sz="2400" b="1" dirty="0" smtClean="0"/>
              <a:t>Ms. R. </a:t>
            </a:r>
            <a:r>
              <a:rPr lang="en-US" sz="2400" b="1" dirty="0" err="1" smtClean="0"/>
              <a:t>Meenakshi</a:t>
            </a:r>
            <a:endParaRPr lang="en-US" sz="2400" dirty="0"/>
          </a:p>
        </p:txBody>
      </p:sp>
    </p:spTree>
    <p:extLst>
      <p:ext uri="{BB962C8B-B14F-4D97-AF65-F5344CB8AC3E}">
        <p14:creationId xmlns:p14="http://schemas.microsoft.com/office/powerpoint/2010/main" val="33201541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524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Safetab</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Life </a:t>
            </a:r>
            <a:r>
              <a:rPr lang="en-US" sz="4800" b="1" cap="none" spc="-10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Science</a:t>
            </a:r>
            <a: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i="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b="1" i="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152400" y="1600200"/>
            <a:ext cx="8839200" cy="5257800"/>
          </a:xfrm>
        </p:spPr>
        <p:txBody>
          <a:bodyPr>
            <a:noAutofit/>
          </a:bodyPr>
          <a:lstStyle/>
          <a:p>
            <a:pPr marL="0" indent="457200" algn="just">
              <a:spcBef>
                <a:spcPts val="0"/>
              </a:spcBef>
              <a:buNone/>
            </a:pPr>
            <a:r>
              <a:rPr lang="en-US" sz="2100" b="1" dirty="0" smtClean="0">
                <a:latin typeface="Franklin Gothic Medium" pitchFamily="34" charset="0"/>
              </a:rPr>
              <a:t>Smt. </a:t>
            </a:r>
            <a:r>
              <a:rPr lang="en-US" sz="2100" b="1" dirty="0">
                <a:latin typeface="Franklin Gothic Medium" pitchFamily="34" charset="0"/>
              </a:rPr>
              <a:t>R. </a:t>
            </a:r>
            <a:r>
              <a:rPr lang="en-US" sz="2100" b="1" dirty="0" err="1">
                <a:latin typeface="Franklin Gothic Medium" pitchFamily="34" charset="0"/>
              </a:rPr>
              <a:t>Meenakshi</a:t>
            </a:r>
            <a:r>
              <a:rPr lang="en-US" sz="2100" b="1" dirty="0">
                <a:latin typeface="Franklin Gothic Medium" pitchFamily="34" charset="0"/>
              </a:rPr>
              <a:t> &amp; </a:t>
            </a:r>
            <a:r>
              <a:rPr lang="en-US" sz="2100" b="1" dirty="0" smtClean="0">
                <a:latin typeface="Franklin Gothic Medium" pitchFamily="34" charset="0"/>
              </a:rPr>
              <a:t>Smt. P </a:t>
            </a:r>
            <a:r>
              <a:rPr lang="en-US" sz="2100" b="1" dirty="0" err="1" smtClean="0">
                <a:latin typeface="Franklin Gothic Medium" pitchFamily="34" charset="0"/>
              </a:rPr>
              <a:t>Kasthuri</a:t>
            </a:r>
            <a:r>
              <a:rPr lang="en-US" sz="2100" b="1" dirty="0" smtClean="0">
                <a:latin typeface="Franklin Gothic Medium" pitchFamily="34" charset="0"/>
              </a:rPr>
              <a:t> promoted </a:t>
            </a:r>
            <a:r>
              <a:rPr lang="en-US" sz="2100" b="1" dirty="0" err="1" smtClean="0">
                <a:latin typeface="Franklin Gothic Medium" pitchFamily="34" charset="0"/>
              </a:rPr>
              <a:t>Safetab</a:t>
            </a:r>
            <a:r>
              <a:rPr lang="en-US" sz="2100" b="1" dirty="0" smtClean="0">
                <a:latin typeface="Franklin Gothic Medium" pitchFamily="34" charset="0"/>
              </a:rPr>
              <a:t> Life Science in the year 2007 in a plot allotted </a:t>
            </a:r>
            <a:r>
              <a:rPr lang="en-US" sz="2100" b="1" dirty="0">
                <a:latin typeface="Franklin Gothic Medium" pitchFamily="34" charset="0"/>
              </a:rPr>
              <a:t>by PIPDIC </a:t>
            </a:r>
            <a:r>
              <a:rPr lang="en-US" sz="2100" b="1" dirty="0" smtClean="0">
                <a:latin typeface="Franklin Gothic Medium" pitchFamily="34" charset="0"/>
              </a:rPr>
              <a:t>which also gave a </a:t>
            </a:r>
            <a:r>
              <a:rPr lang="en-US" sz="2100" b="1" dirty="0">
                <a:latin typeface="Franklin Gothic Medium" pitchFamily="34" charset="0"/>
              </a:rPr>
              <a:t>term loan of Rs.137.58 lakhs. </a:t>
            </a:r>
            <a:r>
              <a:rPr lang="en-US" sz="2100" b="1" dirty="0" err="1">
                <a:latin typeface="Franklin Gothic Medium" pitchFamily="34" charset="0"/>
              </a:rPr>
              <a:t>Safetab</a:t>
            </a:r>
            <a:r>
              <a:rPr lang="en-US" sz="2100" b="1" dirty="0">
                <a:latin typeface="Franklin Gothic Medium" pitchFamily="34" charset="0"/>
              </a:rPr>
              <a:t> Life Science started manufacturing </a:t>
            </a:r>
            <a:r>
              <a:rPr lang="en-US" sz="2100" b="1" dirty="0" smtClean="0">
                <a:latin typeface="Franklin Gothic Medium" pitchFamily="34" charset="0"/>
              </a:rPr>
              <a:t>tablets, capsules, sachets </a:t>
            </a:r>
            <a:r>
              <a:rPr lang="en-US" sz="2100" b="1" dirty="0">
                <a:latin typeface="Franklin Gothic Medium" pitchFamily="34" charset="0"/>
              </a:rPr>
              <a:t>etc. </a:t>
            </a:r>
            <a:r>
              <a:rPr lang="en-US" sz="2100" b="1" dirty="0" smtClean="0">
                <a:latin typeface="Franklin Gothic Medium" pitchFamily="34" charset="0"/>
              </a:rPr>
              <a:t>which include </a:t>
            </a:r>
            <a:r>
              <a:rPr lang="en-US" sz="2100" b="1" dirty="0" err="1" smtClean="0">
                <a:latin typeface="Franklin Gothic Medium" pitchFamily="34" charset="0"/>
              </a:rPr>
              <a:t>Anti</a:t>
            </a:r>
            <a:r>
              <a:rPr lang="en-US" sz="2100" b="1" dirty="0" err="1">
                <a:latin typeface="Franklin Gothic Medium" pitchFamily="34" charset="0"/>
              </a:rPr>
              <a:t>Asthma</a:t>
            </a:r>
            <a:r>
              <a:rPr lang="en-US" sz="2100" b="1" dirty="0">
                <a:latin typeface="Franklin Gothic Medium" pitchFamily="34" charset="0"/>
              </a:rPr>
              <a:t>, Anti-</a:t>
            </a:r>
            <a:r>
              <a:rPr lang="en-US" sz="2100" b="1" dirty="0" err="1">
                <a:latin typeface="Franklin Gothic Medium" pitchFamily="34" charset="0"/>
              </a:rPr>
              <a:t>Allergics</a:t>
            </a:r>
            <a:r>
              <a:rPr lang="en-US" sz="2100" b="1" dirty="0">
                <a:latin typeface="Franklin Gothic Medium" pitchFamily="34" charset="0"/>
              </a:rPr>
              <a:t>, Anti-Oxidants, Anti-</a:t>
            </a:r>
            <a:r>
              <a:rPr lang="en-US" sz="2100" b="1" dirty="0" err="1">
                <a:latin typeface="Franklin Gothic Medium" pitchFamily="34" charset="0"/>
              </a:rPr>
              <a:t>Ulcerants</a:t>
            </a:r>
            <a:r>
              <a:rPr lang="en-US" sz="2100" b="1" dirty="0">
                <a:latin typeface="Franklin Gothic Medium" pitchFamily="34" charset="0"/>
              </a:rPr>
              <a:t>, Analgesics, Cardiology, </a:t>
            </a:r>
            <a:r>
              <a:rPr lang="en-US" sz="2100" b="1" dirty="0" err="1">
                <a:latin typeface="Franklin Gothic Medium" pitchFamily="34" charset="0"/>
              </a:rPr>
              <a:t>Gynaecology</a:t>
            </a:r>
            <a:r>
              <a:rPr lang="en-US" sz="2100" b="1" dirty="0">
                <a:latin typeface="Franklin Gothic Medium" pitchFamily="34" charset="0"/>
              </a:rPr>
              <a:t>, Vitamin Supplements, Anti </a:t>
            </a:r>
            <a:r>
              <a:rPr lang="en-US" sz="2100" b="1" dirty="0" smtClean="0">
                <a:latin typeface="Franklin Gothic Medium" pitchFamily="34" charset="0"/>
              </a:rPr>
              <a:t>– Diabetic medicines to </a:t>
            </a:r>
            <a:r>
              <a:rPr lang="en-US" sz="2100" b="1" dirty="0">
                <a:latin typeface="Franklin Gothic Medium" pitchFamily="34" charset="0"/>
              </a:rPr>
              <a:t>serve B2B market </a:t>
            </a:r>
            <a:r>
              <a:rPr lang="en-US" sz="2100" b="1" dirty="0" smtClean="0">
                <a:latin typeface="Franklin Gothic Medium" pitchFamily="34" charset="0"/>
              </a:rPr>
              <a:t>with </a:t>
            </a:r>
            <a:r>
              <a:rPr lang="en-US" sz="2100" b="1" dirty="0">
                <a:latin typeface="Franklin Gothic Medium" pitchFamily="34" charset="0"/>
              </a:rPr>
              <a:t>24 employees</a:t>
            </a:r>
            <a:r>
              <a:rPr lang="en-US" sz="2100" b="1" dirty="0" smtClean="0">
                <a:latin typeface="Franklin Gothic Medium" pitchFamily="34" charset="0"/>
              </a:rPr>
              <a:t>. By late </a:t>
            </a:r>
            <a:r>
              <a:rPr lang="en-US" sz="2100" b="1" dirty="0">
                <a:latin typeface="Franklin Gothic Medium" pitchFamily="34" charset="0"/>
              </a:rPr>
              <a:t>2010 </a:t>
            </a:r>
            <a:r>
              <a:rPr lang="en-US" sz="2100" b="1" dirty="0" smtClean="0">
                <a:latin typeface="Franklin Gothic Medium" pitchFamily="34" charset="0"/>
              </a:rPr>
              <a:t>the unit started </a:t>
            </a:r>
            <a:r>
              <a:rPr lang="en-US" sz="2100" b="1" dirty="0">
                <a:latin typeface="Franklin Gothic Medium" pitchFamily="34" charset="0"/>
              </a:rPr>
              <a:t>supplying products </a:t>
            </a:r>
            <a:r>
              <a:rPr lang="en-US" sz="2100" b="1" dirty="0" smtClean="0">
                <a:latin typeface="Franklin Gothic Medium" pitchFamily="34" charset="0"/>
              </a:rPr>
              <a:t>to leading national </a:t>
            </a:r>
            <a:r>
              <a:rPr lang="en-US" sz="2100" b="1" dirty="0">
                <a:latin typeface="Franklin Gothic Medium" pitchFamily="34" charset="0"/>
              </a:rPr>
              <a:t>players in the </a:t>
            </a:r>
            <a:r>
              <a:rPr lang="en-US" sz="2100" b="1" dirty="0" err="1">
                <a:latin typeface="Franklin Gothic Medium" pitchFamily="34" charset="0"/>
              </a:rPr>
              <a:t>Pharma</a:t>
            </a:r>
            <a:r>
              <a:rPr lang="en-US" sz="2100" b="1" dirty="0">
                <a:latin typeface="Franklin Gothic Medium" pitchFamily="34" charset="0"/>
              </a:rPr>
              <a:t> </a:t>
            </a:r>
            <a:r>
              <a:rPr lang="en-US" sz="2100" b="1" dirty="0" smtClean="0">
                <a:latin typeface="Franklin Gothic Medium" pitchFamily="34" charset="0"/>
              </a:rPr>
              <a:t>industry. Their turnover </a:t>
            </a:r>
            <a:r>
              <a:rPr lang="en-US" sz="2100" b="1" dirty="0">
                <a:latin typeface="Franklin Gothic Medium" pitchFamily="34" charset="0"/>
              </a:rPr>
              <a:t>crossed </a:t>
            </a:r>
            <a:r>
              <a:rPr lang="en-US" sz="2100" b="1" dirty="0" smtClean="0">
                <a:latin typeface="Franklin Gothic Medium" pitchFamily="34" charset="0"/>
              </a:rPr>
              <a:t>Rs.50 </a:t>
            </a:r>
            <a:r>
              <a:rPr lang="en-US" sz="2100" b="1" dirty="0" err="1" smtClean="0">
                <a:latin typeface="Franklin Gothic Medium" pitchFamily="34" charset="0"/>
              </a:rPr>
              <a:t>crores</a:t>
            </a:r>
            <a:r>
              <a:rPr lang="en-US" sz="2100" b="1" dirty="0" smtClean="0">
                <a:latin typeface="Franklin Gothic Medium" pitchFamily="34" charset="0"/>
              </a:rPr>
              <a:t> </a:t>
            </a:r>
            <a:r>
              <a:rPr lang="en-US" sz="2100" b="1" dirty="0">
                <a:latin typeface="Franklin Gothic Medium" pitchFamily="34" charset="0"/>
              </a:rPr>
              <a:t>in the </a:t>
            </a:r>
            <a:r>
              <a:rPr lang="en-US" sz="2100" b="1" dirty="0" smtClean="0">
                <a:latin typeface="Franklin Gothic Medium" pitchFamily="34" charset="0"/>
              </a:rPr>
              <a:t>FY2017-18</a:t>
            </a:r>
            <a:r>
              <a:rPr lang="en-US" sz="2100" b="1" dirty="0">
                <a:latin typeface="Franklin Gothic Medium" pitchFamily="34" charset="0"/>
              </a:rPr>
              <a:t>. </a:t>
            </a:r>
            <a:r>
              <a:rPr lang="en-US" sz="2100" b="1" dirty="0" err="1">
                <a:latin typeface="Franklin Gothic Medium" pitchFamily="34" charset="0"/>
              </a:rPr>
              <a:t>Safetab</a:t>
            </a:r>
            <a:r>
              <a:rPr lang="en-US" sz="2100" b="1" dirty="0">
                <a:latin typeface="Franklin Gothic Medium" pitchFamily="34" charset="0"/>
              </a:rPr>
              <a:t> </a:t>
            </a:r>
            <a:r>
              <a:rPr lang="en-US" sz="2100" b="1" dirty="0" smtClean="0">
                <a:latin typeface="Franklin Gothic Medium" pitchFamily="34" charset="0"/>
              </a:rPr>
              <a:t>now employs </a:t>
            </a:r>
            <a:r>
              <a:rPr lang="en-US" sz="2100" b="1" dirty="0">
                <a:latin typeface="Franklin Gothic Medium" pitchFamily="34" charset="0"/>
              </a:rPr>
              <a:t>380 personnel. </a:t>
            </a:r>
            <a:r>
              <a:rPr lang="en-US" sz="2100" b="1" dirty="0" smtClean="0">
                <a:latin typeface="Franklin Gothic Medium" pitchFamily="34" charset="0"/>
              </a:rPr>
              <a:t>From a small </a:t>
            </a:r>
            <a:r>
              <a:rPr lang="en-US" sz="2100" b="1" dirty="0">
                <a:latin typeface="Franklin Gothic Medium" pitchFamily="34" charset="0"/>
              </a:rPr>
              <a:t>unit in a single </a:t>
            </a:r>
            <a:r>
              <a:rPr lang="en-US" sz="2100" b="1" dirty="0" smtClean="0">
                <a:latin typeface="Franklin Gothic Medium" pitchFamily="34" charset="0"/>
              </a:rPr>
              <a:t>plot the unit now operates from 6 </a:t>
            </a:r>
            <a:r>
              <a:rPr lang="en-US" sz="2100" b="1" dirty="0">
                <a:latin typeface="Franklin Gothic Medium" pitchFamily="34" charset="0"/>
              </a:rPr>
              <a:t>plots. It also acquired a plant in Chennai </a:t>
            </a:r>
            <a:r>
              <a:rPr lang="en-US" sz="2100" b="1" dirty="0" smtClean="0">
                <a:latin typeface="Franklin Gothic Medium" pitchFamily="34" charset="0"/>
              </a:rPr>
              <a:t>in the year 2014 viz.“ </a:t>
            </a:r>
            <a:r>
              <a:rPr lang="en-US" sz="2100" b="1" dirty="0" err="1" smtClean="0">
                <a:latin typeface="Franklin Gothic Medium" pitchFamily="34" charset="0"/>
              </a:rPr>
              <a:t>Archimedis</a:t>
            </a:r>
            <a:r>
              <a:rPr lang="en-US" sz="2100" b="1" dirty="0" smtClean="0">
                <a:latin typeface="Franklin Gothic Medium" pitchFamily="34" charset="0"/>
              </a:rPr>
              <a:t> Healthcare </a:t>
            </a:r>
            <a:r>
              <a:rPr lang="en-US" sz="2100" b="1" dirty="0" err="1" smtClean="0">
                <a:latin typeface="Franklin Gothic Medium" pitchFamily="34" charset="0"/>
              </a:rPr>
              <a:t>Pvt</a:t>
            </a:r>
            <a:r>
              <a:rPr lang="en-US" sz="2100" b="1" dirty="0" smtClean="0">
                <a:latin typeface="Franklin Gothic Medium" pitchFamily="34" charset="0"/>
              </a:rPr>
              <a:t> </a:t>
            </a:r>
            <a:r>
              <a:rPr lang="en-US" sz="2100" b="1" dirty="0">
                <a:latin typeface="Franklin Gothic Medium" pitchFamily="34" charset="0"/>
              </a:rPr>
              <a:t>Ltd”. </a:t>
            </a:r>
            <a:r>
              <a:rPr lang="en-US" sz="2100" b="1" dirty="0" err="1">
                <a:latin typeface="Franklin Gothic Medium" pitchFamily="34" charset="0"/>
              </a:rPr>
              <a:t>Safetab</a:t>
            </a:r>
            <a:r>
              <a:rPr lang="en-US" sz="2100" b="1" dirty="0">
                <a:latin typeface="Franklin Gothic Medium" pitchFamily="34" charset="0"/>
              </a:rPr>
              <a:t> </a:t>
            </a:r>
            <a:r>
              <a:rPr lang="en-US" sz="2100" b="1" dirty="0" smtClean="0">
                <a:latin typeface="Franklin Gothic Medium" pitchFamily="34" charset="0"/>
              </a:rPr>
              <a:t>is also exporting to the International market and has been conferred with WHO-GMP Certification ensuring </a:t>
            </a:r>
            <a:r>
              <a:rPr lang="en-US" sz="2100" b="1" dirty="0">
                <a:latin typeface="Franklin Gothic Medium" pitchFamily="34" charset="0"/>
              </a:rPr>
              <a:t>quality control. </a:t>
            </a:r>
            <a:r>
              <a:rPr lang="en-US" sz="2100" b="1" dirty="0" smtClean="0">
                <a:latin typeface="Franklin Gothic Medium" pitchFamily="34" charset="0"/>
              </a:rPr>
              <a:t> </a:t>
            </a:r>
            <a:r>
              <a:rPr lang="en-US" sz="2100" b="1" dirty="0" err="1" smtClean="0">
                <a:latin typeface="Franklin Gothic Medium" pitchFamily="34" charset="0"/>
              </a:rPr>
              <a:t>Safetab</a:t>
            </a:r>
            <a:r>
              <a:rPr lang="en-US" sz="2100" b="1" dirty="0" smtClean="0">
                <a:latin typeface="Franklin Gothic Medium" pitchFamily="34" charset="0"/>
              </a:rPr>
              <a:t> is carrying out various </a:t>
            </a:r>
            <a:r>
              <a:rPr lang="en-US" sz="2100" b="1" dirty="0">
                <a:latin typeface="Franklin Gothic Medium" pitchFamily="34" charset="0"/>
              </a:rPr>
              <a:t>CSR activities in </a:t>
            </a:r>
            <a:r>
              <a:rPr lang="en-US" sz="2100" b="1" dirty="0" smtClean="0">
                <a:latin typeface="Franklin Gothic Medium" pitchFamily="34" charset="0"/>
              </a:rPr>
              <a:t>improving the </a:t>
            </a:r>
            <a:r>
              <a:rPr lang="en-US" sz="2100" b="1" dirty="0">
                <a:latin typeface="Franklin Gothic Medium" pitchFamily="34" charset="0"/>
              </a:rPr>
              <a:t>lifestyle of </a:t>
            </a:r>
            <a:r>
              <a:rPr lang="en-US" sz="2100" b="1" dirty="0" smtClean="0">
                <a:latin typeface="Franklin Gothic Medium" pitchFamily="34" charset="0"/>
              </a:rPr>
              <a:t>people who reside </a:t>
            </a:r>
            <a:r>
              <a:rPr lang="en-US" sz="2100" b="1" dirty="0">
                <a:latin typeface="Franklin Gothic Medium" pitchFamily="34" charset="0"/>
              </a:rPr>
              <a:t>around the industrial area. </a:t>
            </a:r>
            <a:r>
              <a:rPr lang="en-US" sz="2100" b="1" dirty="0" smtClean="0">
                <a:latin typeface="Franklin Gothic Medium" pitchFamily="34" charset="0"/>
              </a:rPr>
              <a:t> The unit paid </a:t>
            </a:r>
            <a:r>
              <a:rPr lang="en-US" sz="2100" b="1" dirty="0">
                <a:latin typeface="Franklin Gothic Medium" pitchFamily="34" charset="0"/>
              </a:rPr>
              <a:t>a direct tax of </a:t>
            </a:r>
            <a:r>
              <a:rPr lang="en-US" sz="2100" b="1" dirty="0" err="1">
                <a:latin typeface="Franklin Gothic Medium" pitchFamily="34" charset="0"/>
              </a:rPr>
              <a:t>Rs</a:t>
            </a:r>
            <a:r>
              <a:rPr lang="en-US" sz="2100" b="1" dirty="0">
                <a:latin typeface="Franklin Gothic Medium" pitchFamily="34" charset="0"/>
              </a:rPr>
              <a:t>. 63.7 million in the </a:t>
            </a:r>
            <a:r>
              <a:rPr lang="en-US" sz="2100" b="1" dirty="0" smtClean="0">
                <a:latin typeface="Franklin Gothic Medium" pitchFamily="34" charset="0"/>
              </a:rPr>
              <a:t>previous financial </a:t>
            </a:r>
            <a:r>
              <a:rPr lang="en-US" sz="2100" b="1" dirty="0">
                <a:latin typeface="Franklin Gothic Medium" pitchFamily="34" charset="0"/>
              </a:rPr>
              <a:t>year </a:t>
            </a:r>
            <a:r>
              <a:rPr lang="en-US" sz="2100" b="1" dirty="0" smtClean="0">
                <a:latin typeface="Franklin Gothic Medium" pitchFamily="34" charset="0"/>
              </a:rPr>
              <a:t>2019-20.</a:t>
            </a:r>
            <a:endParaRPr lang="en-US" sz="2100" b="1" dirty="0">
              <a:latin typeface="Franklin Gothic Medium" pitchFamily="34" charset="0"/>
            </a:endParaRPr>
          </a:p>
        </p:txBody>
      </p:sp>
    </p:spTree>
    <p:extLst>
      <p:ext uri="{BB962C8B-B14F-4D97-AF65-F5344CB8AC3E}">
        <p14:creationId xmlns:p14="http://schemas.microsoft.com/office/powerpoint/2010/main" val="42810015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524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Sumuka</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Hitech</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Products</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5122" name="Picture 2" descr="C:\Users\i3\Documents\COSIDICI AWARDS\AWARDS 2021\AWARDEES\PIPDIC\fwpipdicsumukhaprofilemr_narayanankrishnaphotor\NK- PHOTO.jpg"/>
          <p:cNvPicPr>
            <a:picLocks noChangeAspect="1" noChangeArrowheads="1"/>
          </p:cNvPicPr>
          <p:nvPr/>
        </p:nvPicPr>
        <p:blipFill rotWithShape="1">
          <a:blip r:embed="rId2">
            <a:extLst>
              <a:ext uri="{28A0092B-C50C-407E-A947-70E740481C1C}">
                <a14:useLocalDpi xmlns:a14="http://schemas.microsoft.com/office/drawing/2010/main" val="0"/>
              </a:ext>
            </a:extLst>
          </a:blip>
          <a:srcRect l="11562" t="9465" r="11506" b="11306"/>
          <a:stretch/>
        </p:blipFill>
        <p:spPr bwMode="auto">
          <a:xfrm>
            <a:off x="3429000" y="1919590"/>
            <a:ext cx="2362200" cy="28692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76600" y="4800600"/>
            <a:ext cx="2667000" cy="769441"/>
          </a:xfrm>
          <a:prstGeom prst="rect">
            <a:avLst/>
          </a:prstGeom>
          <a:noFill/>
        </p:spPr>
        <p:txBody>
          <a:bodyPr wrap="square" rtlCol="0">
            <a:spAutoFit/>
          </a:bodyPr>
          <a:lstStyle/>
          <a:p>
            <a:pPr algn="ctr"/>
            <a:r>
              <a:rPr lang="en-US" sz="2200" b="1" dirty="0" err="1" smtClean="0">
                <a:solidFill>
                  <a:schemeClr val="tx2">
                    <a:lumMod val="50000"/>
                  </a:schemeClr>
                </a:solidFill>
                <a:latin typeface="Franklin Gothic Medium" pitchFamily="34" charset="0"/>
              </a:rPr>
              <a:t>Shri</a:t>
            </a:r>
            <a:r>
              <a:rPr lang="en-US" sz="2200" b="1" dirty="0" smtClean="0">
                <a:solidFill>
                  <a:schemeClr val="tx2">
                    <a:lumMod val="50000"/>
                  </a:schemeClr>
                </a:solidFill>
                <a:latin typeface="Franklin Gothic Medium" pitchFamily="34" charset="0"/>
              </a:rPr>
              <a:t> Narayanan Krishna</a:t>
            </a:r>
            <a:endParaRPr lang="en-US" sz="2200" dirty="0">
              <a:solidFill>
                <a:schemeClr val="tx2">
                  <a:lumMod val="50000"/>
                </a:schemeClr>
              </a:solidFill>
              <a:latin typeface="Franklin Gothic Medium" pitchFamily="34" charset="0"/>
            </a:endParaRPr>
          </a:p>
        </p:txBody>
      </p:sp>
      <p:sp>
        <p:nvSpPr>
          <p:cNvPr id="3" name="AutoShape 2" descr="Sumukha Hitech Products Industry in Puducherry, Puducherry, India - Company  Profi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1" name="Picture 3" descr="C:\Users\i3\Documents\COSIDICI AWARDS\AWARDS 2021\AWARDEES\PIPDIC\fwpipdicsumukhaprofilemr_narayanankrishnaphotor\download.jpg"/>
          <p:cNvPicPr>
            <a:picLocks noChangeAspect="1" noChangeArrowheads="1"/>
          </p:cNvPicPr>
          <p:nvPr/>
        </p:nvPicPr>
        <p:blipFill rotWithShape="1">
          <a:blip r:embed="rId3">
            <a:extLst>
              <a:ext uri="{28A0092B-C50C-407E-A947-70E740481C1C}">
                <a14:useLocalDpi xmlns:a14="http://schemas.microsoft.com/office/drawing/2010/main" val="0"/>
              </a:ext>
            </a:extLst>
          </a:blip>
          <a:srcRect l="4668" t="13200" r="5199" b="13733"/>
          <a:stretch/>
        </p:blipFill>
        <p:spPr bwMode="auto">
          <a:xfrm>
            <a:off x="155575" y="3354234"/>
            <a:ext cx="3124199" cy="325206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i3\Documents\COSIDICI AWARDS\AWARDS 2021\AWARDEES\PIPDIC\fwpipdicsumukhaprofilemr_narayanankrishnaphotor\download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312972"/>
            <a:ext cx="2914651" cy="3281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2143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524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PIPDIC</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Puducherry</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Sumuka</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Hitech</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Products</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76200" y="1752600"/>
            <a:ext cx="8915400" cy="4953000"/>
          </a:xfrm>
        </p:spPr>
        <p:txBody>
          <a:bodyPr>
            <a:noAutofit/>
          </a:bodyPr>
          <a:lstStyle/>
          <a:p>
            <a:pPr marL="0" indent="457200" algn="just">
              <a:spcBef>
                <a:spcPts val="0"/>
              </a:spcBef>
              <a:buNone/>
            </a:pPr>
            <a:r>
              <a:rPr lang="en-US" sz="2200" b="1" dirty="0" err="1" smtClean="0">
                <a:solidFill>
                  <a:schemeClr val="tx2">
                    <a:lumMod val="50000"/>
                  </a:schemeClr>
                </a:solidFill>
                <a:latin typeface="Franklin Gothic Medium" pitchFamily="34" charset="0"/>
              </a:rPr>
              <a:t>Shri</a:t>
            </a:r>
            <a:r>
              <a:rPr lang="en-US" sz="2200" b="1" dirty="0" smtClean="0">
                <a:solidFill>
                  <a:schemeClr val="tx2">
                    <a:lumMod val="50000"/>
                  </a:schemeClr>
                </a:solidFill>
                <a:latin typeface="Franklin Gothic Medium" pitchFamily="34" charset="0"/>
              </a:rPr>
              <a:t> Narayanan </a:t>
            </a:r>
            <a:r>
              <a:rPr lang="en-US" sz="2200" b="1" dirty="0">
                <a:solidFill>
                  <a:schemeClr val="tx2">
                    <a:lumMod val="50000"/>
                  </a:schemeClr>
                </a:solidFill>
                <a:latin typeface="Franklin Gothic Medium" pitchFamily="34" charset="0"/>
              </a:rPr>
              <a:t>Krishna, Managing Partner </a:t>
            </a:r>
            <a:r>
              <a:rPr lang="en-US" sz="2200" b="1" dirty="0" smtClean="0">
                <a:solidFill>
                  <a:schemeClr val="tx2">
                    <a:lumMod val="50000"/>
                  </a:schemeClr>
                </a:solidFill>
                <a:latin typeface="Franklin Gothic Medium" pitchFamily="34" charset="0"/>
              </a:rPr>
              <a:t>is a First </a:t>
            </a:r>
            <a:r>
              <a:rPr lang="en-US" sz="2200" b="1" dirty="0">
                <a:solidFill>
                  <a:schemeClr val="tx2">
                    <a:lumMod val="50000"/>
                  </a:schemeClr>
                </a:solidFill>
                <a:latin typeface="Franklin Gothic Medium" pitchFamily="34" charset="0"/>
              </a:rPr>
              <a:t>Generation </a:t>
            </a:r>
            <a:r>
              <a:rPr lang="en-US" sz="2200" b="1" dirty="0" smtClean="0">
                <a:solidFill>
                  <a:schemeClr val="tx2">
                    <a:lumMod val="50000"/>
                  </a:schemeClr>
                </a:solidFill>
                <a:latin typeface="Franklin Gothic Medium" pitchFamily="34" charset="0"/>
              </a:rPr>
              <a:t>Entrepreneur. </a:t>
            </a:r>
            <a:r>
              <a:rPr lang="en-US" sz="2200" b="1" dirty="0">
                <a:solidFill>
                  <a:schemeClr val="tx2">
                    <a:lumMod val="50000"/>
                  </a:schemeClr>
                </a:solidFill>
                <a:latin typeface="Franklin Gothic Medium" pitchFamily="34" charset="0"/>
              </a:rPr>
              <a:t>He started M/s </a:t>
            </a:r>
            <a:r>
              <a:rPr lang="en-US" sz="2200" b="1" dirty="0" err="1">
                <a:solidFill>
                  <a:schemeClr val="tx2">
                    <a:lumMod val="50000"/>
                  </a:schemeClr>
                </a:solidFill>
                <a:latin typeface="Franklin Gothic Medium" pitchFamily="34" charset="0"/>
              </a:rPr>
              <a:t>Sumukha</a:t>
            </a:r>
            <a:r>
              <a:rPr lang="en-US" sz="2200" b="1" dirty="0">
                <a:solidFill>
                  <a:schemeClr val="tx2">
                    <a:lumMod val="50000"/>
                  </a:schemeClr>
                </a:solidFill>
                <a:latin typeface="Franklin Gothic Medium" pitchFamily="34" charset="0"/>
              </a:rPr>
              <a:t> </a:t>
            </a:r>
            <a:r>
              <a:rPr lang="en-US" sz="2200" b="1" dirty="0" err="1">
                <a:solidFill>
                  <a:schemeClr val="tx2">
                    <a:lumMod val="50000"/>
                  </a:schemeClr>
                </a:solidFill>
                <a:latin typeface="Franklin Gothic Medium" pitchFamily="34" charset="0"/>
              </a:rPr>
              <a:t>Hitech</a:t>
            </a:r>
            <a:r>
              <a:rPr lang="en-US" sz="2200" b="1" dirty="0">
                <a:solidFill>
                  <a:schemeClr val="tx2">
                    <a:lumMod val="50000"/>
                  </a:schemeClr>
                </a:solidFill>
                <a:latin typeface="Franklin Gothic Medium" pitchFamily="34" charset="0"/>
              </a:rPr>
              <a:t> Products Industry during financial year 2001-02 in </a:t>
            </a:r>
            <a:r>
              <a:rPr lang="en-US" sz="2200" b="1" dirty="0" err="1">
                <a:solidFill>
                  <a:schemeClr val="tx2">
                    <a:lumMod val="50000"/>
                  </a:schemeClr>
                </a:solidFill>
                <a:latin typeface="Franklin Gothic Medium" pitchFamily="34" charset="0"/>
              </a:rPr>
              <a:t>Sedrapet</a:t>
            </a:r>
            <a:r>
              <a:rPr lang="en-US" sz="2200" b="1" dirty="0">
                <a:solidFill>
                  <a:schemeClr val="tx2">
                    <a:lumMod val="50000"/>
                  </a:schemeClr>
                </a:solidFill>
                <a:latin typeface="Franklin Gothic Medium" pitchFamily="34" charset="0"/>
              </a:rPr>
              <a:t> Industrial Estate, Pondicherry to produce Water </a:t>
            </a:r>
            <a:r>
              <a:rPr lang="en-US" sz="2200" b="1" dirty="0" smtClean="0">
                <a:solidFill>
                  <a:schemeClr val="tx2">
                    <a:lumMod val="50000"/>
                  </a:schemeClr>
                </a:solidFill>
                <a:latin typeface="Franklin Gothic Medium" pitchFamily="34" charset="0"/>
              </a:rPr>
              <a:t>based </a:t>
            </a:r>
            <a:r>
              <a:rPr lang="en-US" sz="2200" b="1" dirty="0">
                <a:solidFill>
                  <a:schemeClr val="tx2">
                    <a:lumMod val="50000"/>
                  </a:schemeClr>
                </a:solidFill>
                <a:latin typeface="Franklin Gothic Medium" pitchFamily="34" charset="0"/>
              </a:rPr>
              <a:t>Adhesives &amp; Over Print Coating products used in Printing, Packaging &amp; Publishing. </a:t>
            </a:r>
            <a:r>
              <a:rPr lang="en-US" sz="2200" b="1" dirty="0" smtClean="0">
                <a:solidFill>
                  <a:schemeClr val="tx2">
                    <a:lumMod val="50000"/>
                  </a:schemeClr>
                </a:solidFill>
                <a:latin typeface="Franklin Gothic Medium" pitchFamily="34" charset="0"/>
              </a:rPr>
              <a:t>He introduced innovative ideas and tailor made products to suit expectations of customers. He is an approved </a:t>
            </a:r>
            <a:r>
              <a:rPr lang="en-US" sz="2200" b="1" dirty="0">
                <a:solidFill>
                  <a:schemeClr val="tx2">
                    <a:lumMod val="50000"/>
                  </a:schemeClr>
                </a:solidFill>
                <a:latin typeface="Franklin Gothic Medium" pitchFamily="34" charset="0"/>
              </a:rPr>
              <a:t>Vendor of Colgate Palmolive, ITC Classmate note books </a:t>
            </a:r>
            <a:r>
              <a:rPr lang="en-US" sz="2200" b="1" dirty="0" smtClean="0">
                <a:solidFill>
                  <a:schemeClr val="tx2">
                    <a:lumMod val="50000"/>
                  </a:schemeClr>
                </a:solidFill>
                <a:latin typeface="Franklin Gothic Medium" pitchFamily="34" charset="0"/>
              </a:rPr>
              <a:t>&amp; has replaced </a:t>
            </a:r>
            <a:r>
              <a:rPr lang="en-US" sz="2200" b="1" dirty="0">
                <a:solidFill>
                  <a:schemeClr val="tx2">
                    <a:lumMod val="50000"/>
                  </a:schemeClr>
                </a:solidFill>
                <a:latin typeface="Franklin Gothic Medium" pitchFamily="34" charset="0"/>
              </a:rPr>
              <a:t>3 products which were 100% import dependent with domestic </a:t>
            </a:r>
            <a:r>
              <a:rPr lang="en-US" sz="2200" b="1" dirty="0" smtClean="0">
                <a:solidFill>
                  <a:schemeClr val="tx2">
                    <a:lumMod val="50000"/>
                  </a:schemeClr>
                </a:solidFill>
                <a:latin typeface="Franklin Gothic Medium" pitchFamily="34" charset="0"/>
              </a:rPr>
              <a:t>range.  The unit is ISO </a:t>
            </a:r>
            <a:r>
              <a:rPr lang="en-US" sz="2200" b="1" dirty="0">
                <a:solidFill>
                  <a:schemeClr val="tx2">
                    <a:lumMod val="50000"/>
                  </a:schemeClr>
                </a:solidFill>
                <a:latin typeface="Franklin Gothic Medium" pitchFamily="34" charset="0"/>
              </a:rPr>
              <a:t>certified with focus on Social Responsibility and awareness </a:t>
            </a:r>
            <a:r>
              <a:rPr lang="en-US" sz="2200" b="1" dirty="0" smtClean="0">
                <a:solidFill>
                  <a:schemeClr val="tx2">
                    <a:lumMod val="50000"/>
                  </a:schemeClr>
                </a:solidFill>
                <a:latin typeface="Franklin Gothic Medium" pitchFamily="34" charset="0"/>
              </a:rPr>
              <a:t>and is exporting to the Gulf countries.  The unit has generated employment for 30</a:t>
            </a:r>
            <a:r>
              <a:rPr lang="en-US" sz="2200" b="1" dirty="0">
                <a:solidFill>
                  <a:schemeClr val="tx2">
                    <a:lumMod val="50000"/>
                  </a:schemeClr>
                </a:solidFill>
                <a:latin typeface="Franklin Gothic Medium" pitchFamily="34" charset="0"/>
              </a:rPr>
              <a:t>+ skilled as well </a:t>
            </a:r>
            <a:r>
              <a:rPr lang="en-US" sz="2200" b="1" dirty="0" smtClean="0">
                <a:solidFill>
                  <a:schemeClr val="tx2">
                    <a:lumMod val="50000"/>
                  </a:schemeClr>
                </a:solidFill>
                <a:latin typeface="Franklin Gothic Medium" pitchFamily="34" charset="0"/>
              </a:rPr>
              <a:t>as unskilled people. </a:t>
            </a:r>
            <a:r>
              <a:rPr lang="en-US" sz="2200" b="1" dirty="0" err="1" smtClean="0">
                <a:solidFill>
                  <a:schemeClr val="tx2">
                    <a:lumMod val="50000"/>
                  </a:schemeClr>
                </a:solidFill>
                <a:latin typeface="Franklin Gothic Medium" pitchFamily="34" charset="0"/>
              </a:rPr>
              <a:t>Shri</a:t>
            </a:r>
            <a:r>
              <a:rPr lang="en-US" sz="2200" b="1" dirty="0" smtClean="0">
                <a:solidFill>
                  <a:schemeClr val="tx2">
                    <a:lumMod val="50000"/>
                  </a:schemeClr>
                </a:solidFill>
                <a:latin typeface="Franklin Gothic Medium" pitchFamily="34" charset="0"/>
              </a:rPr>
              <a:t> </a:t>
            </a:r>
            <a:r>
              <a:rPr lang="en-US" sz="2200" b="1" dirty="0" err="1" smtClean="0">
                <a:solidFill>
                  <a:schemeClr val="tx2">
                    <a:lumMod val="50000"/>
                  </a:schemeClr>
                </a:solidFill>
                <a:latin typeface="Franklin Gothic Medium" pitchFamily="34" charset="0"/>
              </a:rPr>
              <a:t>Krishan</a:t>
            </a:r>
            <a:r>
              <a:rPr lang="en-US" sz="2200" b="1" dirty="0" smtClean="0">
                <a:solidFill>
                  <a:schemeClr val="tx2">
                    <a:lumMod val="50000"/>
                  </a:schemeClr>
                </a:solidFill>
                <a:latin typeface="Franklin Gothic Medium" pitchFamily="34" charset="0"/>
              </a:rPr>
              <a:t> plans </a:t>
            </a:r>
            <a:r>
              <a:rPr lang="en-US" sz="2200" b="1" dirty="0">
                <a:solidFill>
                  <a:schemeClr val="tx2">
                    <a:lumMod val="50000"/>
                  </a:schemeClr>
                </a:solidFill>
                <a:latin typeface="Franklin Gothic Medium" pitchFamily="34" charset="0"/>
              </a:rPr>
              <a:t>to establish his own network of dealers and </a:t>
            </a:r>
            <a:r>
              <a:rPr lang="en-US" sz="2200" b="1" dirty="0" smtClean="0">
                <a:solidFill>
                  <a:schemeClr val="tx2">
                    <a:lumMod val="50000"/>
                  </a:schemeClr>
                </a:solidFill>
                <a:latin typeface="Franklin Gothic Medium" pitchFamily="34" charset="0"/>
              </a:rPr>
              <a:t>sales </a:t>
            </a:r>
            <a:r>
              <a:rPr lang="en-US" sz="2200" b="1" dirty="0">
                <a:solidFill>
                  <a:schemeClr val="tx2">
                    <a:lumMod val="50000"/>
                  </a:schemeClr>
                </a:solidFill>
                <a:latin typeface="Franklin Gothic Medium" pitchFamily="34" charset="0"/>
              </a:rPr>
              <a:t>team and have branches across India.  He is </a:t>
            </a:r>
            <a:r>
              <a:rPr lang="en-US" sz="2200" b="1" dirty="0" smtClean="0">
                <a:solidFill>
                  <a:schemeClr val="tx2">
                    <a:lumMod val="50000"/>
                  </a:schemeClr>
                </a:solidFill>
                <a:latin typeface="Franklin Gothic Medium" pitchFamily="34" charset="0"/>
              </a:rPr>
              <a:t>working </a:t>
            </a:r>
            <a:r>
              <a:rPr lang="en-US" sz="2200" b="1" dirty="0">
                <a:solidFill>
                  <a:schemeClr val="tx2">
                    <a:lumMod val="50000"/>
                  </a:schemeClr>
                </a:solidFill>
                <a:latin typeface="Franklin Gothic Medium" pitchFamily="34" charset="0"/>
              </a:rPr>
              <a:t>on reducing consumption of plastic in tooth brush and wood in pencils.</a:t>
            </a:r>
            <a:endParaRPr lang="en-US" sz="2200" b="1" dirty="0" smtClean="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17684249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Multi Color Minerals</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5123" name="Picture 3" descr="C:\Users\i3\Documents\COSIDICI AWARDS\AWARDS 2021\AWARDEES\RFC\MULTI COLOR MINERALS\IMG_20210802_121545_HDR.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74" t="5719" r="2935" b="3714"/>
          <a:stretch/>
        </p:blipFill>
        <p:spPr bwMode="auto">
          <a:xfrm rot="5400000">
            <a:off x="5198328" y="2912328"/>
            <a:ext cx="4386144" cy="304800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i3\Documents\COSIDICI AWARDS\AWARDS 2021\AWARDEES\RFC\MULTI COLOR MINERALS\IMG_20210802_121634_HD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12" t="9091" r="3355" b="6783"/>
          <a:stretch/>
        </p:blipFill>
        <p:spPr bwMode="auto">
          <a:xfrm>
            <a:off x="228600" y="2243256"/>
            <a:ext cx="3429000" cy="43861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i3\Documents\COSIDICI AWARDS\AWARDS 2021\AWARDEES\RFC\MULTI COLOR MINERALS\IMG_20210802_121509_HDR.jpg"/>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48175" t="35088" r="7270" b="20176"/>
          <a:stretch/>
        </p:blipFill>
        <p:spPr bwMode="auto">
          <a:xfrm rot="5400000">
            <a:off x="3401785" y="2575272"/>
            <a:ext cx="2688774" cy="20247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657600" y="4884003"/>
            <a:ext cx="2209800" cy="830997"/>
          </a:xfrm>
          <a:prstGeom prst="rect">
            <a:avLst/>
          </a:prstGeom>
          <a:noFill/>
        </p:spPr>
        <p:txBody>
          <a:bodyPr wrap="square" rtlCol="0">
            <a:spAutoFit/>
          </a:bodyPr>
          <a:lstStyle/>
          <a:p>
            <a:pPr algn="ctr"/>
            <a:r>
              <a:rPr lang="en-US" sz="2400" b="1" dirty="0" smtClean="0">
                <a:latin typeface="Franklin Gothic Book" pitchFamily="34" charset="0"/>
              </a:rPr>
              <a:t>Smt. </a:t>
            </a:r>
            <a:r>
              <a:rPr lang="en-US" sz="2400" b="1" dirty="0" err="1" smtClean="0">
                <a:latin typeface="Franklin Gothic Book" pitchFamily="34" charset="0"/>
              </a:rPr>
              <a:t>Poonam</a:t>
            </a:r>
            <a:r>
              <a:rPr lang="en-US" sz="2400" b="1" dirty="0" smtClean="0">
                <a:latin typeface="Franklin Gothic Book" pitchFamily="34" charset="0"/>
              </a:rPr>
              <a:t> </a:t>
            </a:r>
            <a:r>
              <a:rPr lang="en-US" sz="2400" b="1" dirty="0" err="1" smtClean="0">
                <a:latin typeface="Franklin Gothic Book" pitchFamily="34" charset="0"/>
              </a:rPr>
              <a:t>Sukhwal</a:t>
            </a:r>
            <a:endParaRPr lang="en-US" sz="2400" dirty="0">
              <a:latin typeface="Franklin Gothic Book" pitchFamily="34" charset="0"/>
            </a:endParaRPr>
          </a:p>
        </p:txBody>
      </p:sp>
    </p:spTree>
    <p:extLst>
      <p:ext uri="{BB962C8B-B14F-4D97-AF65-F5344CB8AC3E}">
        <p14:creationId xmlns:p14="http://schemas.microsoft.com/office/powerpoint/2010/main" val="26559522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Multi Color Minerals</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304800" y="2286000"/>
            <a:ext cx="8686800" cy="4343400"/>
          </a:xfrm>
        </p:spPr>
        <p:txBody>
          <a:bodyPr>
            <a:noAutofit/>
          </a:bodyPr>
          <a:lstStyle/>
          <a:p>
            <a:pPr marL="0" indent="457200" algn="just">
              <a:spcBef>
                <a:spcPts val="0"/>
              </a:spcBef>
              <a:buNone/>
            </a:pPr>
            <a:r>
              <a:rPr lang="en-US"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Smt. </a:t>
            </a:r>
            <a:r>
              <a:rPr lang="en-US" b="1" spc="-100" dirty="0" err="1">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Poonam</a:t>
            </a:r>
            <a:r>
              <a:rPr lang="en-US"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a:t>
            </a:r>
            <a:r>
              <a:rPr lang="en-US" b="1" spc="-100" dirty="0" err="1">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Sukhwal</a:t>
            </a:r>
            <a:r>
              <a:rPr lang="en-US"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established M/s Multi </a:t>
            </a:r>
            <a:r>
              <a:rPr lang="en-US"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Color Minerals in Udaipur for mineral grinding in the year 2016 having availed loan of </a:t>
            </a:r>
            <a:r>
              <a:rPr lang="en-US"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Rs</a:t>
            </a:r>
            <a:r>
              <a:rPr lang="en-US"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90 lakh under YUPY scheme.  Since then she is running the unit successfully and is regular in payment of installments and had become ‘Good Borrower’.  A further loan of Rs.56 lakh under Gold Card scheme was availed by her in March 2021.  She is being awarded as “Best First Generation Entrepreneur”.       </a:t>
            </a:r>
            <a:endParaRPr lang="en-US"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endParaRPr>
          </a:p>
        </p:txBody>
      </p:sp>
    </p:spTree>
    <p:extLst>
      <p:ext uri="{BB962C8B-B14F-4D97-AF65-F5344CB8AC3E}">
        <p14:creationId xmlns:p14="http://schemas.microsoft.com/office/powerpoint/2010/main" val="31001285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I. S. </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Constructions Pvt. Ltd.</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1026" name="Picture 2" descr="C:\Users\i3\Documents\COSIDICI AWARDS\AWARDS 2021\AWARDEES\RFC\I S CONSTRUCTION\IMG-9750.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754" t="28326" r="5838" b="18760"/>
          <a:stretch/>
        </p:blipFill>
        <p:spPr bwMode="auto">
          <a:xfrm>
            <a:off x="2971800" y="2590800"/>
            <a:ext cx="586740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i3\Documents\COSIDICI AWARDS\AWARDS 2021\AWARDEES\RFC\I S CONSTRUCTION\IMG-20210816-WA007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921" t="8928" b="5358"/>
          <a:stretch/>
        </p:blipFill>
        <p:spPr bwMode="auto">
          <a:xfrm>
            <a:off x="304800" y="2514600"/>
            <a:ext cx="2471057" cy="31350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638800"/>
            <a:ext cx="2971800" cy="461665"/>
          </a:xfrm>
          <a:prstGeom prst="rect">
            <a:avLst/>
          </a:prstGeom>
          <a:noFill/>
        </p:spPr>
        <p:txBody>
          <a:bodyPr wrap="square" rtlCol="0">
            <a:spAutoFit/>
          </a:bodyPr>
          <a:lstStyle/>
          <a:p>
            <a:r>
              <a:rPr lang="en-US" sz="2400" b="1" dirty="0" err="1" smtClean="0">
                <a:solidFill>
                  <a:srgbClr val="002060"/>
                </a:solidFill>
                <a:latin typeface="Franklin Gothic Book" pitchFamily="34" charset="0"/>
              </a:rPr>
              <a:t>Shri</a:t>
            </a:r>
            <a:r>
              <a:rPr lang="en-US" sz="2400" b="1" dirty="0" smtClean="0">
                <a:solidFill>
                  <a:srgbClr val="002060"/>
                </a:solidFill>
                <a:latin typeface="Franklin Gothic Book" pitchFamily="34" charset="0"/>
              </a:rPr>
              <a:t> </a:t>
            </a:r>
            <a:r>
              <a:rPr lang="en-US" sz="2400" b="1" dirty="0" err="1" smtClean="0">
                <a:solidFill>
                  <a:srgbClr val="002060"/>
                </a:solidFill>
                <a:latin typeface="Franklin Gothic Book" pitchFamily="34" charset="0"/>
              </a:rPr>
              <a:t>Ishwinder</a:t>
            </a:r>
            <a:r>
              <a:rPr lang="en-US" sz="2400" b="1" dirty="0" smtClean="0">
                <a:solidFill>
                  <a:srgbClr val="002060"/>
                </a:solidFill>
                <a:latin typeface="Franklin Gothic Book" pitchFamily="34" charset="0"/>
              </a:rPr>
              <a:t> Singh</a:t>
            </a:r>
            <a:endParaRPr lang="en-US" sz="2400" dirty="0">
              <a:solidFill>
                <a:srgbClr val="002060"/>
              </a:solidFill>
              <a:latin typeface="Franklin Gothic Book" pitchFamily="34" charset="0"/>
            </a:endParaRPr>
          </a:p>
        </p:txBody>
      </p:sp>
    </p:spTree>
    <p:extLst>
      <p:ext uri="{BB962C8B-B14F-4D97-AF65-F5344CB8AC3E}">
        <p14:creationId xmlns:p14="http://schemas.microsoft.com/office/powerpoint/2010/main" val="21464430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6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6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6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6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6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6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 S Constructions Pvt. Ltd.</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304800" y="2133600"/>
            <a:ext cx="8686800" cy="4495800"/>
          </a:xfrm>
        </p:spPr>
        <p:txBody>
          <a:bodyPr>
            <a:noAutofit/>
          </a:bodyPr>
          <a:lstStyle/>
          <a:p>
            <a:pPr marL="0" indent="457200" algn="just">
              <a:spcBef>
                <a:spcPts val="0"/>
              </a:spcBef>
              <a:buNone/>
            </a:pPr>
            <a:r>
              <a:rPr lang="en-US" sz="2300" b="1" dirty="0" smtClean="0">
                <a:solidFill>
                  <a:schemeClr val="tx2">
                    <a:lumMod val="50000"/>
                  </a:schemeClr>
                </a:solidFill>
                <a:latin typeface="Franklin Gothic Medium" pitchFamily="34" charset="0"/>
              </a:rPr>
              <a:t>M/s I.S. Constructions Pvt. Ltd. was established by </a:t>
            </a:r>
            <a:r>
              <a:rPr lang="en-US" sz="2300" b="1" dirty="0" err="1" smtClean="0">
                <a:solidFill>
                  <a:schemeClr val="tx2">
                    <a:lumMod val="50000"/>
                  </a:schemeClr>
                </a:solidFill>
                <a:latin typeface="Franklin Gothic Medium" pitchFamily="34" charset="0"/>
              </a:rPr>
              <a:t>Shri</a:t>
            </a:r>
            <a:r>
              <a:rPr lang="en-US" sz="2300" b="1" dirty="0" smtClean="0">
                <a:solidFill>
                  <a:schemeClr val="tx2">
                    <a:lumMod val="50000"/>
                  </a:schemeClr>
                </a:solidFill>
                <a:latin typeface="Franklin Gothic Medium" pitchFamily="34" charset="0"/>
              </a:rPr>
              <a:t> </a:t>
            </a:r>
            <a:r>
              <a:rPr lang="en-US" sz="2300" b="1" dirty="0" err="1" smtClean="0">
                <a:solidFill>
                  <a:schemeClr val="tx2">
                    <a:lumMod val="50000"/>
                  </a:schemeClr>
                </a:solidFill>
                <a:latin typeface="Franklin Gothic Medium" pitchFamily="34" charset="0"/>
              </a:rPr>
              <a:t>Ishwinder</a:t>
            </a:r>
            <a:r>
              <a:rPr lang="en-US" sz="2300" b="1" dirty="0" smtClean="0">
                <a:solidFill>
                  <a:schemeClr val="tx2">
                    <a:lumMod val="50000"/>
                  </a:schemeClr>
                </a:solidFill>
                <a:latin typeface="Franklin Gothic Medium" pitchFamily="34" charset="0"/>
              </a:rPr>
              <a:t> Singh as </a:t>
            </a:r>
            <a:r>
              <a:rPr lang="en-US" sz="2300" b="1" dirty="0" err="1" smtClean="0">
                <a:solidFill>
                  <a:schemeClr val="tx2">
                    <a:lumMod val="50000"/>
                  </a:schemeClr>
                </a:solidFill>
                <a:latin typeface="Franklin Gothic Medium" pitchFamily="34" charset="0"/>
              </a:rPr>
              <a:t>pvt.</a:t>
            </a:r>
            <a:r>
              <a:rPr lang="en-US" sz="2300" b="1" dirty="0" smtClean="0">
                <a:solidFill>
                  <a:schemeClr val="tx2">
                    <a:lumMod val="50000"/>
                  </a:schemeClr>
                </a:solidFill>
                <a:latin typeface="Franklin Gothic Medium" pitchFamily="34" charset="0"/>
              </a:rPr>
              <a:t> ltd. co. in the year 1992. </a:t>
            </a:r>
            <a:r>
              <a:rPr lang="en-US" sz="2300" b="1" dirty="0">
                <a:solidFill>
                  <a:schemeClr val="tx2">
                    <a:lumMod val="50000"/>
                  </a:schemeClr>
                </a:solidFill>
                <a:latin typeface="Franklin Gothic Medium" pitchFamily="34" charset="0"/>
              </a:rPr>
              <a:t>The company </a:t>
            </a:r>
            <a:r>
              <a:rPr lang="en-US" sz="2300" b="1" dirty="0" smtClean="0">
                <a:solidFill>
                  <a:schemeClr val="tx2">
                    <a:lumMod val="50000"/>
                  </a:schemeClr>
                </a:solidFill>
                <a:latin typeface="Franklin Gothic Medium" pitchFamily="34" charset="0"/>
              </a:rPr>
              <a:t>is State </a:t>
            </a:r>
            <a:r>
              <a:rPr lang="en-US" sz="2300" b="1" dirty="0">
                <a:solidFill>
                  <a:schemeClr val="tx2">
                    <a:lumMod val="50000"/>
                  </a:schemeClr>
                </a:solidFill>
                <a:latin typeface="Franklin Gothic Medium" pitchFamily="34" charset="0"/>
              </a:rPr>
              <a:t>of </a:t>
            </a:r>
            <a:r>
              <a:rPr lang="en-US" sz="2300" b="1" dirty="0" smtClean="0">
                <a:solidFill>
                  <a:schemeClr val="tx2">
                    <a:lumMod val="50000"/>
                  </a:schemeClr>
                </a:solidFill>
                <a:latin typeface="Franklin Gothic Medium" pitchFamily="34" charset="0"/>
              </a:rPr>
              <a:t>the Art </a:t>
            </a:r>
            <a:r>
              <a:rPr lang="en-US" sz="2300" b="1" dirty="0">
                <a:solidFill>
                  <a:schemeClr val="tx2">
                    <a:lumMod val="50000"/>
                  </a:schemeClr>
                </a:solidFill>
                <a:latin typeface="Franklin Gothic Medium" pitchFamily="34" charset="0"/>
              </a:rPr>
              <a:t>fully automatic marble tiles plant </a:t>
            </a:r>
            <a:r>
              <a:rPr lang="en-US" sz="2300" b="1" dirty="0" smtClean="0">
                <a:solidFill>
                  <a:schemeClr val="tx2">
                    <a:lumMod val="50000"/>
                  </a:schemeClr>
                </a:solidFill>
                <a:latin typeface="Franklin Gothic Medium" pitchFamily="34" charset="0"/>
              </a:rPr>
              <a:t>and manufactures </a:t>
            </a:r>
            <a:r>
              <a:rPr lang="en-US" sz="2300" b="1" dirty="0">
                <a:solidFill>
                  <a:schemeClr val="tx2">
                    <a:lumMod val="50000"/>
                  </a:schemeClr>
                </a:solidFill>
                <a:latin typeface="Franklin Gothic Medium" pitchFamily="34" charset="0"/>
              </a:rPr>
              <a:t>ready </a:t>
            </a:r>
            <a:r>
              <a:rPr lang="en-US" sz="2300" b="1" dirty="0" smtClean="0">
                <a:solidFill>
                  <a:schemeClr val="tx2">
                    <a:lumMod val="50000"/>
                  </a:schemeClr>
                </a:solidFill>
                <a:latin typeface="Franklin Gothic Medium" pitchFamily="34" charset="0"/>
              </a:rPr>
              <a:t>to fix </a:t>
            </a:r>
            <a:r>
              <a:rPr lang="en-US" sz="2300" b="1" dirty="0">
                <a:solidFill>
                  <a:schemeClr val="tx2">
                    <a:lumMod val="50000"/>
                  </a:schemeClr>
                </a:solidFill>
                <a:latin typeface="Franklin Gothic Medium" pitchFamily="34" charset="0"/>
              </a:rPr>
              <a:t>marble </a:t>
            </a:r>
            <a:r>
              <a:rPr lang="en-US" sz="2300" b="1" dirty="0" smtClean="0">
                <a:solidFill>
                  <a:schemeClr val="tx2">
                    <a:lumMod val="50000"/>
                  </a:schemeClr>
                </a:solidFill>
                <a:latin typeface="Franklin Gothic Medium" pitchFamily="34" charset="0"/>
              </a:rPr>
              <a:t>tiles. The product is </a:t>
            </a:r>
            <a:r>
              <a:rPr lang="en-US" sz="2300" b="1" dirty="0">
                <a:solidFill>
                  <a:schemeClr val="tx2">
                    <a:lumMod val="50000"/>
                  </a:schemeClr>
                </a:solidFill>
                <a:latin typeface="Franklin Gothic Medium" pitchFamily="34" charset="0"/>
              </a:rPr>
              <a:t>fully exported. The promoter </a:t>
            </a:r>
            <a:r>
              <a:rPr lang="en-US" sz="2300" b="1" dirty="0" smtClean="0">
                <a:solidFill>
                  <a:schemeClr val="tx2">
                    <a:lumMod val="50000"/>
                  </a:schemeClr>
                </a:solidFill>
                <a:latin typeface="Franklin Gothic Medium" pitchFamily="34" charset="0"/>
              </a:rPr>
              <a:t>made </a:t>
            </a:r>
            <a:r>
              <a:rPr lang="en-US" sz="2300" b="1" dirty="0">
                <a:solidFill>
                  <a:schemeClr val="tx2">
                    <a:lumMod val="50000"/>
                  </a:schemeClr>
                </a:solidFill>
                <a:latin typeface="Franklin Gothic Medium" pitchFamily="34" charset="0"/>
              </a:rPr>
              <a:t>its first expansion in the year 1996 and </a:t>
            </a:r>
            <a:r>
              <a:rPr lang="en-US" sz="2300" b="1" dirty="0" smtClean="0">
                <a:solidFill>
                  <a:schemeClr val="tx2">
                    <a:lumMod val="50000"/>
                  </a:schemeClr>
                </a:solidFill>
                <a:latin typeface="Franklin Gothic Medium" pitchFamily="34" charset="0"/>
              </a:rPr>
              <a:t>thereafter, </a:t>
            </a:r>
            <a:r>
              <a:rPr lang="en-US" sz="2300" b="1" dirty="0">
                <a:solidFill>
                  <a:schemeClr val="tx2">
                    <a:lumMod val="50000"/>
                  </a:schemeClr>
                </a:solidFill>
                <a:latin typeface="Franklin Gothic Medium" pitchFamily="34" charset="0"/>
              </a:rPr>
              <a:t>in the year 2006. Further in the year 2020 the company again made major expansion and set a very modem fully automatic granite slabs plant with two multi cutter with fully automatic resin and polishing plant. The company also put up a </a:t>
            </a:r>
            <a:r>
              <a:rPr lang="en-US" sz="2300" b="1" dirty="0" smtClean="0">
                <a:solidFill>
                  <a:schemeClr val="tx2">
                    <a:lumMod val="50000"/>
                  </a:schemeClr>
                </a:solidFill>
                <a:latin typeface="Franklin Gothic Medium" pitchFamily="34" charset="0"/>
              </a:rPr>
              <a:t>jumbo size </a:t>
            </a:r>
            <a:r>
              <a:rPr lang="en-US" sz="2300" b="1" dirty="0">
                <a:solidFill>
                  <a:schemeClr val="tx2">
                    <a:lumMod val="50000"/>
                  </a:schemeClr>
                </a:solidFill>
                <a:latin typeface="Franklin Gothic Medium" pitchFamily="34" charset="0"/>
              </a:rPr>
              <a:t>marble </a:t>
            </a:r>
            <a:r>
              <a:rPr lang="en-US" sz="2300" b="1" dirty="0" err="1">
                <a:solidFill>
                  <a:schemeClr val="tx2">
                    <a:lumMod val="50000"/>
                  </a:schemeClr>
                </a:solidFill>
                <a:latin typeface="Franklin Gothic Medium" pitchFamily="34" charset="0"/>
              </a:rPr>
              <a:t>Gangsaw</a:t>
            </a:r>
            <a:r>
              <a:rPr lang="en-US" sz="2300" b="1" dirty="0">
                <a:solidFill>
                  <a:schemeClr val="tx2">
                    <a:lumMod val="50000"/>
                  </a:schemeClr>
                </a:solidFill>
                <a:latin typeface="Franklin Gothic Medium" pitchFamily="34" charset="0"/>
              </a:rPr>
              <a:t> for export. </a:t>
            </a:r>
            <a:r>
              <a:rPr lang="en-US" sz="2300" b="1" dirty="0" smtClean="0">
                <a:solidFill>
                  <a:schemeClr val="tx2">
                    <a:lumMod val="50000"/>
                  </a:schemeClr>
                </a:solidFill>
                <a:latin typeface="Franklin Gothic Medium" pitchFamily="34" charset="0"/>
              </a:rPr>
              <a:t> </a:t>
            </a:r>
            <a:r>
              <a:rPr lang="en-US" sz="2300" b="1" dirty="0" err="1" smtClean="0">
                <a:solidFill>
                  <a:schemeClr val="tx2">
                    <a:lumMod val="50000"/>
                  </a:schemeClr>
                </a:solidFill>
                <a:latin typeface="Franklin Gothic Medium" pitchFamily="34" charset="0"/>
              </a:rPr>
              <a:t>Shri</a:t>
            </a:r>
            <a:r>
              <a:rPr lang="en-US" sz="2300" b="1" dirty="0" smtClean="0">
                <a:solidFill>
                  <a:schemeClr val="tx2">
                    <a:lumMod val="50000"/>
                  </a:schemeClr>
                </a:solidFill>
                <a:latin typeface="Franklin Gothic Medium" pitchFamily="34" charset="0"/>
              </a:rPr>
              <a:t> </a:t>
            </a:r>
            <a:r>
              <a:rPr lang="en-US" sz="2300" b="1" dirty="0" err="1" smtClean="0">
                <a:solidFill>
                  <a:schemeClr val="tx2">
                    <a:lumMod val="50000"/>
                  </a:schemeClr>
                </a:solidFill>
                <a:latin typeface="Franklin Gothic Medium" pitchFamily="34" charset="0"/>
              </a:rPr>
              <a:t>Ishwinder</a:t>
            </a:r>
            <a:r>
              <a:rPr lang="en-US" sz="2300" b="1" dirty="0" smtClean="0">
                <a:solidFill>
                  <a:schemeClr val="tx2">
                    <a:lumMod val="50000"/>
                  </a:schemeClr>
                </a:solidFill>
                <a:latin typeface="Franklin Gothic Medium" pitchFamily="34" charset="0"/>
              </a:rPr>
              <a:t> Singh is </a:t>
            </a:r>
            <a:r>
              <a:rPr lang="en-US" sz="2300" b="1" dirty="0">
                <a:solidFill>
                  <a:schemeClr val="tx2">
                    <a:lumMod val="50000"/>
                  </a:schemeClr>
                </a:solidFill>
                <a:latin typeface="Franklin Gothic Medium" pitchFamily="34" charset="0"/>
              </a:rPr>
              <a:t>a Technocrat with BE, MBA Degree and experienced </a:t>
            </a:r>
            <a:r>
              <a:rPr lang="en-US" sz="2300" b="1" dirty="0" smtClean="0">
                <a:solidFill>
                  <a:schemeClr val="tx2">
                    <a:lumMod val="50000"/>
                  </a:schemeClr>
                </a:solidFill>
                <a:latin typeface="Franklin Gothic Medium" pitchFamily="34" charset="0"/>
              </a:rPr>
              <a:t>in this line. </a:t>
            </a:r>
            <a:r>
              <a:rPr lang="en-US" sz="2300" b="1" dirty="0">
                <a:solidFill>
                  <a:schemeClr val="tx2">
                    <a:lumMod val="50000"/>
                  </a:schemeClr>
                </a:solidFill>
                <a:latin typeface="Franklin Gothic Medium" pitchFamily="34" charset="0"/>
              </a:rPr>
              <a:t>The promoter has availed seventeen loans under different schemes of the </a:t>
            </a:r>
            <a:r>
              <a:rPr lang="en-US" sz="2300" b="1" dirty="0" smtClean="0">
                <a:solidFill>
                  <a:schemeClr val="tx2">
                    <a:lumMod val="50000"/>
                  </a:schemeClr>
                </a:solidFill>
                <a:latin typeface="Franklin Gothic Medium" pitchFamily="34" charset="0"/>
              </a:rPr>
              <a:t>Corporation </a:t>
            </a:r>
            <a:r>
              <a:rPr lang="en-US" sz="2300" b="1" dirty="0">
                <a:solidFill>
                  <a:schemeClr val="tx2">
                    <a:lumMod val="50000"/>
                  </a:schemeClr>
                </a:solidFill>
                <a:latin typeface="Franklin Gothic Medium" pitchFamily="34" charset="0"/>
              </a:rPr>
              <a:t>and maintained a good track </a:t>
            </a:r>
            <a:r>
              <a:rPr lang="en-US" sz="2300" b="1" dirty="0" smtClean="0">
                <a:solidFill>
                  <a:schemeClr val="tx2">
                    <a:lumMod val="50000"/>
                  </a:schemeClr>
                </a:solidFill>
                <a:latin typeface="Franklin Gothic Medium" pitchFamily="34" charset="0"/>
              </a:rPr>
              <a:t>record.  He is being conferred with “Best Entrepreneur Award”.</a:t>
            </a:r>
            <a:endParaRPr lang="en-US" sz="23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33253161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Qualitech</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Metal Industries</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2050" name="Picture 2" descr="C:\Users\i3\Documents\COSIDICI AWARDS\AWARDS 2021\AWARDEES\RFC\Qualitech Metal\IMG-973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67" t="22321" r="8036" b="1"/>
          <a:stretch/>
        </p:blipFill>
        <p:spPr bwMode="auto">
          <a:xfrm rot="5400000">
            <a:off x="190500" y="2781300"/>
            <a:ext cx="28194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S 2021\AWARDEES\RFC\Qualitech Metal\IMG-973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63" t="24584" b="2084"/>
          <a:stretch/>
        </p:blipFill>
        <p:spPr bwMode="auto">
          <a:xfrm>
            <a:off x="3124200" y="2438400"/>
            <a:ext cx="5486400" cy="4038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 y="5334000"/>
            <a:ext cx="2819400" cy="461665"/>
          </a:xfrm>
          <a:prstGeom prst="rect">
            <a:avLst/>
          </a:prstGeom>
          <a:noFill/>
        </p:spPr>
        <p:txBody>
          <a:bodyPr wrap="square" rtlCol="0">
            <a:spAutoFit/>
          </a:bodyPr>
          <a:lstStyle/>
          <a:p>
            <a:pPr algn="ctr"/>
            <a:r>
              <a:rPr lang="en-US" sz="2400" b="1" dirty="0" err="1" smtClean="0">
                <a:latin typeface="Franklin Gothic Book" pitchFamily="34" charset="0"/>
              </a:rPr>
              <a:t>Shri</a:t>
            </a:r>
            <a:r>
              <a:rPr lang="en-US" sz="2400" b="1" dirty="0" smtClean="0">
                <a:latin typeface="Franklin Gothic Book" pitchFamily="34" charset="0"/>
              </a:rPr>
              <a:t> Kamal Mehta</a:t>
            </a:r>
            <a:endParaRPr lang="en-US" sz="2400" dirty="0">
              <a:latin typeface="Franklin Gothic Book" pitchFamily="34" charset="0"/>
            </a:endParaRPr>
          </a:p>
        </p:txBody>
      </p:sp>
    </p:spTree>
    <p:extLst>
      <p:ext uri="{BB962C8B-B14F-4D97-AF65-F5344CB8AC3E}">
        <p14:creationId xmlns:p14="http://schemas.microsoft.com/office/powerpoint/2010/main" val="9969291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Qualitech</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Metal Industries</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304800" y="2286000"/>
            <a:ext cx="8686800" cy="4343400"/>
          </a:xfrm>
        </p:spPr>
        <p:txBody>
          <a:bodyPr>
            <a:normAutofit/>
          </a:bodyPr>
          <a:lstStyle/>
          <a:p>
            <a:pPr marL="0" indent="457200" algn="just">
              <a:buNone/>
            </a:pPr>
            <a:r>
              <a:rPr lang="en-US" sz="35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Shri</a:t>
            </a:r>
            <a:r>
              <a:rPr lang="en-US" sz="35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Kamal Mehta established M/s </a:t>
            </a:r>
            <a:r>
              <a:rPr lang="en-US" sz="35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Qualitech</a:t>
            </a:r>
            <a:r>
              <a:rPr lang="en-US" sz="35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Metal Industries in Jodhpur with financial assistance from RFC.  </a:t>
            </a:r>
            <a:r>
              <a:rPr lang="en-US" sz="35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Shri</a:t>
            </a:r>
            <a:r>
              <a:rPr lang="en-US" sz="35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Mehta is a self made entrepreneur and has been regular in repayments.  The account is, therefore, standard category.  He is being conferred with “Best Entrepreneur Award”. </a:t>
            </a:r>
            <a:endParaRPr lang="en-US" sz="3500"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endParaRPr>
          </a:p>
        </p:txBody>
      </p:sp>
    </p:spTree>
    <p:extLst>
      <p:ext uri="{BB962C8B-B14F-4D97-AF65-F5344CB8AC3E}">
        <p14:creationId xmlns:p14="http://schemas.microsoft.com/office/powerpoint/2010/main" val="32782791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Kamlesh</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Devi </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1027" name="Picture 3" descr="C:\Users\i3\Documents\COSIDICI AWARDS\AWARDS 2021\AWARDEES\RFC\Kamlesh Devi\IMG-974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54" t="13989" r="2589" b="3869"/>
          <a:stretch/>
        </p:blipFill>
        <p:spPr bwMode="auto">
          <a:xfrm rot="5400000">
            <a:off x="5252359" y="2977245"/>
            <a:ext cx="4234539" cy="30044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i3\Documents\COSIDICI AWARDS\AWARDS 2021\AWARDEES\RFC\Kamlesh Devi\IMG-974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277" t="8335" r="4241" b="7438"/>
          <a:stretch/>
        </p:blipFill>
        <p:spPr bwMode="auto">
          <a:xfrm rot="5400000">
            <a:off x="-332935" y="2999938"/>
            <a:ext cx="4283847" cy="30083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i3\Documents\COSIDICI AWARDS\AWARDS 2021\AWARDEES\RFC\Kamlesh Devi\IMG-974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693" t="29167" r="38615" b="27976"/>
          <a:stretch/>
        </p:blipFill>
        <p:spPr bwMode="auto">
          <a:xfrm rot="5400000">
            <a:off x="3200403" y="2667002"/>
            <a:ext cx="2743197" cy="21336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13177" y="5105400"/>
            <a:ext cx="2554223" cy="430887"/>
          </a:xfrm>
          <a:prstGeom prst="rect">
            <a:avLst/>
          </a:prstGeom>
          <a:noFill/>
        </p:spPr>
        <p:txBody>
          <a:bodyPr wrap="square" rtlCol="0">
            <a:spAutoFit/>
          </a:bodyPr>
          <a:lstStyle/>
          <a:p>
            <a:r>
              <a:rPr lang="en-US" sz="2200" b="1" dirty="0" smtClean="0">
                <a:solidFill>
                  <a:schemeClr val="tx2">
                    <a:lumMod val="50000"/>
                  </a:schemeClr>
                </a:solidFill>
                <a:latin typeface="Franklin Gothic Book" pitchFamily="34" charset="0"/>
              </a:rPr>
              <a:t>Smt. </a:t>
            </a:r>
            <a:r>
              <a:rPr lang="en-US" sz="2200" b="1" dirty="0" err="1">
                <a:solidFill>
                  <a:schemeClr val="tx2">
                    <a:lumMod val="50000"/>
                  </a:schemeClr>
                </a:solidFill>
                <a:latin typeface="Franklin Gothic Book" pitchFamily="34" charset="0"/>
              </a:rPr>
              <a:t>Kamlesh</a:t>
            </a:r>
            <a:r>
              <a:rPr lang="en-US" sz="2200" b="1" dirty="0">
                <a:solidFill>
                  <a:schemeClr val="tx2">
                    <a:lumMod val="50000"/>
                  </a:schemeClr>
                </a:solidFill>
                <a:latin typeface="Franklin Gothic Book" pitchFamily="34" charset="0"/>
              </a:rPr>
              <a:t> Devi </a:t>
            </a:r>
          </a:p>
        </p:txBody>
      </p:sp>
    </p:spTree>
    <p:extLst>
      <p:ext uri="{BB962C8B-B14F-4D97-AF65-F5344CB8AC3E}">
        <p14:creationId xmlns:p14="http://schemas.microsoft.com/office/powerpoint/2010/main" val="26639188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Kamlesh</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Devi </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304800" y="2286000"/>
            <a:ext cx="8686800" cy="4343400"/>
          </a:xfrm>
        </p:spPr>
        <p:txBody>
          <a:bodyPr>
            <a:noAutofit/>
          </a:bodyPr>
          <a:lstStyle/>
          <a:p>
            <a:pPr marL="0" indent="457200" algn="just">
              <a:spcBef>
                <a:spcPts val="0"/>
              </a:spcBef>
              <a:buNone/>
            </a:pPr>
            <a:r>
              <a:rPr lang="en-US" sz="35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Smt. </a:t>
            </a:r>
            <a:r>
              <a:rPr lang="en-US" sz="35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Kamlesh</a:t>
            </a:r>
            <a:r>
              <a:rPr lang="en-US" sz="35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Devi established M/s </a:t>
            </a:r>
            <a:r>
              <a:rPr lang="en-US" sz="35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Kamlesh</a:t>
            </a:r>
            <a:r>
              <a:rPr lang="en-US" sz="35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Devi as a proprietorship concern in </a:t>
            </a:r>
            <a:r>
              <a:rPr lang="en-US" sz="35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Alwar</a:t>
            </a:r>
            <a:r>
              <a:rPr lang="en-US" sz="35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to manufacture cement pipes for heaters in the year 2011 with financial  assistance from RFC under its </a:t>
            </a:r>
            <a:r>
              <a:rPr lang="en-US" sz="35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Saral</a:t>
            </a:r>
            <a:r>
              <a:rPr lang="en-US" sz="35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Scheme.  She is a good borrower and has achieved sales of Rs.24.56 lakhs in the year 2019-20.  She is being given the “Best Women Entrepreneur” award.</a:t>
            </a:r>
            <a:endParaRPr lang="en-US" sz="3500"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endParaRPr>
          </a:p>
        </p:txBody>
      </p:sp>
    </p:spTree>
    <p:extLst>
      <p:ext uri="{BB962C8B-B14F-4D97-AF65-F5344CB8AC3E}">
        <p14:creationId xmlns:p14="http://schemas.microsoft.com/office/powerpoint/2010/main" val="6795433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Hotel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Atithi</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Palace</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2050" name="Picture 2" descr="C:\Users\i3\Documents\COSIDICI AWARDS\AWARDS 2021\AWARDEES\RFC\Hotel Atithi Palace\IMG-973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205" t="44941" r="4242" b="8333"/>
          <a:stretch/>
        </p:blipFill>
        <p:spPr bwMode="auto">
          <a:xfrm rot="5400000">
            <a:off x="38367" y="2705369"/>
            <a:ext cx="2688774" cy="21112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i3\Documents\COSIDICI AWARDS\AWARDS 2021\AWARDEES\RFC\Hotel Atithi Palace\IMG-972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963" t="14881" r="3206" b="5060"/>
          <a:stretch/>
        </p:blipFill>
        <p:spPr bwMode="auto">
          <a:xfrm>
            <a:off x="2590801" y="2405743"/>
            <a:ext cx="6172200" cy="40712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105400"/>
            <a:ext cx="2590801" cy="830997"/>
          </a:xfrm>
          <a:prstGeom prst="rect">
            <a:avLst/>
          </a:prstGeom>
          <a:noFill/>
        </p:spPr>
        <p:txBody>
          <a:bodyPr wrap="square" rtlCol="0">
            <a:spAutoFit/>
          </a:bodyPr>
          <a:lstStyle/>
          <a:p>
            <a:pPr algn="ctr"/>
            <a:r>
              <a:rPr lang="en-US" sz="2400" b="1" dirty="0" err="1" smtClean="0">
                <a:solidFill>
                  <a:srgbClr val="002060"/>
                </a:solidFill>
                <a:latin typeface="Franklin Gothic Book" pitchFamily="34" charset="0"/>
              </a:rPr>
              <a:t>Shri</a:t>
            </a:r>
            <a:r>
              <a:rPr lang="en-US" sz="2400" b="1" dirty="0" smtClean="0">
                <a:solidFill>
                  <a:srgbClr val="002060"/>
                </a:solidFill>
                <a:latin typeface="Franklin Gothic Book" pitchFamily="34" charset="0"/>
              </a:rPr>
              <a:t> </a:t>
            </a:r>
            <a:r>
              <a:rPr lang="en-US" sz="2400" b="1" dirty="0" err="1" smtClean="0">
                <a:solidFill>
                  <a:srgbClr val="002060"/>
                </a:solidFill>
                <a:latin typeface="Franklin Gothic Book" pitchFamily="34" charset="0"/>
              </a:rPr>
              <a:t>Madan</a:t>
            </a:r>
            <a:r>
              <a:rPr lang="en-US" sz="2400" b="1" dirty="0" smtClean="0">
                <a:solidFill>
                  <a:srgbClr val="002060"/>
                </a:solidFill>
                <a:latin typeface="Franklin Gothic Book" pitchFamily="34" charset="0"/>
              </a:rPr>
              <a:t> Singh </a:t>
            </a:r>
            <a:r>
              <a:rPr lang="en-US" sz="2400" b="1" dirty="0" err="1" smtClean="0">
                <a:solidFill>
                  <a:srgbClr val="002060"/>
                </a:solidFill>
                <a:latin typeface="Franklin Gothic Book" pitchFamily="34" charset="0"/>
              </a:rPr>
              <a:t>Chouhan</a:t>
            </a:r>
            <a:endParaRPr lang="en-US" sz="2400" dirty="0">
              <a:solidFill>
                <a:srgbClr val="002060"/>
              </a:solidFill>
              <a:latin typeface="Franklin Gothic Book" pitchFamily="34" charset="0"/>
            </a:endParaRPr>
          </a:p>
        </p:txBody>
      </p:sp>
    </p:spTree>
    <p:extLst>
      <p:ext uri="{BB962C8B-B14F-4D97-AF65-F5344CB8AC3E}">
        <p14:creationId xmlns:p14="http://schemas.microsoft.com/office/powerpoint/2010/main" val="37408357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Hotel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Atithi</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Palace</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152400" y="2209800"/>
            <a:ext cx="8839200" cy="4572000"/>
          </a:xfrm>
        </p:spPr>
        <p:txBody>
          <a:bodyPr>
            <a:noAutofit/>
          </a:bodyPr>
          <a:lstStyle/>
          <a:p>
            <a:pPr marL="0" indent="457200" algn="just">
              <a:spcBef>
                <a:spcPts val="0"/>
              </a:spcBef>
              <a:buNone/>
            </a:pPr>
            <a:r>
              <a:rPr lang="en-US" sz="30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Shri</a:t>
            </a:r>
            <a:r>
              <a:rPr lang="en-US" sz="30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a:t>
            </a:r>
            <a:r>
              <a:rPr lang="en-US" sz="30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Madan</a:t>
            </a:r>
            <a:r>
              <a:rPr lang="en-US" sz="30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Singh </a:t>
            </a:r>
            <a:r>
              <a:rPr lang="en-US" sz="30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Chouhan</a:t>
            </a:r>
            <a:r>
              <a:rPr lang="en-US" sz="30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established Hotel </a:t>
            </a:r>
            <a:r>
              <a:rPr lang="en-US" sz="30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Atithi</a:t>
            </a:r>
            <a:r>
              <a:rPr lang="en-US" sz="30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Palace as a proprietorship concern in </a:t>
            </a:r>
            <a:r>
              <a:rPr lang="en-US" sz="30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Dungarpur</a:t>
            </a:r>
            <a:r>
              <a:rPr lang="en-US" sz="30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in the year 2003 by availing financial assistance from RFC.  Since than he is running the hotel successfully.  Later on he has availed loans under various good borrower schemes of the Corporation for expansion/ </a:t>
            </a:r>
            <a:r>
              <a:rPr lang="en-US" sz="30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modernisation</a:t>
            </a:r>
            <a:r>
              <a:rPr lang="en-US" sz="30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of hotel and remained most regular in repayment.  The account is categorized as Standard Assets. Hence he is being awarded for “Best Unit in Service Industries”.    </a:t>
            </a:r>
            <a:endParaRPr lang="en-US" sz="3000"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endParaRPr>
          </a:p>
        </p:txBody>
      </p:sp>
    </p:spTree>
    <p:extLst>
      <p:ext uri="{BB962C8B-B14F-4D97-AF65-F5344CB8AC3E}">
        <p14:creationId xmlns:p14="http://schemas.microsoft.com/office/powerpoint/2010/main" val="7281816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Arun</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Art Exports</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3074" name="Picture 2" descr="C:\Users\i3\Documents\COSIDICI AWARDS\AWARDS 2021\AWARDEES\RFC\Arun Arts\IMG-974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33" t="34335" r="2009" b="19940"/>
          <a:stretch/>
        </p:blipFill>
        <p:spPr bwMode="auto">
          <a:xfrm>
            <a:off x="2971801" y="2188029"/>
            <a:ext cx="5910944" cy="200297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i3\Documents\COSIDICI AWARDS\AWARDS 2021\AWARDEES\RFC\Arun Arts\IMG-974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88" t="7600" r="29018" b="30793"/>
          <a:stretch/>
        </p:blipFill>
        <p:spPr bwMode="auto">
          <a:xfrm rot="5400000">
            <a:off x="3205843" y="3956957"/>
            <a:ext cx="2514600" cy="298268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i3\Documents\COSIDICI AWARDS\AWARDS 2021\AWARDEES\RFC\Arun Arts\IMG-974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8155" r="29426" b="19345"/>
          <a:stretch/>
        </p:blipFill>
        <p:spPr bwMode="auto">
          <a:xfrm rot="5400000">
            <a:off x="6177643" y="4033156"/>
            <a:ext cx="2514599" cy="28302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i3\Documents\COSIDICI AWARDS\AWARDS 2021\AWARDEES\RFC\Arun Arts\Fw__COSIDICI_National_Award_Function,_2021_M_s_Arun_Art_Export,_Boranada\NARAYAN LAL SUTHAR.jpg"/>
          <p:cNvPicPr>
            <a:picLocks noChangeAspect="1" noChangeArrowheads="1"/>
          </p:cNvPicPr>
          <p:nvPr/>
        </p:nvPicPr>
        <p:blipFill rotWithShape="1">
          <a:blip r:embed="rId5">
            <a:extLst>
              <a:ext uri="{28A0092B-C50C-407E-A947-70E740481C1C}">
                <a14:useLocalDpi xmlns:a14="http://schemas.microsoft.com/office/drawing/2010/main" val="0"/>
              </a:ext>
            </a:extLst>
          </a:blip>
          <a:srcRect t="10084" r="12030"/>
          <a:stretch/>
        </p:blipFill>
        <p:spPr bwMode="auto">
          <a:xfrm>
            <a:off x="304800" y="2209800"/>
            <a:ext cx="2438400" cy="31590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334000"/>
            <a:ext cx="2971800" cy="830997"/>
          </a:xfrm>
          <a:prstGeom prst="rect">
            <a:avLst/>
          </a:prstGeom>
          <a:noFill/>
        </p:spPr>
        <p:txBody>
          <a:bodyPr wrap="square" rtlCol="0">
            <a:spAutoFit/>
          </a:bodyPr>
          <a:lstStyle/>
          <a:p>
            <a:pPr algn="ctr"/>
            <a:r>
              <a:rPr lang="en-US" sz="2400" b="1" dirty="0" err="1" smtClean="0">
                <a:solidFill>
                  <a:srgbClr val="002060"/>
                </a:solidFill>
                <a:latin typeface="Franklin Gothic Book" pitchFamily="34" charset="0"/>
              </a:rPr>
              <a:t>Shri</a:t>
            </a:r>
            <a:r>
              <a:rPr lang="en-US" sz="2400" b="1" dirty="0" smtClean="0">
                <a:solidFill>
                  <a:srgbClr val="002060"/>
                </a:solidFill>
                <a:latin typeface="Franklin Gothic Book" pitchFamily="34" charset="0"/>
              </a:rPr>
              <a:t> Narayan </a:t>
            </a:r>
            <a:r>
              <a:rPr lang="en-US" sz="2400" b="1" dirty="0" err="1" smtClean="0">
                <a:solidFill>
                  <a:srgbClr val="002060"/>
                </a:solidFill>
                <a:latin typeface="Franklin Gothic Book" pitchFamily="34" charset="0"/>
              </a:rPr>
              <a:t>Lal</a:t>
            </a:r>
            <a:r>
              <a:rPr lang="en-US" sz="2400" b="1" dirty="0" smtClean="0">
                <a:solidFill>
                  <a:srgbClr val="002060"/>
                </a:solidFill>
                <a:latin typeface="Franklin Gothic Book" pitchFamily="34" charset="0"/>
              </a:rPr>
              <a:t> </a:t>
            </a:r>
            <a:r>
              <a:rPr lang="en-US" sz="2400" b="1" dirty="0" err="1" smtClean="0">
                <a:solidFill>
                  <a:srgbClr val="002060"/>
                </a:solidFill>
                <a:latin typeface="Franklin Gothic Book" pitchFamily="34" charset="0"/>
              </a:rPr>
              <a:t>Suthar</a:t>
            </a:r>
            <a:endParaRPr lang="en-US" sz="2400" dirty="0">
              <a:solidFill>
                <a:srgbClr val="002060"/>
              </a:solidFill>
              <a:latin typeface="Franklin Gothic Book" pitchFamily="34" charset="0"/>
            </a:endParaRPr>
          </a:p>
        </p:txBody>
      </p:sp>
    </p:spTree>
    <p:extLst>
      <p:ext uri="{BB962C8B-B14F-4D97-AF65-F5344CB8AC3E}">
        <p14:creationId xmlns:p14="http://schemas.microsoft.com/office/powerpoint/2010/main" val="25908190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05000"/>
          </a:xfrm>
        </p:spPr>
        <p:txBody>
          <a:bodyPr>
            <a:noAutofit/>
          </a:bodyPr>
          <a:lstStyle/>
          <a:p>
            <a:pPr algn="ct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Financial </a:t>
            </a:r>
            <a:r>
              <a:rPr lang="en-US" sz="4800" b="1" cap="none"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Corportaion</a:t>
            </a: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{RFC}, Jaipur</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800" b="1" cap="none"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Arun</a:t>
            </a:r>
            <a: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Art Exports</a:t>
            </a:r>
            <a:br>
              <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800" b="1" cap="none"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304800" y="2103437"/>
            <a:ext cx="8686800" cy="4525963"/>
          </a:xfrm>
        </p:spPr>
        <p:txBody>
          <a:bodyPr>
            <a:normAutofit fontScale="92500"/>
          </a:bodyPr>
          <a:lstStyle/>
          <a:p>
            <a:pPr marL="0" indent="457200" algn="just">
              <a:spcBef>
                <a:spcPts val="0"/>
              </a:spcBef>
              <a:buNone/>
            </a:pPr>
            <a:r>
              <a:rPr lang="en-US" sz="31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M/s </a:t>
            </a:r>
            <a:r>
              <a:rPr lang="en-US" sz="31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Arun</a:t>
            </a:r>
            <a:r>
              <a:rPr lang="en-US" sz="31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Art Exports was established by </a:t>
            </a:r>
            <a:r>
              <a:rPr lang="en-US" sz="31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Shri</a:t>
            </a:r>
            <a:r>
              <a:rPr lang="en-US" sz="31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a:t>
            </a:r>
            <a:r>
              <a:rPr lang="en-US" sz="31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Narendra</a:t>
            </a:r>
            <a:r>
              <a:rPr lang="en-US" sz="31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a:t>
            </a:r>
            <a:r>
              <a:rPr lang="en-US" sz="31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Lal</a:t>
            </a:r>
            <a:r>
              <a:rPr lang="en-US" sz="31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a:t>
            </a:r>
            <a:r>
              <a:rPr lang="en-US" sz="3100" b="1" spc="-100" dirty="0" err="1"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Suthar</a:t>
            </a:r>
            <a:r>
              <a:rPr lang="en-US" sz="31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in Jodhpur in the year 2015 for manufacture of Wooden Handicrafts.  The unit is partnership firm and makes decorative items which also used all over the world in residential as well as commercial buildings.  It was sanctioned financial assistance by RFC under YUPY scheme.  The concern is making its payments regularly and account is categorized as Standard.  The unit is exporting its products </a:t>
            </a:r>
            <a:r>
              <a:rPr lang="en-US" sz="3100" b="1" spc="-10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and has</a:t>
            </a:r>
            <a:r>
              <a:rPr lang="en-US" sz="3100" b="1" spc="-100" dirty="0" smtClean="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rPr>
              <a:t>, therefore, been conferred the “Best Exporting Unit/Most Innovative Products” award.  </a:t>
            </a:r>
            <a:endParaRPr lang="en-US" sz="3100"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endParaRPr>
          </a:p>
        </p:txBody>
      </p:sp>
    </p:spTree>
    <p:extLst>
      <p:ext uri="{BB962C8B-B14F-4D97-AF65-F5344CB8AC3E}">
        <p14:creationId xmlns:p14="http://schemas.microsoft.com/office/powerpoint/2010/main" val="4545665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Sustainably Crafted Clothing Pvt. Ltd.</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102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4789" t="9084" r="8337" b="6255"/>
          <a:stretch/>
        </p:blipFill>
        <p:spPr bwMode="auto">
          <a:xfrm>
            <a:off x="210849" y="2133601"/>
            <a:ext cx="2227551"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58829"/>
          <a:stretch/>
        </p:blipFill>
        <p:spPr bwMode="auto">
          <a:xfrm>
            <a:off x="2590800" y="4434841"/>
            <a:ext cx="6248969" cy="2270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2400" y="4724400"/>
            <a:ext cx="2438400" cy="830997"/>
          </a:xfrm>
          <a:prstGeom prst="rect">
            <a:avLst/>
          </a:prstGeom>
          <a:noFill/>
        </p:spPr>
        <p:txBody>
          <a:bodyPr wrap="square" rtlCol="0">
            <a:spAutoFit/>
          </a:bodyPr>
          <a:lstStyle/>
          <a:p>
            <a:pPr algn="ctr"/>
            <a:r>
              <a:rPr lang="en-IN" sz="2400" b="1" dirty="0" err="1" smtClean="0"/>
              <a:t>Shri</a:t>
            </a:r>
            <a:r>
              <a:rPr lang="en-IN" sz="2400" b="1" dirty="0" smtClean="0"/>
              <a:t> </a:t>
            </a:r>
            <a:r>
              <a:rPr lang="en-IN" sz="2400" b="1" dirty="0" err="1" smtClean="0"/>
              <a:t>Sreeranga</a:t>
            </a:r>
            <a:r>
              <a:rPr lang="en-IN" sz="2400" b="1" dirty="0" smtClean="0"/>
              <a:t> </a:t>
            </a:r>
            <a:r>
              <a:rPr lang="en-IN" sz="2400" b="1" dirty="0" err="1"/>
              <a:t>Samy</a:t>
            </a:r>
            <a:r>
              <a:rPr lang="en-IN" sz="2400" b="1" dirty="0"/>
              <a:t> </a:t>
            </a:r>
            <a:r>
              <a:rPr lang="en-IN" sz="2400" b="1" dirty="0" err="1"/>
              <a:t>Rajan</a:t>
            </a:r>
            <a:endParaRPr lang="en-US" sz="2400" dirty="0"/>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1369" y="2133600"/>
            <a:ext cx="6248400" cy="220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9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Sustainably Crafted Clothing Pvt. Ltd.</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152400" y="2133600"/>
            <a:ext cx="8839200" cy="4419600"/>
          </a:xfrm>
        </p:spPr>
        <p:txBody>
          <a:bodyPr>
            <a:noAutofit/>
          </a:bodyPr>
          <a:lstStyle/>
          <a:p>
            <a:pPr marL="0" lvl="0" indent="457200" algn="just">
              <a:spcBef>
                <a:spcPts val="0"/>
              </a:spcBef>
              <a:buNone/>
            </a:pPr>
            <a:r>
              <a:rPr lang="en-IN" sz="2300" b="1" dirty="0" smtClean="0">
                <a:solidFill>
                  <a:schemeClr val="tx2">
                    <a:lumMod val="50000"/>
                  </a:schemeClr>
                </a:solidFill>
                <a:latin typeface="Franklin Gothic Medium" pitchFamily="34" charset="0"/>
              </a:rPr>
              <a:t>M/s</a:t>
            </a:r>
            <a:r>
              <a:rPr lang="en-IN" sz="2300" b="1" dirty="0">
                <a:solidFill>
                  <a:schemeClr val="tx2">
                    <a:lumMod val="50000"/>
                  </a:schemeClr>
                </a:solidFill>
                <a:latin typeface="Franklin Gothic Medium" pitchFamily="34" charset="0"/>
              </a:rPr>
              <a:t>. Sustainably Crafted Clothing Private Limited, </a:t>
            </a:r>
            <a:r>
              <a:rPr lang="en-IN" sz="2300" b="1" dirty="0" smtClean="0">
                <a:solidFill>
                  <a:schemeClr val="tx2">
                    <a:lumMod val="50000"/>
                  </a:schemeClr>
                </a:solidFill>
                <a:latin typeface="Franklin Gothic Medium" pitchFamily="34" charset="0"/>
              </a:rPr>
              <a:t>was incorporated in the year 2019 by </a:t>
            </a:r>
            <a:r>
              <a:rPr lang="en-IN" sz="2300" b="1" dirty="0" err="1">
                <a:solidFill>
                  <a:schemeClr val="tx2">
                    <a:lumMod val="50000"/>
                  </a:schemeClr>
                </a:solidFill>
                <a:latin typeface="Franklin Gothic Medium" pitchFamily="34" charset="0"/>
              </a:rPr>
              <a:t>Shri</a:t>
            </a:r>
            <a:r>
              <a:rPr lang="en-IN" sz="2300" b="1" dirty="0">
                <a:solidFill>
                  <a:schemeClr val="tx2">
                    <a:lumMod val="50000"/>
                  </a:schemeClr>
                </a:solidFill>
                <a:latin typeface="Franklin Gothic Medium" pitchFamily="34" charset="0"/>
              </a:rPr>
              <a:t> </a:t>
            </a:r>
            <a:r>
              <a:rPr lang="en-IN" sz="2300" b="1" dirty="0" err="1">
                <a:solidFill>
                  <a:schemeClr val="tx2">
                    <a:lumMod val="50000"/>
                  </a:schemeClr>
                </a:solidFill>
                <a:latin typeface="Franklin Gothic Medium" pitchFamily="34" charset="0"/>
              </a:rPr>
              <a:t>Sreeranga</a:t>
            </a:r>
            <a:r>
              <a:rPr lang="en-IN" sz="2300" b="1" dirty="0">
                <a:solidFill>
                  <a:schemeClr val="tx2">
                    <a:lumMod val="50000"/>
                  </a:schemeClr>
                </a:solidFill>
                <a:latin typeface="Franklin Gothic Medium" pitchFamily="34" charset="0"/>
              </a:rPr>
              <a:t> </a:t>
            </a:r>
            <a:r>
              <a:rPr lang="en-IN" sz="2300" b="1" dirty="0" err="1">
                <a:solidFill>
                  <a:schemeClr val="tx2">
                    <a:lumMod val="50000"/>
                  </a:schemeClr>
                </a:solidFill>
                <a:latin typeface="Franklin Gothic Medium" pitchFamily="34" charset="0"/>
              </a:rPr>
              <a:t>Samy</a:t>
            </a:r>
            <a:r>
              <a:rPr lang="en-IN" sz="2300" b="1" dirty="0">
                <a:solidFill>
                  <a:schemeClr val="tx2">
                    <a:lumMod val="50000"/>
                  </a:schemeClr>
                </a:solidFill>
                <a:latin typeface="Franklin Gothic Medium" pitchFamily="34" charset="0"/>
              </a:rPr>
              <a:t> </a:t>
            </a:r>
            <a:r>
              <a:rPr lang="en-IN" sz="2300" b="1" dirty="0" err="1" smtClean="0">
                <a:solidFill>
                  <a:schemeClr val="tx2">
                    <a:lumMod val="50000"/>
                  </a:schemeClr>
                </a:solidFill>
                <a:latin typeface="Franklin Gothic Medium" pitchFamily="34" charset="0"/>
              </a:rPr>
              <a:t>Rajan</a:t>
            </a:r>
            <a:r>
              <a:rPr lang="en-IN" sz="2300" b="1" dirty="0" smtClean="0">
                <a:solidFill>
                  <a:schemeClr val="tx2">
                    <a:lumMod val="50000"/>
                  </a:schemeClr>
                </a:solidFill>
                <a:latin typeface="Franklin Gothic Medium" pitchFamily="34" charset="0"/>
              </a:rPr>
              <a:t> to manufacture high </a:t>
            </a:r>
            <a:r>
              <a:rPr lang="en-IN" sz="2300" b="1" dirty="0">
                <a:solidFill>
                  <a:schemeClr val="tx2">
                    <a:lumMod val="50000"/>
                  </a:schemeClr>
                </a:solidFill>
                <a:latin typeface="Franklin Gothic Medium" pitchFamily="34" charset="0"/>
              </a:rPr>
              <a:t>quality apparels/readymade garments with sustainably produced </a:t>
            </a:r>
            <a:r>
              <a:rPr lang="en-IN" sz="2300" b="1" dirty="0" err="1">
                <a:solidFill>
                  <a:schemeClr val="tx2">
                    <a:lumMod val="50000"/>
                  </a:schemeClr>
                </a:solidFill>
                <a:latin typeface="Franklin Gothic Medium" pitchFamily="34" charset="0"/>
              </a:rPr>
              <a:t>fibers</a:t>
            </a:r>
            <a:r>
              <a:rPr lang="en-IN" sz="2300" b="1" dirty="0">
                <a:solidFill>
                  <a:schemeClr val="tx2">
                    <a:lumMod val="50000"/>
                  </a:schemeClr>
                </a:solidFill>
                <a:latin typeface="Franklin Gothic Medium" pitchFamily="34" charset="0"/>
              </a:rPr>
              <a:t> </a:t>
            </a:r>
            <a:r>
              <a:rPr lang="en-IN" sz="2300" b="1" dirty="0" smtClean="0">
                <a:solidFill>
                  <a:schemeClr val="tx2">
                    <a:lumMod val="50000"/>
                  </a:schemeClr>
                </a:solidFill>
                <a:latin typeface="Franklin Gothic Medium" pitchFamily="34" charset="0"/>
              </a:rPr>
              <a:t>in </a:t>
            </a:r>
            <a:r>
              <a:rPr lang="en-IN" sz="2300" b="1" dirty="0" err="1" smtClean="0">
                <a:solidFill>
                  <a:schemeClr val="tx2">
                    <a:lumMod val="50000"/>
                  </a:schemeClr>
                </a:solidFill>
                <a:latin typeface="Franklin Gothic Medium" pitchFamily="34" charset="0"/>
              </a:rPr>
              <a:t>Krishnagiri</a:t>
            </a:r>
            <a:r>
              <a:rPr lang="en-IN" sz="2300" b="1" dirty="0" smtClean="0">
                <a:solidFill>
                  <a:schemeClr val="tx2">
                    <a:lumMod val="50000"/>
                  </a:schemeClr>
                </a:solidFill>
                <a:latin typeface="Franklin Gothic Medium" pitchFamily="34" charset="0"/>
              </a:rPr>
              <a:t>.  The unit has an </a:t>
            </a:r>
            <a:r>
              <a:rPr lang="en-IN" sz="2300" b="1" dirty="0">
                <a:solidFill>
                  <a:schemeClr val="tx2">
                    <a:lumMod val="50000"/>
                  </a:schemeClr>
                </a:solidFill>
                <a:latin typeface="Franklin Gothic Medium" pitchFamily="34" charset="0"/>
              </a:rPr>
              <a:t>installed capacity of 13,82,400 </a:t>
            </a:r>
            <a:r>
              <a:rPr lang="en-IN" sz="2300" b="1" dirty="0" smtClean="0">
                <a:solidFill>
                  <a:schemeClr val="tx2">
                    <a:lumMod val="50000"/>
                  </a:schemeClr>
                </a:solidFill>
                <a:latin typeface="Franklin Gothic Medium" pitchFamily="34" charset="0"/>
              </a:rPr>
              <a:t>pieces </a:t>
            </a:r>
            <a:r>
              <a:rPr lang="en-IN" sz="2300" b="1" dirty="0">
                <a:solidFill>
                  <a:schemeClr val="tx2">
                    <a:lumMod val="50000"/>
                  </a:schemeClr>
                </a:solidFill>
                <a:latin typeface="Franklin Gothic Medium" pitchFamily="34" charset="0"/>
              </a:rPr>
              <a:t>of readymade </a:t>
            </a:r>
            <a:r>
              <a:rPr lang="en-IN" sz="2300" b="1" dirty="0" smtClean="0">
                <a:solidFill>
                  <a:schemeClr val="tx2">
                    <a:lumMod val="50000"/>
                  </a:schemeClr>
                </a:solidFill>
                <a:latin typeface="Franklin Gothic Medium" pitchFamily="34" charset="0"/>
              </a:rPr>
              <a:t>garments and has achieved sales of </a:t>
            </a:r>
            <a:r>
              <a:rPr lang="en-IN" sz="2300" b="1" dirty="0" err="1" smtClean="0">
                <a:solidFill>
                  <a:schemeClr val="tx2">
                    <a:lumMod val="50000"/>
                  </a:schemeClr>
                </a:solidFill>
                <a:latin typeface="Franklin Gothic Medium" pitchFamily="34" charset="0"/>
              </a:rPr>
              <a:t>Rs</a:t>
            </a:r>
            <a:r>
              <a:rPr lang="en-IN" sz="2300" b="1" dirty="0" smtClean="0">
                <a:solidFill>
                  <a:schemeClr val="tx2">
                    <a:lumMod val="50000"/>
                  </a:schemeClr>
                </a:solidFill>
                <a:latin typeface="Franklin Gothic Medium" pitchFamily="34" charset="0"/>
              </a:rPr>
              <a:t>. 44.92 </a:t>
            </a:r>
            <a:r>
              <a:rPr lang="en-IN" sz="2300" b="1" dirty="0" err="1" smtClean="0">
                <a:solidFill>
                  <a:schemeClr val="tx2">
                    <a:lumMod val="50000"/>
                  </a:schemeClr>
                </a:solidFill>
                <a:latin typeface="Franklin Gothic Medium" pitchFamily="34" charset="0"/>
              </a:rPr>
              <a:t>crores</a:t>
            </a:r>
            <a:r>
              <a:rPr lang="en-IN" sz="2300" b="1" dirty="0" smtClean="0">
                <a:solidFill>
                  <a:schemeClr val="tx2">
                    <a:lumMod val="50000"/>
                  </a:schemeClr>
                </a:solidFill>
                <a:latin typeface="Franklin Gothic Medium" pitchFamily="34" charset="0"/>
              </a:rPr>
              <a:t>. </a:t>
            </a:r>
            <a:r>
              <a:rPr lang="en-IN" sz="2300" b="1" dirty="0">
                <a:solidFill>
                  <a:schemeClr val="tx2">
                    <a:lumMod val="50000"/>
                  </a:schemeClr>
                </a:solidFill>
                <a:latin typeface="Franklin Gothic Medium" pitchFamily="34" charset="0"/>
              </a:rPr>
              <a:t>The company </a:t>
            </a:r>
            <a:r>
              <a:rPr lang="en-IN" sz="2300" b="1" dirty="0" smtClean="0">
                <a:solidFill>
                  <a:schemeClr val="tx2">
                    <a:lumMod val="50000"/>
                  </a:schemeClr>
                </a:solidFill>
                <a:latin typeface="Franklin Gothic Medium" pitchFamily="34" charset="0"/>
              </a:rPr>
              <a:t>employs </a:t>
            </a:r>
            <a:r>
              <a:rPr lang="en-IN" sz="2300" b="1" dirty="0">
                <a:solidFill>
                  <a:schemeClr val="tx2">
                    <a:lumMod val="50000"/>
                  </a:schemeClr>
                </a:solidFill>
                <a:latin typeface="Franklin Gothic Medium" pitchFamily="34" charset="0"/>
              </a:rPr>
              <a:t>411 workers and is making shirts for M/s. </a:t>
            </a:r>
            <a:r>
              <a:rPr lang="en-IN" sz="2300" b="1" dirty="0" err="1">
                <a:solidFill>
                  <a:schemeClr val="tx2">
                    <a:lumMod val="50000"/>
                  </a:schemeClr>
                </a:solidFill>
                <a:latin typeface="Franklin Gothic Medium" pitchFamily="34" charset="0"/>
              </a:rPr>
              <a:t>Aditya</a:t>
            </a:r>
            <a:r>
              <a:rPr lang="en-IN" sz="2300" b="1" dirty="0">
                <a:solidFill>
                  <a:schemeClr val="tx2">
                    <a:lumMod val="50000"/>
                  </a:schemeClr>
                </a:solidFill>
                <a:latin typeface="Franklin Gothic Medium" pitchFamily="34" charset="0"/>
              </a:rPr>
              <a:t> Birla Groups, M/s. </a:t>
            </a:r>
            <a:r>
              <a:rPr lang="en-IN" sz="2300" b="1" dirty="0" err="1">
                <a:solidFill>
                  <a:schemeClr val="tx2">
                    <a:lumMod val="50000"/>
                  </a:schemeClr>
                </a:solidFill>
                <a:latin typeface="Franklin Gothic Medium" pitchFamily="34" charset="0"/>
              </a:rPr>
              <a:t>Aravind</a:t>
            </a:r>
            <a:r>
              <a:rPr lang="en-IN" sz="2300" b="1" dirty="0">
                <a:solidFill>
                  <a:schemeClr val="tx2">
                    <a:lumMod val="50000"/>
                  </a:schemeClr>
                </a:solidFill>
                <a:latin typeface="Franklin Gothic Medium" pitchFamily="34" charset="0"/>
              </a:rPr>
              <a:t> Limited, M/s. Knowledge Cotton apparel, Denmark, M/s. </a:t>
            </a:r>
            <a:r>
              <a:rPr lang="en-IN" sz="2300" b="1" dirty="0" err="1">
                <a:solidFill>
                  <a:schemeClr val="tx2">
                    <a:lumMod val="50000"/>
                  </a:schemeClr>
                </a:solidFill>
                <a:latin typeface="Franklin Gothic Medium" pitchFamily="34" charset="0"/>
              </a:rPr>
              <a:t>Nudle</a:t>
            </a:r>
            <a:r>
              <a:rPr lang="en-IN" sz="2300" b="1" dirty="0">
                <a:solidFill>
                  <a:schemeClr val="tx2">
                    <a:lumMod val="50000"/>
                  </a:schemeClr>
                </a:solidFill>
                <a:latin typeface="Franklin Gothic Medium" pitchFamily="34" charset="0"/>
              </a:rPr>
              <a:t> Jeans, Sweden and M/</a:t>
            </a:r>
            <a:r>
              <a:rPr lang="en-IN" sz="2300" b="1" dirty="0" err="1">
                <a:solidFill>
                  <a:schemeClr val="tx2">
                    <a:lumMod val="50000"/>
                  </a:schemeClr>
                </a:solidFill>
                <a:latin typeface="Franklin Gothic Medium" pitchFamily="34" charset="0"/>
              </a:rPr>
              <a:t>s.Galleries</a:t>
            </a:r>
            <a:r>
              <a:rPr lang="en-IN" sz="2300" b="1" dirty="0">
                <a:solidFill>
                  <a:schemeClr val="tx2">
                    <a:lumMod val="50000"/>
                  </a:schemeClr>
                </a:solidFill>
                <a:latin typeface="Franklin Gothic Medium" pitchFamily="34" charset="0"/>
              </a:rPr>
              <a:t> </a:t>
            </a:r>
            <a:r>
              <a:rPr lang="en-IN" sz="2300" b="1" dirty="0" err="1">
                <a:solidFill>
                  <a:schemeClr val="tx2">
                    <a:lumMod val="50000"/>
                  </a:schemeClr>
                </a:solidFill>
                <a:latin typeface="Franklin Gothic Medium" pitchFamily="34" charset="0"/>
              </a:rPr>
              <a:t>Lafayate</a:t>
            </a:r>
            <a:r>
              <a:rPr lang="en-IN" sz="2300" b="1" dirty="0">
                <a:solidFill>
                  <a:schemeClr val="tx2">
                    <a:lumMod val="50000"/>
                  </a:schemeClr>
                </a:solidFill>
                <a:latin typeface="Franklin Gothic Medium" pitchFamily="34" charset="0"/>
              </a:rPr>
              <a:t>, France. The unit is also engaged in the manufacture of Bio-Suit under COVID-19  </a:t>
            </a:r>
            <a:r>
              <a:rPr lang="en-IN" sz="2300" b="1" dirty="0" smtClean="0">
                <a:solidFill>
                  <a:schemeClr val="tx2">
                    <a:lumMod val="50000"/>
                  </a:schemeClr>
                </a:solidFill>
                <a:latin typeface="Franklin Gothic Medium" pitchFamily="34" charset="0"/>
              </a:rPr>
              <a:t>and supplies </a:t>
            </a:r>
            <a:r>
              <a:rPr lang="en-IN" sz="2300" b="1" dirty="0">
                <a:solidFill>
                  <a:schemeClr val="tx2">
                    <a:lumMod val="50000"/>
                  </a:schemeClr>
                </a:solidFill>
                <a:latin typeface="Franklin Gothic Medium" pitchFamily="34" charset="0"/>
              </a:rPr>
              <a:t>PPE kits for </a:t>
            </a:r>
            <a:r>
              <a:rPr lang="en-IN" sz="2300" b="1" dirty="0" smtClean="0">
                <a:solidFill>
                  <a:schemeClr val="tx2">
                    <a:lumMod val="50000"/>
                  </a:schemeClr>
                </a:solidFill>
                <a:latin typeface="Franklin Gothic Medium" pitchFamily="34" charset="0"/>
              </a:rPr>
              <a:t>Doctors/Nurses </a:t>
            </a:r>
            <a:r>
              <a:rPr lang="en-IN" sz="2300" b="1" dirty="0">
                <a:solidFill>
                  <a:schemeClr val="tx2">
                    <a:lumMod val="50000"/>
                  </a:schemeClr>
                </a:solidFill>
                <a:latin typeface="Franklin Gothic Medium" pitchFamily="34" charset="0"/>
              </a:rPr>
              <a:t>all over India. The production facility of the unit is a </a:t>
            </a:r>
            <a:r>
              <a:rPr lang="en-IN" sz="2300" b="1" dirty="0" smtClean="0">
                <a:solidFill>
                  <a:schemeClr val="tx2">
                    <a:lumMod val="50000"/>
                  </a:schemeClr>
                </a:solidFill>
                <a:latin typeface="Franklin Gothic Medium" pitchFamily="34" charset="0"/>
              </a:rPr>
              <a:t>State </a:t>
            </a:r>
            <a:r>
              <a:rPr lang="en-IN" sz="2300" b="1" dirty="0">
                <a:solidFill>
                  <a:schemeClr val="tx2">
                    <a:lumMod val="50000"/>
                  </a:schemeClr>
                </a:solidFill>
                <a:latin typeface="Franklin Gothic Medium" pitchFamily="34" charset="0"/>
              </a:rPr>
              <a:t>of </a:t>
            </a:r>
            <a:r>
              <a:rPr lang="en-IN" sz="2300" b="1" dirty="0" smtClean="0">
                <a:solidFill>
                  <a:schemeClr val="tx2">
                    <a:lumMod val="50000"/>
                  </a:schemeClr>
                </a:solidFill>
                <a:latin typeface="Franklin Gothic Medium" pitchFamily="34" charset="0"/>
              </a:rPr>
              <a:t>the Art </a:t>
            </a:r>
            <a:r>
              <a:rPr lang="en-IN" sz="2300" b="1" dirty="0">
                <a:solidFill>
                  <a:schemeClr val="tx2">
                    <a:lumMod val="50000"/>
                  </a:schemeClr>
                </a:solidFill>
                <a:latin typeface="Franklin Gothic Medium" pitchFamily="34" charset="0"/>
              </a:rPr>
              <a:t>facility </a:t>
            </a:r>
            <a:r>
              <a:rPr lang="en-IN" sz="2300" b="1" dirty="0" smtClean="0">
                <a:solidFill>
                  <a:schemeClr val="tx2">
                    <a:lumMod val="50000"/>
                  </a:schemeClr>
                </a:solidFill>
                <a:latin typeface="Franklin Gothic Medium" pitchFamily="34" charset="0"/>
              </a:rPr>
              <a:t>and its garments are exported to  </a:t>
            </a:r>
            <a:r>
              <a:rPr lang="en-IN" sz="2300" b="1" dirty="0">
                <a:solidFill>
                  <a:schemeClr val="tx2">
                    <a:lumMod val="50000"/>
                  </a:schemeClr>
                </a:solidFill>
                <a:latin typeface="Franklin Gothic Medium" pitchFamily="34" charset="0"/>
              </a:rPr>
              <a:t>Denmark, Sweden &amp; France.</a:t>
            </a:r>
            <a:endParaRPr lang="en-US" sz="2300" b="1" dirty="0">
              <a:solidFill>
                <a:schemeClr val="tx2">
                  <a:lumMod val="50000"/>
                </a:schemeClr>
              </a:solidFill>
              <a:latin typeface="Franklin Gothic Medium" pitchFamily="34" charset="0"/>
            </a:endParaRPr>
          </a:p>
          <a:p>
            <a:pPr marL="0" indent="457200" algn="just">
              <a:spcBef>
                <a:spcPts val="0"/>
              </a:spcBef>
              <a:buNone/>
            </a:pPr>
            <a:endParaRPr lang="en-US" sz="24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32803352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A.K. Associates</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TextBox 3"/>
          <p:cNvSpPr txBox="1"/>
          <p:nvPr/>
        </p:nvSpPr>
        <p:spPr>
          <a:xfrm>
            <a:off x="152400" y="4876800"/>
            <a:ext cx="2514600" cy="400110"/>
          </a:xfrm>
          <a:prstGeom prst="rect">
            <a:avLst/>
          </a:prstGeom>
          <a:noFill/>
        </p:spPr>
        <p:txBody>
          <a:bodyPr wrap="square" rtlCol="0">
            <a:spAutoFit/>
          </a:bodyPr>
          <a:lstStyle/>
          <a:p>
            <a:pPr algn="ctr"/>
            <a:r>
              <a:rPr lang="en-US" sz="2000" b="1" dirty="0" smtClean="0">
                <a:latin typeface="Franklin Gothic Book" pitchFamily="34" charset="0"/>
              </a:rPr>
              <a:t>Smt. S. </a:t>
            </a:r>
            <a:r>
              <a:rPr lang="en-US" sz="2000" b="1" dirty="0" err="1" smtClean="0">
                <a:latin typeface="Franklin Gothic Book" pitchFamily="34" charset="0"/>
              </a:rPr>
              <a:t>Vishalakshi</a:t>
            </a:r>
            <a:endParaRPr lang="en-US" sz="2000" dirty="0">
              <a:latin typeface="Franklin Gothic Book" pitchFamily="34" charset="0"/>
            </a:endParaRPr>
          </a:p>
        </p:txBody>
      </p:sp>
      <p:pic>
        <p:nvPicPr>
          <p:cNvPr id="6" name="Picture 2" descr="C:\Users\i3\Documents\COSIDICI AWARDS\AWARDS 2021\AWARDEES\TIIC\TIIC A.K. Associates\A.K.Associates proprietrix.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681" r="5956"/>
          <a:stretch/>
        </p:blipFill>
        <p:spPr bwMode="auto">
          <a:xfrm>
            <a:off x="304800" y="2133600"/>
            <a:ext cx="222209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i3\Documents\COSIDICI AWARDS\AWARDS 2021\AWARDEES\TIIC\TIIC A.K. Associates\TIIC_AK Associates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2133600"/>
            <a:ext cx="6248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42213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A.K. Associates</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Content Placeholder 2"/>
          <p:cNvSpPr>
            <a:spLocks noGrp="1"/>
          </p:cNvSpPr>
          <p:nvPr>
            <p:ph idx="1"/>
          </p:nvPr>
        </p:nvSpPr>
        <p:spPr>
          <a:xfrm>
            <a:off x="152400" y="2362200"/>
            <a:ext cx="8839200" cy="4267200"/>
          </a:xfrm>
        </p:spPr>
        <p:txBody>
          <a:bodyPr>
            <a:noAutofit/>
          </a:bodyPr>
          <a:lstStyle/>
          <a:p>
            <a:pPr marL="0" indent="457200" algn="just">
              <a:lnSpc>
                <a:spcPct val="120000"/>
              </a:lnSpc>
              <a:spcBef>
                <a:spcPts val="0"/>
              </a:spcBef>
              <a:buNone/>
            </a:pPr>
            <a:r>
              <a:rPr lang="en-IN" sz="2500" b="1" dirty="0">
                <a:solidFill>
                  <a:schemeClr val="tx2">
                    <a:lumMod val="50000"/>
                  </a:schemeClr>
                </a:solidFill>
                <a:latin typeface="Franklin Gothic Medium" pitchFamily="34" charset="0"/>
              </a:rPr>
              <a:t>M/s. A</a:t>
            </a:r>
            <a:r>
              <a:rPr lang="en-IN" sz="2500" b="1" dirty="0" smtClean="0">
                <a:solidFill>
                  <a:schemeClr val="tx2">
                    <a:lumMod val="50000"/>
                  </a:schemeClr>
                </a:solidFill>
                <a:latin typeface="Franklin Gothic Medium" pitchFamily="34" charset="0"/>
              </a:rPr>
              <a:t>. K. Associates was </a:t>
            </a:r>
            <a:r>
              <a:rPr lang="en-IN" sz="2500" b="1" dirty="0">
                <a:solidFill>
                  <a:schemeClr val="tx2">
                    <a:lumMod val="50000"/>
                  </a:schemeClr>
                </a:solidFill>
                <a:latin typeface="Franklin Gothic Medium" pitchFamily="34" charset="0"/>
              </a:rPr>
              <a:t>promoted by </a:t>
            </a:r>
            <a:r>
              <a:rPr lang="en-IN" sz="2500" b="1" dirty="0" smtClean="0">
                <a:solidFill>
                  <a:schemeClr val="tx2">
                    <a:lumMod val="50000"/>
                  </a:schemeClr>
                </a:solidFill>
                <a:latin typeface="Franklin Gothic Medium" pitchFamily="34" charset="0"/>
              </a:rPr>
              <a:t>Smt</a:t>
            </a:r>
            <a:r>
              <a:rPr lang="en-IN" sz="2500" b="1" dirty="0">
                <a:solidFill>
                  <a:schemeClr val="tx2">
                    <a:lumMod val="50000"/>
                  </a:schemeClr>
                </a:solidFill>
                <a:latin typeface="Franklin Gothic Medium" pitchFamily="34" charset="0"/>
              </a:rPr>
              <a:t>. S</a:t>
            </a:r>
            <a:r>
              <a:rPr lang="en-IN" sz="2500" b="1" dirty="0" smtClean="0">
                <a:solidFill>
                  <a:schemeClr val="tx2">
                    <a:lumMod val="50000"/>
                  </a:schemeClr>
                </a:solidFill>
                <a:latin typeface="Franklin Gothic Medium" pitchFamily="34" charset="0"/>
              </a:rPr>
              <a:t>. </a:t>
            </a:r>
            <a:r>
              <a:rPr lang="en-IN" sz="2500" b="1" dirty="0" err="1" smtClean="0">
                <a:solidFill>
                  <a:schemeClr val="tx2">
                    <a:lumMod val="50000"/>
                  </a:schemeClr>
                </a:solidFill>
                <a:latin typeface="Franklin Gothic Medium" pitchFamily="34" charset="0"/>
              </a:rPr>
              <a:t>Vishaalakshi</a:t>
            </a:r>
            <a:r>
              <a:rPr lang="en-IN" sz="2500" b="1" dirty="0" smtClean="0">
                <a:solidFill>
                  <a:schemeClr val="tx2">
                    <a:lumMod val="50000"/>
                  </a:schemeClr>
                </a:solidFill>
                <a:latin typeface="Franklin Gothic Medium" pitchFamily="34" charset="0"/>
              </a:rPr>
              <a:t> in the year 1995 to manufacture Industrial </a:t>
            </a:r>
            <a:r>
              <a:rPr lang="en-IN" sz="2500" b="1" dirty="0">
                <a:solidFill>
                  <a:schemeClr val="tx2">
                    <a:lumMod val="50000"/>
                  </a:schemeClr>
                </a:solidFill>
                <a:latin typeface="Franklin Gothic Medium" pitchFamily="34" charset="0"/>
              </a:rPr>
              <a:t>gloves, masks etc</a:t>
            </a:r>
            <a:r>
              <a:rPr lang="en-IN" sz="2500" b="1" dirty="0" smtClean="0">
                <a:solidFill>
                  <a:schemeClr val="tx2">
                    <a:lumMod val="50000"/>
                  </a:schemeClr>
                </a:solidFill>
                <a:latin typeface="Franklin Gothic Medium" pitchFamily="34" charset="0"/>
              </a:rPr>
              <a:t>. in </a:t>
            </a:r>
            <a:r>
              <a:rPr lang="en-IN" sz="2500" b="1" dirty="0" err="1" smtClean="0">
                <a:solidFill>
                  <a:schemeClr val="tx2">
                    <a:lumMod val="50000"/>
                  </a:schemeClr>
                </a:solidFill>
                <a:latin typeface="Franklin Gothic Medium" pitchFamily="34" charset="0"/>
              </a:rPr>
              <a:t>Hosur</a:t>
            </a:r>
            <a:r>
              <a:rPr lang="en-IN" sz="2500" b="1" dirty="0" smtClean="0">
                <a:solidFill>
                  <a:schemeClr val="tx2">
                    <a:lumMod val="50000"/>
                  </a:schemeClr>
                </a:solidFill>
                <a:latin typeface="Franklin Gothic Medium" pitchFamily="34" charset="0"/>
              </a:rPr>
              <a:t> with financial assistance from TIIC.  The unit achieved a turnover of Rs.560 lakhs as on March 21, 2020 and has obtained ISO 9001:2008 certification.  It has earned profit continuously for the previous 4 years.  M/s A K Associates is </a:t>
            </a:r>
            <a:r>
              <a:rPr lang="en-IN" sz="2500" b="1" dirty="0">
                <a:solidFill>
                  <a:schemeClr val="tx2">
                    <a:lumMod val="50000"/>
                  </a:schemeClr>
                </a:solidFill>
                <a:latin typeface="Franklin Gothic Medium" pitchFamily="34" charset="0"/>
              </a:rPr>
              <a:t>meetings its repayment obligation to the Corporation “Promptly” and remains in the “Standard Category” since inception.</a:t>
            </a:r>
            <a:endParaRPr lang="en-US" sz="2500" b="1" spc="-100" dirty="0">
              <a:ln w="3200">
                <a:solidFill>
                  <a:schemeClr val="bg2">
                    <a:shade val="75000"/>
                    <a:alpha val="25000"/>
                  </a:schemeClr>
                </a:solidFill>
                <a:prstDash val="solid"/>
                <a:round/>
              </a:ln>
              <a:solidFill>
                <a:schemeClr val="tx2">
                  <a:lumMod val="50000"/>
                </a:schemeClr>
              </a:solidFill>
              <a:effectLst>
                <a:innerShdw blurRad="50800" dist="25400" dir="13500000">
                  <a:srgbClr val="000000">
                    <a:alpha val="70000"/>
                  </a:srgbClr>
                </a:innerShdw>
              </a:effectLst>
              <a:latin typeface="Franklin Gothic Medium" pitchFamily="34" charset="0"/>
              <a:ea typeface="+mj-ea"/>
              <a:cs typeface="+mj-cs"/>
            </a:endParaRPr>
          </a:p>
        </p:txBody>
      </p:sp>
    </p:spTree>
    <p:extLst>
      <p:ext uri="{BB962C8B-B14F-4D97-AF65-F5344CB8AC3E}">
        <p14:creationId xmlns:p14="http://schemas.microsoft.com/office/powerpoint/2010/main" val="17919734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Yagappa</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1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Readymix</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Concrete</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TextBox 3"/>
          <p:cNvSpPr txBox="1"/>
          <p:nvPr/>
        </p:nvSpPr>
        <p:spPr>
          <a:xfrm>
            <a:off x="2667000" y="4800600"/>
            <a:ext cx="1981200" cy="646331"/>
          </a:xfrm>
          <a:prstGeom prst="rect">
            <a:avLst/>
          </a:prstGeom>
          <a:noFill/>
        </p:spPr>
        <p:txBody>
          <a:bodyPr wrap="square" rtlCol="0">
            <a:spAutoFit/>
          </a:bodyPr>
          <a:lstStyle/>
          <a:p>
            <a:pPr algn="ctr"/>
            <a:r>
              <a:rPr lang="en-US" b="1" dirty="0" err="1" smtClean="0">
                <a:latin typeface="Franklin Gothic Book" pitchFamily="34" charset="0"/>
              </a:rPr>
              <a:t>Shri</a:t>
            </a:r>
            <a:r>
              <a:rPr lang="en-US" b="1" dirty="0" smtClean="0">
                <a:latin typeface="Franklin Gothic Book" pitchFamily="34" charset="0"/>
              </a:rPr>
              <a:t> </a:t>
            </a:r>
            <a:r>
              <a:rPr lang="en-US" b="1" dirty="0" err="1" smtClean="0">
                <a:latin typeface="Franklin Gothic Book" pitchFamily="34" charset="0"/>
              </a:rPr>
              <a:t>Johnpaul</a:t>
            </a:r>
            <a:r>
              <a:rPr lang="en-US" b="1" dirty="0" smtClean="0">
                <a:latin typeface="Franklin Gothic Book" pitchFamily="34" charset="0"/>
              </a:rPr>
              <a:t> </a:t>
            </a:r>
            <a:r>
              <a:rPr lang="en-US" b="1" dirty="0" err="1" smtClean="0">
                <a:latin typeface="Franklin Gothic Book" pitchFamily="34" charset="0"/>
              </a:rPr>
              <a:t>Yagappa</a:t>
            </a:r>
            <a:endParaRPr lang="en-US" dirty="0">
              <a:latin typeface="Franklin Gothic Book" pitchFamily="34" charset="0"/>
            </a:endParaRPr>
          </a:p>
        </p:txBody>
      </p:sp>
      <p:pic>
        <p:nvPicPr>
          <p:cNvPr id="8" name="Picture 2" descr="C:\Users\i3\Documents\COSIDICI AWARDS\AWARDS 2021\AWARDEES\TIIC\Yagappa Readymix\IMG-20210324-WA0069.jpg"/>
          <p:cNvPicPr>
            <a:picLocks noChangeAspect="1" noChangeArrowheads="1"/>
          </p:cNvPicPr>
          <p:nvPr/>
        </p:nvPicPr>
        <p:blipFill rotWithShape="1">
          <a:blip r:embed="rId2">
            <a:extLst>
              <a:ext uri="{28A0092B-C50C-407E-A947-70E740481C1C}">
                <a14:useLocalDpi xmlns:a14="http://schemas.microsoft.com/office/drawing/2010/main" val="0"/>
              </a:ext>
            </a:extLst>
          </a:blip>
          <a:srcRect b="41314"/>
          <a:stretch/>
        </p:blipFill>
        <p:spPr bwMode="auto">
          <a:xfrm>
            <a:off x="197347" y="2971800"/>
            <a:ext cx="2545853" cy="3581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362200"/>
            <a:ext cx="17526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descr="C:\Users\i3\Documents\COSIDICI AWARDS\AWARDS 2021\AWARDEES\TIIC\Yagappa Readymix\IMG-20210324-WA0070.jpg"/>
          <p:cNvPicPr>
            <a:picLocks noChangeAspect="1" noChangeArrowheads="1"/>
          </p:cNvPicPr>
          <p:nvPr/>
        </p:nvPicPr>
        <p:blipFill rotWithShape="1">
          <a:blip r:embed="rId4">
            <a:extLst>
              <a:ext uri="{28A0092B-C50C-407E-A947-70E740481C1C}">
                <a14:useLocalDpi xmlns:a14="http://schemas.microsoft.com/office/drawing/2010/main" val="0"/>
              </a:ext>
            </a:extLst>
          </a:blip>
          <a:srcRect l="18182" t="19885" r="13377" b="15238"/>
          <a:stretch/>
        </p:blipFill>
        <p:spPr bwMode="auto">
          <a:xfrm>
            <a:off x="4648200" y="2971800"/>
            <a:ext cx="429768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0917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Yagappa</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1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Readymix</a:t>
            </a:r>
            <a:r>
              <a:rPr lang="en-US" sz="4100" b="1" spc="-10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Concrete</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228600" y="2133600"/>
            <a:ext cx="8763000" cy="4495800"/>
          </a:xfrm>
        </p:spPr>
        <p:txBody>
          <a:bodyPr>
            <a:noAutofit/>
          </a:bodyPr>
          <a:lstStyle/>
          <a:p>
            <a:pPr marL="0" indent="457200" algn="just">
              <a:spcBef>
                <a:spcPts val="0"/>
              </a:spcBef>
              <a:buNone/>
            </a:pPr>
            <a:r>
              <a:rPr lang="en-US" sz="2500" b="1" dirty="0" smtClean="0">
                <a:latin typeface="Franklin Gothic Medium" pitchFamily="34" charset="0"/>
              </a:rPr>
              <a:t>M/s </a:t>
            </a:r>
            <a:r>
              <a:rPr lang="en-US" sz="2500" b="1" dirty="0" err="1" smtClean="0">
                <a:latin typeface="Franklin Gothic Medium" pitchFamily="34" charset="0"/>
              </a:rPr>
              <a:t>Yagappa</a:t>
            </a:r>
            <a:r>
              <a:rPr lang="en-US" sz="2500" b="1" dirty="0" smtClean="0">
                <a:latin typeface="Franklin Gothic Medium" pitchFamily="34" charset="0"/>
              </a:rPr>
              <a:t> </a:t>
            </a:r>
            <a:r>
              <a:rPr lang="en-US" sz="2500" b="1" dirty="0" err="1" smtClean="0">
                <a:latin typeface="Franklin Gothic Medium" pitchFamily="34" charset="0"/>
              </a:rPr>
              <a:t>Readymix</a:t>
            </a:r>
            <a:r>
              <a:rPr lang="en-US" sz="2500" b="1" dirty="0" smtClean="0">
                <a:latin typeface="Franklin Gothic Medium" pitchFamily="34" charset="0"/>
              </a:rPr>
              <a:t> Concrete was established by </a:t>
            </a:r>
            <a:r>
              <a:rPr lang="en-US" sz="2500" b="1" dirty="0" err="1" smtClean="0">
                <a:latin typeface="Franklin Gothic Medium" pitchFamily="34" charset="0"/>
              </a:rPr>
              <a:t>Shri</a:t>
            </a:r>
            <a:r>
              <a:rPr lang="en-US" sz="2500" b="1" dirty="0" smtClean="0">
                <a:latin typeface="Franklin Gothic Medium" pitchFamily="34" charset="0"/>
              </a:rPr>
              <a:t> P. </a:t>
            </a:r>
            <a:r>
              <a:rPr lang="en-US" sz="2500" b="1" dirty="0" err="1" smtClean="0">
                <a:latin typeface="Franklin Gothic Medium" pitchFamily="34" charset="0"/>
              </a:rPr>
              <a:t>Johnpaul</a:t>
            </a:r>
            <a:r>
              <a:rPr lang="en-US" sz="2500" b="1" dirty="0" smtClean="0">
                <a:latin typeface="Franklin Gothic Medium" pitchFamily="34" charset="0"/>
              </a:rPr>
              <a:t> </a:t>
            </a:r>
            <a:r>
              <a:rPr lang="en-US" sz="2500" b="1" dirty="0" err="1" smtClean="0">
                <a:latin typeface="Franklin Gothic Medium" pitchFamily="34" charset="0"/>
              </a:rPr>
              <a:t>Yaggappa</a:t>
            </a:r>
            <a:r>
              <a:rPr lang="en-US" sz="2500" b="1" dirty="0" smtClean="0">
                <a:latin typeface="Franklin Gothic Medium" pitchFamily="34" charset="0"/>
              </a:rPr>
              <a:t> with financial assistance from TIIC under its NEED scheme to set up a unit for manufacturing ready mix concrete at </a:t>
            </a:r>
            <a:r>
              <a:rPr lang="en-US" sz="2500" b="1" dirty="0" err="1" smtClean="0">
                <a:latin typeface="Franklin Gothic Medium" pitchFamily="34" charset="0"/>
              </a:rPr>
              <a:t>Thanjavur</a:t>
            </a:r>
            <a:r>
              <a:rPr lang="en-US" sz="2500" b="1" dirty="0" smtClean="0">
                <a:latin typeface="Franklin Gothic Medium" pitchFamily="34" charset="0"/>
              </a:rPr>
              <a:t>.  He is being awarded for his hard work as the “Best Entrepreneur”.  Track record of the loan is good.  All the loan accounts are under standard category.  He achieved sales of </a:t>
            </a:r>
            <a:r>
              <a:rPr lang="en-US" sz="2500" b="1" dirty="0" err="1" smtClean="0">
                <a:latin typeface="Franklin Gothic Medium" pitchFamily="34" charset="0"/>
              </a:rPr>
              <a:t>Rs</a:t>
            </a:r>
            <a:r>
              <a:rPr lang="en-US" sz="2500" b="1" dirty="0" smtClean="0">
                <a:latin typeface="Franklin Gothic Medium" pitchFamily="34" charset="0"/>
              </a:rPr>
              <a:t>. 1,735 lakh in 2019-20 and profit of Rs.20.61 lakhs.  The unit has obtained ISO-9000 series 22000 certificate for Ready Mix manufacturing &amp; delivery.  </a:t>
            </a:r>
            <a:r>
              <a:rPr lang="en-US" sz="2500" b="1" dirty="0" err="1" smtClean="0">
                <a:latin typeface="Franklin Gothic Medium" pitchFamily="34" charset="0"/>
              </a:rPr>
              <a:t>Shri</a:t>
            </a:r>
            <a:r>
              <a:rPr lang="en-US" sz="2500" b="1" dirty="0" smtClean="0">
                <a:latin typeface="Franklin Gothic Medium" pitchFamily="34" charset="0"/>
              </a:rPr>
              <a:t> </a:t>
            </a:r>
            <a:r>
              <a:rPr lang="en-US" sz="2500" b="1" dirty="0" err="1" smtClean="0">
                <a:latin typeface="Franklin Gothic Medium" pitchFamily="34" charset="0"/>
              </a:rPr>
              <a:t>Yagappa</a:t>
            </a:r>
            <a:r>
              <a:rPr lang="en-US" sz="2500" b="1" dirty="0" smtClean="0">
                <a:latin typeface="Franklin Gothic Medium" pitchFamily="34" charset="0"/>
              </a:rPr>
              <a:t> plans to supply optimum level in all construction fields i.e. he has proposed to manufacture paver blocks, hallow blocks, solid blocks, quality fly ash bricks etc.</a:t>
            </a:r>
            <a:endParaRPr lang="en-US" sz="2500" b="1" dirty="0">
              <a:latin typeface="Franklin Gothic Medium" pitchFamily="34" charset="0"/>
            </a:endParaRPr>
          </a:p>
        </p:txBody>
      </p:sp>
    </p:spTree>
    <p:extLst>
      <p:ext uri="{BB962C8B-B14F-4D97-AF65-F5344CB8AC3E}">
        <p14:creationId xmlns:p14="http://schemas.microsoft.com/office/powerpoint/2010/main" val="9857390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Friends </a:t>
            </a:r>
            <a:r>
              <a:rPr lang="en-US" sz="41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Tyres</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TextBox 2"/>
          <p:cNvSpPr txBox="1"/>
          <p:nvPr/>
        </p:nvSpPr>
        <p:spPr>
          <a:xfrm>
            <a:off x="228600" y="4872335"/>
            <a:ext cx="3257674" cy="461665"/>
          </a:xfrm>
          <a:prstGeom prst="rect">
            <a:avLst/>
          </a:prstGeom>
          <a:noFill/>
        </p:spPr>
        <p:txBody>
          <a:bodyPr wrap="square" rtlCol="0">
            <a:spAutoFit/>
          </a:bodyPr>
          <a:lstStyle/>
          <a:p>
            <a:pPr algn="ctr"/>
            <a:r>
              <a:rPr lang="en-US" sz="2400" b="1" dirty="0" err="1" smtClean="0">
                <a:latin typeface="Franklin Gothic Book" pitchFamily="34" charset="0"/>
              </a:rPr>
              <a:t>Shri</a:t>
            </a:r>
            <a:r>
              <a:rPr lang="en-US" sz="2400" b="1" dirty="0" smtClean="0">
                <a:latin typeface="Franklin Gothic Book" pitchFamily="34" charset="0"/>
              </a:rPr>
              <a:t> A. </a:t>
            </a:r>
            <a:r>
              <a:rPr lang="en-US" sz="2400" b="1" dirty="0" err="1" smtClean="0">
                <a:latin typeface="Franklin Gothic Book" pitchFamily="34" charset="0"/>
              </a:rPr>
              <a:t>Ragupathy</a:t>
            </a:r>
            <a:endParaRPr lang="en-US" sz="2400" dirty="0">
              <a:latin typeface="Franklin Gothic Book" pitchFamily="34" charset="0"/>
            </a:endParaRPr>
          </a:p>
        </p:txBody>
      </p:sp>
      <p:pic>
        <p:nvPicPr>
          <p:cNvPr id="6" name="Picture 2" descr="C:\Users\i3\Documents\COSIDICI AWARDS\AWARDS 2021\AWARDEES\TIIC\Friends Tyre\TIIC_FFRIENDS TY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209800"/>
            <a:ext cx="3257674" cy="2667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i3\Documents\COSIDICI AWARDS\AWARDS 2021\AWARDEES\TIIC\Friends Tyre\TIIC_FFRIENDS TYRE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2209800"/>
            <a:ext cx="53340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80041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Friends </a:t>
            </a:r>
            <a:r>
              <a:rPr lang="en-US" sz="41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Tyres</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228600" y="2057400"/>
            <a:ext cx="8686800" cy="4602163"/>
          </a:xfrm>
        </p:spPr>
        <p:txBody>
          <a:bodyPr>
            <a:normAutofit fontScale="25000" lnSpcReduction="20000"/>
          </a:bodyPr>
          <a:lstStyle/>
          <a:p>
            <a:pPr marL="0" indent="457200" algn="just">
              <a:lnSpc>
                <a:spcPct val="120000"/>
              </a:lnSpc>
              <a:spcBef>
                <a:spcPts val="600"/>
              </a:spcBef>
              <a:buNone/>
            </a:pPr>
            <a:r>
              <a:rPr lang="en-US" sz="8800" b="1" dirty="0" err="1" smtClean="0">
                <a:solidFill>
                  <a:schemeClr val="tx2">
                    <a:lumMod val="50000"/>
                  </a:schemeClr>
                </a:solidFill>
                <a:latin typeface="Franklin Gothic Medium" pitchFamily="34" charset="0"/>
              </a:rPr>
              <a:t>Shri</a:t>
            </a:r>
            <a:r>
              <a:rPr lang="en-US" sz="8800" b="1" dirty="0" smtClean="0">
                <a:solidFill>
                  <a:schemeClr val="tx2">
                    <a:lumMod val="50000"/>
                  </a:schemeClr>
                </a:solidFill>
                <a:latin typeface="Franklin Gothic Medium" pitchFamily="34" charset="0"/>
              </a:rPr>
              <a:t> A</a:t>
            </a:r>
            <a:r>
              <a:rPr lang="en-US" sz="8800" b="1" dirty="0">
                <a:solidFill>
                  <a:schemeClr val="tx2">
                    <a:lumMod val="50000"/>
                  </a:schemeClr>
                </a:solidFill>
                <a:latin typeface="Franklin Gothic Medium" pitchFamily="34" charset="0"/>
              </a:rPr>
              <a:t>. </a:t>
            </a:r>
            <a:r>
              <a:rPr lang="en-US" sz="8800" b="1" dirty="0" err="1" smtClean="0">
                <a:solidFill>
                  <a:schemeClr val="tx2">
                    <a:lumMod val="50000"/>
                  </a:schemeClr>
                </a:solidFill>
                <a:latin typeface="Franklin Gothic Medium" pitchFamily="34" charset="0"/>
              </a:rPr>
              <a:t>Ragupathy</a:t>
            </a:r>
            <a:r>
              <a:rPr lang="en-US" sz="8800" b="1" dirty="0" smtClean="0">
                <a:solidFill>
                  <a:schemeClr val="tx2">
                    <a:lumMod val="50000"/>
                  </a:schemeClr>
                </a:solidFill>
                <a:latin typeface="Franklin Gothic Medium" pitchFamily="34" charset="0"/>
              </a:rPr>
              <a:t> established " </a:t>
            </a:r>
            <a:r>
              <a:rPr lang="en-US" sz="8800" b="1" dirty="0">
                <a:solidFill>
                  <a:schemeClr val="tx2">
                    <a:lumMod val="50000"/>
                  </a:schemeClr>
                </a:solidFill>
                <a:latin typeface="Franklin Gothic Medium" pitchFamily="34" charset="0"/>
              </a:rPr>
              <a:t>FRIENDS TYRES" </a:t>
            </a:r>
            <a:r>
              <a:rPr lang="en-US" sz="8800" b="1" dirty="0" smtClean="0">
                <a:solidFill>
                  <a:schemeClr val="tx2">
                    <a:lumMod val="50000"/>
                  </a:schemeClr>
                </a:solidFill>
                <a:latin typeface="Franklin Gothic Medium" pitchFamily="34" charset="0"/>
              </a:rPr>
              <a:t>in </a:t>
            </a:r>
            <a:r>
              <a:rPr lang="en-US" sz="8800" b="1" dirty="0">
                <a:solidFill>
                  <a:schemeClr val="tx2">
                    <a:lumMod val="50000"/>
                  </a:schemeClr>
                </a:solidFill>
                <a:latin typeface="Franklin Gothic Medium" pitchFamily="34" charset="0"/>
              </a:rPr>
              <a:t>the year </a:t>
            </a:r>
            <a:r>
              <a:rPr lang="en-US" sz="8800" b="1" dirty="0" smtClean="0">
                <a:solidFill>
                  <a:schemeClr val="tx2">
                    <a:lumMod val="50000"/>
                  </a:schemeClr>
                </a:solidFill>
                <a:latin typeface="Franklin Gothic Medium" pitchFamily="34" charset="0"/>
              </a:rPr>
              <a:t>2015 with financial assistance from TIIC under its NEED scheme.  FRIENDS </a:t>
            </a:r>
            <a:r>
              <a:rPr lang="en-US" sz="8800" b="1" dirty="0">
                <a:solidFill>
                  <a:schemeClr val="tx2">
                    <a:lumMod val="50000"/>
                  </a:schemeClr>
                </a:solidFill>
                <a:latin typeface="Franklin Gothic Medium" pitchFamily="34" charset="0"/>
              </a:rPr>
              <a:t>TYRES is one of the leading service providers in </a:t>
            </a:r>
            <a:r>
              <a:rPr lang="en-US" sz="8800" b="1" dirty="0" err="1">
                <a:solidFill>
                  <a:schemeClr val="tx2">
                    <a:lumMod val="50000"/>
                  </a:schemeClr>
                </a:solidFill>
                <a:latin typeface="Franklin Gothic Medium" pitchFamily="34" charset="0"/>
              </a:rPr>
              <a:t>Trichy</a:t>
            </a:r>
            <a:r>
              <a:rPr lang="en-US" sz="8800" b="1" dirty="0">
                <a:solidFill>
                  <a:schemeClr val="tx2">
                    <a:lumMod val="50000"/>
                  </a:schemeClr>
                </a:solidFill>
                <a:latin typeface="Franklin Gothic Medium" pitchFamily="34" charset="0"/>
              </a:rPr>
              <a:t> with a satisfactory customer service history of more than 15,000 cars till date. Advanced technical </a:t>
            </a:r>
            <a:r>
              <a:rPr lang="en-US" sz="8800" b="1" dirty="0" smtClean="0">
                <a:solidFill>
                  <a:schemeClr val="tx2">
                    <a:lumMod val="50000"/>
                  </a:schemeClr>
                </a:solidFill>
                <a:latin typeface="Franklin Gothic Medium" pitchFamily="34" charset="0"/>
              </a:rPr>
              <a:t>machinery </a:t>
            </a:r>
            <a:r>
              <a:rPr lang="en-US" sz="8800" b="1" dirty="0">
                <a:solidFill>
                  <a:schemeClr val="tx2">
                    <a:lumMod val="50000"/>
                  </a:schemeClr>
                </a:solidFill>
                <a:latin typeface="Franklin Gothic Medium" pitchFamily="34" charset="0"/>
              </a:rPr>
              <a:t>&amp; hard core dedication towards the business are the key factors towards its success</a:t>
            </a:r>
            <a:r>
              <a:rPr lang="en-US" sz="8800" b="1" dirty="0" smtClean="0">
                <a:solidFill>
                  <a:schemeClr val="tx2">
                    <a:lumMod val="50000"/>
                  </a:schemeClr>
                </a:solidFill>
                <a:latin typeface="Franklin Gothic Medium" pitchFamily="34" charset="0"/>
              </a:rPr>
              <a:t>.  The </a:t>
            </a:r>
            <a:r>
              <a:rPr lang="en-US" sz="8800" b="1" dirty="0">
                <a:solidFill>
                  <a:schemeClr val="tx2">
                    <a:lumMod val="50000"/>
                  </a:schemeClr>
                </a:solidFill>
                <a:latin typeface="Franklin Gothic Medium" pitchFamily="34" charset="0"/>
              </a:rPr>
              <a:t>services provided include </a:t>
            </a:r>
            <a:r>
              <a:rPr lang="en-US" sz="8800" b="1" dirty="0" err="1">
                <a:solidFill>
                  <a:schemeClr val="tx2">
                    <a:lumMod val="50000"/>
                  </a:schemeClr>
                </a:solidFill>
                <a:latin typeface="Franklin Gothic Medium" pitchFamily="34" charset="0"/>
              </a:rPr>
              <a:t>Tyre</a:t>
            </a:r>
            <a:r>
              <a:rPr lang="en-US" sz="8800" b="1" dirty="0">
                <a:solidFill>
                  <a:schemeClr val="tx2">
                    <a:lumMod val="50000"/>
                  </a:schemeClr>
                </a:solidFill>
                <a:latin typeface="Franklin Gothic Medium" pitchFamily="34" charset="0"/>
              </a:rPr>
              <a:t> changing</a:t>
            </a:r>
            <a:r>
              <a:rPr lang="en-US" sz="8800" b="1" dirty="0" smtClean="0">
                <a:solidFill>
                  <a:schemeClr val="tx2">
                    <a:lumMod val="50000"/>
                  </a:schemeClr>
                </a:solidFill>
                <a:latin typeface="Franklin Gothic Medium" pitchFamily="34" charset="0"/>
              </a:rPr>
              <a:t>, wheel </a:t>
            </a:r>
            <a:r>
              <a:rPr lang="en-US" sz="8800" b="1" dirty="0">
                <a:solidFill>
                  <a:schemeClr val="tx2">
                    <a:lumMod val="50000"/>
                  </a:schemeClr>
                </a:solidFill>
                <a:latin typeface="Franklin Gothic Medium" pitchFamily="34" charset="0"/>
              </a:rPr>
              <a:t>alignment</a:t>
            </a:r>
            <a:r>
              <a:rPr lang="en-US" sz="8800" b="1" dirty="0" smtClean="0">
                <a:solidFill>
                  <a:schemeClr val="tx2">
                    <a:lumMod val="50000"/>
                  </a:schemeClr>
                </a:solidFill>
                <a:latin typeface="Franklin Gothic Medium" pitchFamily="34" charset="0"/>
              </a:rPr>
              <a:t>, wheel </a:t>
            </a:r>
            <a:r>
              <a:rPr lang="en-US" sz="8800" b="1" dirty="0">
                <a:solidFill>
                  <a:schemeClr val="tx2">
                    <a:lumMod val="50000"/>
                  </a:schemeClr>
                </a:solidFill>
                <a:latin typeface="Franklin Gothic Medium" pitchFamily="34" charset="0"/>
              </a:rPr>
              <a:t>balancing ,nitrogen inflation</a:t>
            </a:r>
            <a:r>
              <a:rPr lang="en-US" sz="8800" b="1" dirty="0" smtClean="0">
                <a:solidFill>
                  <a:schemeClr val="tx2">
                    <a:lumMod val="50000"/>
                  </a:schemeClr>
                </a:solidFill>
                <a:latin typeface="Franklin Gothic Medium" pitchFamily="34" charset="0"/>
              </a:rPr>
              <a:t>, A.C</a:t>
            </a:r>
            <a:r>
              <a:rPr lang="en-US" sz="8800" b="1" dirty="0">
                <a:solidFill>
                  <a:schemeClr val="tx2">
                    <a:lumMod val="50000"/>
                  </a:schemeClr>
                </a:solidFill>
                <a:latin typeface="Franklin Gothic Medium" pitchFamily="34" charset="0"/>
              </a:rPr>
              <a:t>. gas filling &amp; multiple brand sale of </a:t>
            </a:r>
            <a:r>
              <a:rPr lang="en-US" sz="8800" b="1" dirty="0" err="1">
                <a:solidFill>
                  <a:schemeClr val="tx2">
                    <a:lumMod val="50000"/>
                  </a:schemeClr>
                </a:solidFill>
                <a:latin typeface="Franklin Gothic Medium" pitchFamily="34" charset="0"/>
              </a:rPr>
              <a:t>tyres</a:t>
            </a:r>
            <a:r>
              <a:rPr lang="en-US" sz="8800" b="1" dirty="0">
                <a:solidFill>
                  <a:schemeClr val="tx2">
                    <a:lumMod val="50000"/>
                  </a:schemeClr>
                </a:solidFill>
                <a:latin typeface="Franklin Gothic Medium" pitchFamily="34" charset="0"/>
              </a:rPr>
              <a:t>. </a:t>
            </a:r>
            <a:r>
              <a:rPr lang="en-US" sz="8800" b="1" dirty="0" smtClean="0">
                <a:solidFill>
                  <a:schemeClr val="tx2">
                    <a:lumMod val="50000"/>
                  </a:schemeClr>
                </a:solidFill>
                <a:latin typeface="Franklin Gothic Medium" pitchFamily="34" charset="0"/>
              </a:rPr>
              <a:t> It has dealership </a:t>
            </a:r>
            <a:r>
              <a:rPr lang="en-US" sz="8800" b="1" dirty="0">
                <a:solidFill>
                  <a:schemeClr val="tx2">
                    <a:lumMod val="50000"/>
                  </a:schemeClr>
                </a:solidFill>
                <a:latin typeface="Franklin Gothic Medium" pitchFamily="34" charset="0"/>
              </a:rPr>
              <a:t>tie-up  with Goodyear </a:t>
            </a:r>
            <a:r>
              <a:rPr lang="en-US" sz="8800" b="1" dirty="0" err="1">
                <a:solidFill>
                  <a:schemeClr val="tx2">
                    <a:lumMod val="50000"/>
                  </a:schemeClr>
                </a:solidFill>
                <a:latin typeface="Franklin Gothic Medium" pitchFamily="34" charset="0"/>
              </a:rPr>
              <a:t>Tyres</a:t>
            </a:r>
            <a:r>
              <a:rPr lang="en-US" sz="8800" b="1" dirty="0">
                <a:solidFill>
                  <a:schemeClr val="tx2">
                    <a:lumMod val="50000"/>
                  </a:schemeClr>
                </a:solidFill>
                <a:latin typeface="Franklin Gothic Medium" pitchFamily="34" charset="0"/>
              </a:rPr>
              <a:t> taking the business to the next level</a:t>
            </a:r>
            <a:r>
              <a:rPr lang="en-US" sz="8800" b="1" dirty="0" smtClean="0">
                <a:solidFill>
                  <a:schemeClr val="tx2">
                    <a:lumMod val="50000"/>
                  </a:schemeClr>
                </a:solidFill>
                <a:latin typeface="Franklin Gothic Medium" pitchFamily="34" charset="0"/>
              </a:rPr>
              <a:t>. </a:t>
            </a:r>
            <a:r>
              <a:rPr lang="en-US" sz="8800" b="1" dirty="0" err="1" smtClean="0">
                <a:solidFill>
                  <a:schemeClr val="tx2">
                    <a:lumMod val="50000"/>
                  </a:schemeClr>
                </a:solidFill>
                <a:latin typeface="Franklin Gothic Medium" pitchFamily="34" charset="0"/>
              </a:rPr>
              <a:t>Shri</a:t>
            </a:r>
            <a:r>
              <a:rPr lang="en-US" sz="8800" b="1" dirty="0" smtClean="0">
                <a:solidFill>
                  <a:schemeClr val="tx2">
                    <a:lumMod val="50000"/>
                  </a:schemeClr>
                </a:solidFill>
                <a:latin typeface="Franklin Gothic Medium" pitchFamily="34" charset="0"/>
              </a:rPr>
              <a:t> A. </a:t>
            </a:r>
            <a:r>
              <a:rPr lang="en-US" sz="8800" b="1" dirty="0" err="1" smtClean="0">
                <a:solidFill>
                  <a:schemeClr val="tx2">
                    <a:lumMod val="50000"/>
                  </a:schemeClr>
                </a:solidFill>
                <a:latin typeface="Franklin Gothic Medium" pitchFamily="34" charset="0"/>
              </a:rPr>
              <a:t>Ragupathy</a:t>
            </a:r>
            <a:r>
              <a:rPr lang="en-US" sz="8800" b="1" dirty="0" smtClean="0">
                <a:solidFill>
                  <a:schemeClr val="tx2">
                    <a:lumMod val="50000"/>
                  </a:schemeClr>
                </a:solidFill>
                <a:latin typeface="Franklin Gothic Medium" pitchFamily="34" charset="0"/>
              </a:rPr>
              <a:t> is being awarded the “Best First Generation Entrepreneur”.  Future plans include opening of branches in the </a:t>
            </a:r>
            <a:r>
              <a:rPr lang="en-US" sz="8800" b="1" dirty="0" err="1" smtClean="0">
                <a:solidFill>
                  <a:schemeClr val="tx2">
                    <a:lumMod val="50000"/>
                  </a:schemeClr>
                </a:solidFill>
                <a:latin typeface="Franklin Gothic Medium" pitchFamily="34" charset="0"/>
              </a:rPr>
              <a:t>neighbouring</a:t>
            </a:r>
            <a:r>
              <a:rPr lang="en-US" sz="8800" b="1" dirty="0" smtClean="0">
                <a:solidFill>
                  <a:schemeClr val="tx2">
                    <a:lumMod val="50000"/>
                  </a:schemeClr>
                </a:solidFill>
                <a:latin typeface="Franklin Gothic Medium" pitchFamily="34" charset="0"/>
              </a:rPr>
              <a:t> towns to provide International Standard services to customers and generate employment opportunities. </a:t>
            </a:r>
            <a:endParaRPr lang="en-US" sz="8800" b="1" dirty="0">
              <a:solidFill>
                <a:schemeClr val="tx2">
                  <a:lumMod val="50000"/>
                </a:schemeClr>
              </a:solidFill>
              <a:latin typeface="Franklin Gothic Medium" pitchFamily="34" charset="0"/>
            </a:endParaRPr>
          </a:p>
          <a:p>
            <a:pPr marL="0" indent="457200" algn="just">
              <a:spcBef>
                <a:spcPts val="0"/>
              </a:spcBef>
              <a:buNone/>
            </a:pPr>
            <a:endParaRPr lang="en-US" b="1" dirty="0">
              <a:latin typeface="Franklin Gothic Medium" pitchFamily="34" charset="0"/>
            </a:endParaRPr>
          </a:p>
        </p:txBody>
      </p:sp>
    </p:spTree>
    <p:extLst>
      <p:ext uri="{BB962C8B-B14F-4D97-AF65-F5344CB8AC3E}">
        <p14:creationId xmlns:p14="http://schemas.microsoft.com/office/powerpoint/2010/main" val="417613751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Abhinav</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Fabrics</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3" name="TextBox 2"/>
          <p:cNvSpPr txBox="1"/>
          <p:nvPr/>
        </p:nvSpPr>
        <p:spPr>
          <a:xfrm>
            <a:off x="304800" y="5181600"/>
            <a:ext cx="3873466" cy="461665"/>
          </a:xfrm>
          <a:prstGeom prst="rect">
            <a:avLst/>
          </a:prstGeom>
          <a:noFill/>
        </p:spPr>
        <p:txBody>
          <a:bodyPr wrap="square" rtlCol="0">
            <a:spAutoFit/>
          </a:bodyPr>
          <a:lstStyle/>
          <a:p>
            <a:pPr algn="ctr"/>
            <a:r>
              <a:rPr lang="en-US" sz="2400" b="1" dirty="0" err="1" smtClean="0">
                <a:latin typeface="Franklin Gothic Book" pitchFamily="34" charset="0"/>
              </a:rPr>
              <a:t>Shri</a:t>
            </a:r>
            <a:r>
              <a:rPr lang="en-US" sz="2400" b="1" dirty="0" smtClean="0">
                <a:latin typeface="Franklin Gothic Book" pitchFamily="34" charset="0"/>
              </a:rPr>
              <a:t> P. </a:t>
            </a:r>
            <a:r>
              <a:rPr lang="en-US" sz="2400" b="1" dirty="0" err="1" smtClean="0">
                <a:latin typeface="Franklin Gothic Book" pitchFamily="34" charset="0"/>
              </a:rPr>
              <a:t>Nallamuthu</a:t>
            </a:r>
            <a:endParaRPr lang="en-US" sz="2400" dirty="0">
              <a:latin typeface="Franklin Gothic Book" pitchFamily="34" charset="0"/>
            </a:endParaRPr>
          </a:p>
        </p:txBody>
      </p:sp>
      <p:pic>
        <p:nvPicPr>
          <p:cNvPr id="7" name="Picture 2" descr="C:\Users\i3\Documents\COSIDICI AWARDS\AWARDS 2021\AWARDEES\TIIC\Abhinav Fabrics\TIIC Abhinav Fabrics1.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133600"/>
            <a:ext cx="37719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i3\Documents\COSIDICI AWARDS\AWARDS 2021\AWARDEES\TIIC\Abhinav Fabrics\TIIC_Abhinav Fabrics2.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78266" y="3124200"/>
            <a:ext cx="4737134" cy="3461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4305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Tamilnadu</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Industrial Investment Corp. Ltd. </a:t>
            </a:r>
            <a:r>
              <a:rPr lang="en-US" sz="40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{TIIC},  Chennai</a:t>
            </a:r>
            <a: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48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100" b="1" cap="none"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1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Abhinav</a:t>
            </a:r>
            <a: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Fabrics</a:t>
            </a:r>
            <a:br>
              <a:rPr lang="en-US" sz="41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endParaRPr lang="en-US" sz="41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76200" y="1981200"/>
            <a:ext cx="8991600" cy="4724401"/>
          </a:xfrm>
        </p:spPr>
        <p:txBody>
          <a:bodyPr>
            <a:noAutofit/>
          </a:bodyPr>
          <a:lstStyle/>
          <a:p>
            <a:pPr marL="182880" indent="-182880" algn="just">
              <a:spcBef>
                <a:spcPts val="0"/>
              </a:spcBef>
            </a:pPr>
            <a:r>
              <a:rPr lang="en-US" sz="1700" b="1" dirty="0" smtClean="0">
                <a:solidFill>
                  <a:schemeClr val="tx2">
                    <a:lumMod val="50000"/>
                  </a:schemeClr>
                </a:solidFill>
                <a:latin typeface="Franklin Gothic Medium" pitchFamily="34" charset="0"/>
              </a:rPr>
              <a:t>The company was started in the year 2005 by </a:t>
            </a:r>
            <a:r>
              <a:rPr lang="en-US" sz="1700" b="1" dirty="0" err="1" smtClean="0">
                <a:solidFill>
                  <a:schemeClr val="tx2">
                    <a:lumMod val="50000"/>
                  </a:schemeClr>
                </a:solidFill>
                <a:latin typeface="Franklin Gothic Medium" pitchFamily="34" charset="0"/>
              </a:rPr>
              <a:t>Shri</a:t>
            </a:r>
            <a:r>
              <a:rPr lang="en-US" sz="1700" b="1" dirty="0" smtClean="0">
                <a:solidFill>
                  <a:schemeClr val="tx2">
                    <a:lumMod val="50000"/>
                  </a:schemeClr>
                </a:solidFill>
                <a:latin typeface="Franklin Gothic Medium" pitchFamily="34" charset="0"/>
              </a:rPr>
              <a:t> P. </a:t>
            </a:r>
            <a:r>
              <a:rPr lang="en-US" sz="1700" b="1" dirty="0" err="1" smtClean="0">
                <a:solidFill>
                  <a:schemeClr val="tx2">
                    <a:lumMod val="50000"/>
                  </a:schemeClr>
                </a:solidFill>
                <a:latin typeface="Franklin Gothic Medium" pitchFamily="34" charset="0"/>
              </a:rPr>
              <a:t>Nallamuthu</a:t>
            </a:r>
            <a:r>
              <a:rPr lang="en-US" sz="1700" b="1" dirty="0" smtClean="0">
                <a:solidFill>
                  <a:schemeClr val="tx2">
                    <a:lumMod val="50000"/>
                  </a:schemeClr>
                </a:solidFill>
                <a:latin typeface="Franklin Gothic Medium" pitchFamily="34" charset="0"/>
              </a:rPr>
              <a:t>, an Industrial Engineer turned first generation entrepreneur with financial assistance from TIIC and a special focus on supplying quality textile products to medical sector.  It has client base of over 5000 Hospital Customers. Workforce consists of 120 employees put together in shop floor and middle level management. ABHINAV FABRICS has joined hands with a Swiss Company “</a:t>
            </a:r>
            <a:r>
              <a:rPr lang="en-US" sz="1700" b="1" dirty="0" err="1" smtClean="0">
                <a:solidFill>
                  <a:schemeClr val="tx2">
                    <a:lumMod val="50000"/>
                  </a:schemeClr>
                </a:solidFill>
                <a:latin typeface="Franklin Gothic Medium" pitchFamily="34" charset="0"/>
              </a:rPr>
              <a:t>HeiQ</a:t>
            </a:r>
            <a:r>
              <a:rPr lang="en-US" sz="1700" b="1" dirty="0" smtClean="0">
                <a:solidFill>
                  <a:schemeClr val="tx2">
                    <a:lumMod val="50000"/>
                  </a:schemeClr>
                </a:solidFill>
                <a:latin typeface="Franklin Gothic Medium" pitchFamily="34" charset="0"/>
              </a:rPr>
              <a:t>” to implement the </a:t>
            </a:r>
            <a:r>
              <a:rPr lang="en-US" sz="1700" b="1" dirty="0" err="1" smtClean="0">
                <a:solidFill>
                  <a:schemeClr val="tx2">
                    <a:lumMod val="50000"/>
                  </a:schemeClr>
                </a:solidFill>
                <a:latin typeface="Franklin Gothic Medium" pitchFamily="34" charset="0"/>
              </a:rPr>
              <a:t>AntiViral</a:t>
            </a:r>
            <a:r>
              <a:rPr lang="en-US" sz="1700" b="1" dirty="0" smtClean="0">
                <a:solidFill>
                  <a:schemeClr val="tx2">
                    <a:lumMod val="50000"/>
                  </a:schemeClr>
                </a:solidFill>
                <a:latin typeface="Franklin Gothic Medium" pitchFamily="34" charset="0"/>
              </a:rPr>
              <a:t> Technology in fabrics through an </a:t>
            </a:r>
            <a:r>
              <a:rPr lang="en-US" sz="1700" b="1" dirty="0" err="1" smtClean="0">
                <a:solidFill>
                  <a:schemeClr val="tx2">
                    <a:lumMod val="50000"/>
                  </a:schemeClr>
                </a:solidFill>
                <a:latin typeface="Franklin Gothic Medium" pitchFamily="34" charset="0"/>
              </a:rPr>
              <a:t>MoU</a:t>
            </a:r>
            <a:r>
              <a:rPr lang="en-US" sz="1700" b="1" dirty="0" smtClean="0">
                <a:solidFill>
                  <a:schemeClr val="tx2">
                    <a:lumMod val="50000"/>
                  </a:schemeClr>
                </a:solidFill>
                <a:latin typeface="Franklin Gothic Medium" pitchFamily="34" charset="0"/>
              </a:rPr>
              <a:t>. The Brand VIRO VETO focuses on diversified medical textile products like Face Masks, scrub suits, Coveralls , Surgeon Aprons etc. </a:t>
            </a:r>
          </a:p>
          <a:p>
            <a:pPr marL="182880" indent="-182880" algn="just">
              <a:spcBef>
                <a:spcPts val="0"/>
              </a:spcBef>
            </a:pPr>
            <a:r>
              <a:rPr lang="en-US" sz="1700" b="1" dirty="0" smtClean="0">
                <a:solidFill>
                  <a:schemeClr val="tx2">
                    <a:lumMod val="50000"/>
                  </a:schemeClr>
                </a:solidFill>
                <a:latin typeface="Franklin Gothic Medium" pitchFamily="34" charset="0"/>
              </a:rPr>
              <a:t>The Nano Chemicals used in VIRO VETO has the capability of disrupting the virus and eventually the virus becomes inactive (considered as destroyed) </a:t>
            </a:r>
            <a:r>
              <a:rPr lang="en-US" sz="1700" b="1" dirty="0" err="1" smtClean="0">
                <a:solidFill>
                  <a:schemeClr val="tx2">
                    <a:lumMod val="50000"/>
                  </a:schemeClr>
                </a:solidFill>
                <a:latin typeface="Franklin Gothic Medium" pitchFamily="34" charset="0"/>
              </a:rPr>
              <a:t>HeiQ</a:t>
            </a:r>
            <a:r>
              <a:rPr lang="en-US" sz="1700" b="1" dirty="0" smtClean="0">
                <a:solidFill>
                  <a:schemeClr val="tx2">
                    <a:lumMod val="50000"/>
                  </a:schemeClr>
                </a:solidFill>
                <a:latin typeface="Franklin Gothic Medium" pitchFamily="34" charset="0"/>
              </a:rPr>
              <a:t> </a:t>
            </a:r>
            <a:r>
              <a:rPr lang="en-US" sz="1700" b="1" dirty="0" err="1" smtClean="0">
                <a:solidFill>
                  <a:schemeClr val="tx2">
                    <a:lumMod val="50000"/>
                  </a:schemeClr>
                </a:solidFill>
                <a:latin typeface="Franklin Gothic Medium" pitchFamily="34" charset="0"/>
              </a:rPr>
              <a:t>Viroblock</a:t>
            </a:r>
            <a:r>
              <a:rPr lang="en-US" sz="1700" b="1" dirty="0" smtClean="0">
                <a:solidFill>
                  <a:schemeClr val="tx2">
                    <a:lumMod val="50000"/>
                  </a:schemeClr>
                </a:solidFill>
                <a:latin typeface="Franklin Gothic Medium" pitchFamily="34" charset="0"/>
              </a:rPr>
              <a:t> has been tested effective 99.99% in 30 minutes against SARS-CoV-2, the COVID-19 causing virus </a:t>
            </a:r>
          </a:p>
          <a:p>
            <a:pPr marL="182880" indent="-182880" algn="just">
              <a:spcBef>
                <a:spcPts val="0"/>
              </a:spcBef>
            </a:pPr>
            <a:r>
              <a:rPr lang="en-US" sz="1700" b="1" dirty="0" smtClean="0">
                <a:solidFill>
                  <a:schemeClr val="tx2">
                    <a:lumMod val="50000"/>
                  </a:schemeClr>
                </a:solidFill>
                <a:latin typeface="Franklin Gothic Medium" pitchFamily="34" charset="0"/>
              </a:rPr>
              <a:t>The chemical substances will remain on the fabric </a:t>
            </a:r>
            <a:r>
              <a:rPr lang="en-US" sz="1700" b="1" dirty="0" err="1" smtClean="0">
                <a:solidFill>
                  <a:schemeClr val="tx2">
                    <a:lumMod val="50000"/>
                  </a:schemeClr>
                </a:solidFill>
                <a:latin typeface="Franklin Gothic Medium" pitchFamily="34" charset="0"/>
              </a:rPr>
              <a:t>upto</a:t>
            </a:r>
            <a:r>
              <a:rPr lang="en-US" sz="1700" b="1" dirty="0" smtClean="0">
                <a:solidFill>
                  <a:schemeClr val="tx2">
                    <a:lumMod val="50000"/>
                  </a:schemeClr>
                </a:solidFill>
                <a:latin typeface="Franklin Gothic Medium" pitchFamily="34" charset="0"/>
              </a:rPr>
              <a:t> 50 washes, with intense effectiveness on virus for 25 washes. The finish is applied on 100% cotton fabric. Hence the fabric is breathable and comfortable besides antiviral property and has been found to be safe on skin.</a:t>
            </a:r>
          </a:p>
          <a:p>
            <a:pPr marL="182880" indent="-182880" algn="just">
              <a:spcBef>
                <a:spcPts val="0"/>
              </a:spcBef>
            </a:pPr>
            <a:r>
              <a:rPr lang="en-US" sz="1700" b="1" dirty="0" smtClean="0">
                <a:solidFill>
                  <a:schemeClr val="tx2">
                    <a:lumMod val="50000"/>
                  </a:schemeClr>
                </a:solidFill>
                <a:latin typeface="Franklin Gothic Medium" pitchFamily="34" charset="0"/>
              </a:rPr>
              <a:t>The company has already been awarded various certifications viz. Antibacterial activity value (ISO 20743:2013) (SGS) and Antiviral activity of fabric (AATCC 100-2012) (</a:t>
            </a:r>
            <a:r>
              <a:rPr lang="en-US" sz="1700" b="1" dirty="0" err="1" smtClean="0">
                <a:solidFill>
                  <a:schemeClr val="tx2">
                    <a:lumMod val="50000"/>
                  </a:schemeClr>
                </a:solidFill>
                <a:latin typeface="Franklin Gothic Medium" pitchFamily="34" charset="0"/>
              </a:rPr>
              <a:t>Biotech,Mumbai</a:t>
            </a:r>
            <a:r>
              <a:rPr lang="en-US" sz="1700" b="1" dirty="0" smtClean="0">
                <a:solidFill>
                  <a:schemeClr val="tx2">
                    <a:lumMod val="50000"/>
                  </a:schemeClr>
                </a:solidFill>
                <a:latin typeface="Franklin Gothic Medium" pitchFamily="34" charset="0"/>
              </a:rPr>
              <a:t>).</a:t>
            </a:r>
          </a:p>
          <a:p>
            <a:pPr marL="182880" indent="-182880" algn="just">
              <a:spcBef>
                <a:spcPts val="0"/>
              </a:spcBef>
            </a:pPr>
            <a:r>
              <a:rPr lang="en-US" sz="1700" b="1" dirty="0" smtClean="0">
                <a:solidFill>
                  <a:schemeClr val="tx2">
                    <a:lumMod val="50000"/>
                  </a:schemeClr>
                </a:solidFill>
                <a:latin typeface="Franklin Gothic Medium" pitchFamily="34" charset="0"/>
              </a:rPr>
              <a:t>It has shown 94.32% reduction of virus in 2 hours. </a:t>
            </a:r>
            <a:endParaRPr lang="en-US" sz="17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161470859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Y</a:t>
            </a: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emvees</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4098" name="Picture 2" descr="C:\Users\i3\Documents\COSIDICI AWARDS\AWARDS 2021\AWARDEES\KFC\COSIDICI Awards\Yemvees\Varghese V K-Yemvees.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2061210"/>
            <a:ext cx="2667000" cy="3593347"/>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i3\Documents\COSIDICI AWARDS\AWARDS 2021\AWARDEES\KFC\COSIDICI Awards\Yemvees\Yemve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084070"/>
            <a:ext cx="4876800" cy="462153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57200" y="5650468"/>
            <a:ext cx="3098692" cy="461665"/>
          </a:xfrm>
          <a:prstGeom prst="rect">
            <a:avLst/>
          </a:prstGeom>
        </p:spPr>
        <p:txBody>
          <a:bodyPr wrap="square">
            <a:spAutoFit/>
          </a:bodyPr>
          <a:lstStyle/>
          <a:p>
            <a:pPr algn="ctr"/>
            <a:r>
              <a:rPr lang="en-US" sz="2400" b="1" dirty="0" err="1" smtClean="0">
                <a:solidFill>
                  <a:schemeClr val="tx2">
                    <a:lumMod val="50000"/>
                  </a:schemeClr>
                </a:solidFill>
                <a:latin typeface="Franklin Gothic Medium" pitchFamily="34" charset="0"/>
              </a:rPr>
              <a:t>Shri</a:t>
            </a:r>
            <a:r>
              <a:rPr lang="en-US" sz="2400" b="1" dirty="0" smtClean="0">
                <a:solidFill>
                  <a:schemeClr val="tx2">
                    <a:lumMod val="50000"/>
                  </a:schemeClr>
                </a:solidFill>
                <a:latin typeface="Franklin Gothic Medium" pitchFamily="34" charset="0"/>
              </a:rPr>
              <a:t> V. K. Varghese</a:t>
            </a:r>
            <a:endParaRPr lang="en-US" sz="24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2661809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Y</a:t>
            </a: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emvees</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228600" y="1981200"/>
            <a:ext cx="8686800" cy="4724401"/>
          </a:xfrm>
        </p:spPr>
        <p:txBody>
          <a:bodyPr>
            <a:noAutofit/>
          </a:bodyPr>
          <a:lstStyle/>
          <a:p>
            <a:pPr marL="0" indent="0" algn="just">
              <a:spcBef>
                <a:spcPts val="0"/>
              </a:spcBef>
              <a:buNone/>
            </a:pPr>
            <a:r>
              <a:rPr lang="en-US" sz="2850" b="1" dirty="0" err="1" smtClean="0">
                <a:solidFill>
                  <a:schemeClr val="tx2">
                    <a:lumMod val="50000"/>
                  </a:schemeClr>
                </a:solidFill>
                <a:latin typeface="Franklin Gothic Medium" pitchFamily="34" charset="0"/>
              </a:rPr>
              <a:t>Shri</a:t>
            </a:r>
            <a:r>
              <a:rPr lang="en-US" sz="2850" b="1" dirty="0" smtClean="0">
                <a:solidFill>
                  <a:schemeClr val="tx2">
                    <a:lumMod val="50000"/>
                  </a:schemeClr>
                </a:solidFill>
                <a:latin typeface="Franklin Gothic Medium" pitchFamily="34" charset="0"/>
              </a:rPr>
              <a:t> V.K. Varghese started </a:t>
            </a:r>
            <a:r>
              <a:rPr lang="en-US" sz="2850" b="1" dirty="0" err="1" smtClean="0">
                <a:solidFill>
                  <a:schemeClr val="tx2">
                    <a:lumMod val="50000"/>
                  </a:schemeClr>
                </a:solidFill>
                <a:latin typeface="Franklin Gothic Medium" pitchFamily="34" charset="0"/>
              </a:rPr>
              <a:t>Yemvees</a:t>
            </a:r>
            <a:r>
              <a:rPr lang="en-US" sz="2850" b="1" dirty="0" smtClean="0">
                <a:solidFill>
                  <a:schemeClr val="tx2">
                    <a:lumMod val="50000"/>
                  </a:schemeClr>
                </a:solidFill>
                <a:latin typeface="Franklin Gothic Medium" pitchFamily="34" charset="0"/>
              </a:rPr>
              <a:t> </a:t>
            </a:r>
            <a:r>
              <a:rPr lang="en-US" sz="2850" b="1" dirty="0">
                <a:solidFill>
                  <a:schemeClr val="tx2">
                    <a:lumMod val="50000"/>
                  </a:schemeClr>
                </a:solidFill>
                <a:latin typeface="Franklin Gothic Medium" pitchFamily="34" charset="0"/>
              </a:rPr>
              <a:t>Prosthetic and Orthotic Centre </a:t>
            </a:r>
            <a:r>
              <a:rPr lang="en-US" sz="2850" b="1" dirty="0" smtClean="0">
                <a:solidFill>
                  <a:schemeClr val="tx2">
                    <a:lumMod val="50000"/>
                  </a:schemeClr>
                </a:solidFill>
                <a:latin typeface="Franklin Gothic Medium" pitchFamily="34" charset="0"/>
              </a:rPr>
              <a:t>in the year 1982 with financial assistance from KFC.  </a:t>
            </a:r>
            <a:r>
              <a:rPr lang="en-US" sz="2850" b="1" dirty="0" err="1" smtClean="0">
                <a:solidFill>
                  <a:schemeClr val="tx2">
                    <a:lumMod val="50000"/>
                  </a:schemeClr>
                </a:solidFill>
                <a:latin typeface="Franklin Gothic Medium" pitchFamily="34" charset="0"/>
              </a:rPr>
              <a:t>Shri</a:t>
            </a:r>
            <a:r>
              <a:rPr lang="en-US" sz="2850" b="1" dirty="0" smtClean="0">
                <a:solidFill>
                  <a:schemeClr val="tx2">
                    <a:lumMod val="50000"/>
                  </a:schemeClr>
                </a:solidFill>
                <a:latin typeface="Franklin Gothic Medium" pitchFamily="34" charset="0"/>
              </a:rPr>
              <a:t> Varghese is a </a:t>
            </a:r>
            <a:r>
              <a:rPr lang="en-US" sz="2850" b="1" dirty="0" err="1" smtClean="0">
                <a:solidFill>
                  <a:schemeClr val="tx2">
                    <a:lumMod val="50000"/>
                  </a:schemeClr>
                </a:solidFill>
                <a:latin typeface="Franklin Gothic Medium" pitchFamily="34" charset="0"/>
              </a:rPr>
              <a:t>Prosthetist</a:t>
            </a:r>
            <a:r>
              <a:rPr lang="en-US" sz="2850" b="1" dirty="0" smtClean="0">
                <a:solidFill>
                  <a:schemeClr val="tx2">
                    <a:lumMod val="50000"/>
                  </a:schemeClr>
                </a:solidFill>
                <a:latin typeface="Franklin Gothic Medium" pitchFamily="34" charset="0"/>
              </a:rPr>
              <a:t> </a:t>
            </a:r>
            <a:r>
              <a:rPr lang="en-US" sz="2850" b="1" dirty="0">
                <a:solidFill>
                  <a:schemeClr val="tx2">
                    <a:lumMod val="50000"/>
                  </a:schemeClr>
                </a:solidFill>
                <a:latin typeface="Franklin Gothic Medium" pitchFamily="34" charset="0"/>
              </a:rPr>
              <a:t>and </a:t>
            </a:r>
            <a:r>
              <a:rPr lang="en-US" sz="2850" b="1" dirty="0" err="1">
                <a:solidFill>
                  <a:schemeClr val="tx2">
                    <a:lumMod val="50000"/>
                  </a:schemeClr>
                </a:solidFill>
                <a:latin typeface="Franklin Gothic Medium" pitchFamily="34" charset="0"/>
              </a:rPr>
              <a:t>Orthotist</a:t>
            </a:r>
            <a:r>
              <a:rPr lang="en-US" sz="2850" b="1" dirty="0">
                <a:solidFill>
                  <a:schemeClr val="tx2">
                    <a:lumMod val="50000"/>
                  </a:schemeClr>
                </a:solidFill>
                <a:latin typeface="Franklin Gothic Medium" pitchFamily="34" charset="0"/>
              </a:rPr>
              <a:t> </a:t>
            </a:r>
            <a:r>
              <a:rPr lang="en-US" sz="2850" b="1" dirty="0" smtClean="0">
                <a:solidFill>
                  <a:schemeClr val="tx2">
                    <a:lumMod val="50000"/>
                  </a:schemeClr>
                </a:solidFill>
                <a:latin typeface="Franklin Gothic Medium" pitchFamily="34" charset="0"/>
              </a:rPr>
              <a:t>and is </a:t>
            </a:r>
            <a:r>
              <a:rPr lang="en-US" sz="2850" b="1" dirty="0">
                <a:solidFill>
                  <a:schemeClr val="tx2">
                    <a:lumMod val="50000"/>
                  </a:schemeClr>
                </a:solidFill>
                <a:latin typeface="Franklin Gothic Medium" pitchFamily="34" charset="0"/>
              </a:rPr>
              <a:t>recognized by the Rehabilitation Council of India (a statutory body under the ministry of Social justice &amp; Empowerment, Govt. of India) &amp; also by State Govt. of Kerala. </a:t>
            </a:r>
            <a:r>
              <a:rPr lang="en-US" sz="2850" b="1" dirty="0" smtClean="0">
                <a:solidFill>
                  <a:schemeClr val="tx2">
                    <a:lumMod val="50000"/>
                  </a:schemeClr>
                </a:solidFill>
                <a:latin typeface="Franklin Gothic Medium" pitchFamily="34" charset="0"/>
              </a:rPr>
              <a:t>The </a:t>
            </a:r>
            <a:r>
              <a:rPr lang="en-US" sz="2850" b="1" dirty="0">
                <a:solidFill>
                  <a:schemeClr val="tx2">
                    <a:lumMod val="50000"/>
                  </a:schemeClr>
                </a:solidFill>
                <a:latin typeface="Franklin Gothic Medium" pitchFamily="34" charset="0"/>
              </a:rPr>
              <a:t>C</a:t>
            </a:r>
            <a:r>
              <a:rPr lang="en-US" sz="2850" b="1" dirty="0" smtClean="0">
                <a:solidFill>
                  <a:schemeClr val="tx2">
                    <a:lumMod val="50000"/>
                  </a:schemeClr>
                </a:solidFill>
                <a:latin typeface="Franklin Gothic Medium" pitchFamily="34" charset="0"/>
              </a:rPr>
              <a:t>entre manufactures Artificial </a:t>
            </a:r>
            <a:r>
              <a:rPr lang="en-US" sz="2850" b="1" dirty="0">
                <a:solidFill>
                  <a:schemeClr val="tx2">
                    <a:lumMod val="50000"/>
                  </a:schemeClr>
                </a:solidFill>
                <a:latin typeface="Franklin Gothic Medium" pitchFamily="34" charset="0"/>
              </a:rPr>
              <a:t>Limbs &amp; </a:t>
            </a:r>
            <a:r>
              <a:rPr lang="en-US" sz="2850" b="1" dirty="0" smtClean="0">
                <a:solidFill>
                  <a:schemeClr val="tx2">
                    <a:lumMod val="50000"/>
                  </a:schemeClr>
                </a:solidFill>
                <a:latin typeface="Franklin Gothic Medium" pitchFamily="34" charset="0"/>
              </a:rPr>
              <a:t>Orthopedic </a:t>
            </a:r>
            <a:r>
              <a:rPr lang="en-US" sz="2850" b="1" dirty="0">
                <a:solidFill>
                  <a:schemeClr val="tx2">
                    <a:lumMod val="50000"/>
                  </a:schemeClr>
                </a:solidFill>
                <a:latin typeface="Franklin Gothic Medium" pitchFamily="34" charset="0"/>
              </a:rPr>
              <a:t>Appliances. </a:t>
            </a:r>
            <a:r>
              <a:rPr lang="en-US" sz="2850" b="1" dirty="0" err="1" smtClean="0">
                <a:solidFill>
                  <a:schemeClr val="tx2">
                    <a:lumMod val="50000"/>
                  </a:schemeClr>
                </a:solidFill>
                <a:latin typeface="Franklin Gothic Medium" pitchFamily="34" charset="0"/>
              </a:rPr>
              <a:t>Shri</a:t>
            </a:r>
            <a:r>
              <a:rPr lang="en-US" sz="2850" b="1" dirty="0" smtClean="0">
                <a:solidFill>
                  <a:schemeClr val="tx2">
                    <a:lumMod val="50000"/>
                  </a:schemeClr>
                </a:solidFill>
                <a:latin typeface="Franklin Gothic Medium" pitchFamily="34" charset="0"/>
              </a:rPr>
              <a:t> Varghese is now building a multi-storied </a:t>
            </a:r>
            <a:r>
              <a:rPr lang="en-US" sz="2850" b="1" dirty="0">
                <a:solidFill>
                  <a:schemeClr val="tx2">
                    <a:lumMod val="50000"/>
                  </a:schemeClr>
                </a:solidFill>
                <a:latin typeface="Franklin Gothic Medium" pitchFamily="34" charset="0"/>
              </a:rPr>
              <a:t>building with </a:t>
            </a:r>
            <a:r>
              <a:rPr lang="en-US" sz="2850" b="1" dirty="0" smtClean="0">
                <a:solidFill>
                  <a:schemeClr val="tx2">
                    <a:lumMod val="50000"/>
                  </a:schemeClr>
                </a:solidFill>
                <a:latin typeface="Franklin Gothic Medium" pitchFamily="34" charset="0"/>
              </a:rPr>
              <a:t>modern </a:t>
            </a:r>
            <a:r>
              <a:rPr lang="en-US" sz="2850" b="1" dirty="0">
                <a:solidFill>
                  <a:schemeClr val="tx2">
                    <a:lumMod val="50000"/>
                  </a:schemeClr>
                </a:solidFill>
                <a:latin typeface="Franklin Gothic Medium" pitchFamily="34" charset="0"/>
              </a:rPr>
              <a:t>technology in the field of Prosthetics &amp; </a:t>
            </a:r>
            <a:r>
              <a:rPr lang="en-US" sz="2850" b="1" dirty="0" smtClean="0">
                <a:solidFill>
                  <a:schemeClr val="tx2">
                    <a:lumMod val="50000"/>
                  </a:schemeClr>
                </a:solidFill>
                <a:latin typeface="Franklin Gothic Medium" pitchFamily="34" charset="0"/>
              </a:rPr>
              <a:t>Orthotics with further assistance from KFC.</a:t>
            </a:r>
            <a:endParaRPr lang="en-US" sz="2850" b="1" dirty="0">
              <a:solidFill>
                <a:schemeClr val="tx2">
                  <a:lumMod val="50000"/>
                </a:schemeClr>
              </a:solidFill>
              <a:latin typeface="Franklin Gothic Medium" pitchFamily="34" charset="0"/>
            </a:endParaRPr>
          </a:p>
          <a:p>
            <a:pPr marL="0" indent="0" algn="just">
              <a:spcBef>
                <a:spcPts val="0"/>
              </a:spcBef>
              <a:buNone/>
            </a:pPr>
            <a:endParaRPr lang="en-US" sz="22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12600263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Genrobotic</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Innovation Pvt. Ltd.</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3074" name="Picture 2" descr="C:\Users\i3\Documents\COSIDICI AWARDS\AWARDS 2021\AWARDEES\KFC\COSIDICI Awards\Genrobotics\Team Photo-Genrobotics.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3461" y="2133600"/>
            <a:ext cx="3430339" cy="31242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i3\Documents\COSIDICI AWARDS\AWARDS 2021\AWARDEES\KFC\COSIDICI Awards\Genrobotics\Genrobotics 1.jpe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b="16862"/>
          <a:stretch/>
        </p:blipFill>
        <p:spPr bwMode="auto">
          <a:xfrm>
            <a:off x="3962400" y="2057400"/>
            <a:ext cx="48768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i3\Documents\COSIDICI AWARDS\AWARDS 2021\AWARDEES\KFC\COSIDICI Awards\Genrobotics\Genrobotics 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114800"/>
            <a:ext cx="4876800" cy="2619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27524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Genrobotic</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Innovation Pvt. Ltd.</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152400" y="1981200"/>
            <a:ext cx="8839200" cy="4724401"/>
          </a:xfrm>
        </p:spPr>
        <p:txBody>
          <a:bodyPr>
            <a:noAutofit/>
          </a:bodyPr>
          <a:lstStyle/>
          <a:p>
            <a:pPr marL="0" indent="0" algn="just">
              <a:buNone/>
            </a:pPr>
            <a:r>
              <a:rPr lang="en-IN" sz="2300" b="1" dirty="0" err="1" smtClean="0">
                <a:solidFill>
                  <a:schemeClr val="tx2">
                    <a:lumMod val="50000"/>
                  </a:schemeClr>
                </a:solidFill>
                <a:latin typeface="Franklin Gothic Medium" pitchFamily="34" charset="0"/>
              </a:rPr>
              <a:t>Shri</a:t>
            </a:r>
            <a:r>
              <a:rPr lang="en-IN" sz="2300" b="1" dirty="0" smtClean="0">
                <a:solidFill>
                  <a:schemeClr val="tx2">
                    <a:lumMod val="50000"/>
                  </a:schemeClr>
                </a:solidFill>
                <a:latin typeface="Franklin Gothic Medium" pitchFamily="34" charset="0"/>
              </a:rPr>
              <a:t> </a:t>
            </a:r>
            <a:r>
              <a:rPr lang="en-IN" sz="2300" b="1" dirty="0" err="1" smtClean="0">
                <a:solidFill>
                  <a:schemeClr val="tx2">
                    <a:lumMod val="50000"/>
                  </a:schemeClr>
                </a:solidFill>
                <a:latin typeface="Franklin Gothic Medium" pitchFamily="34" charset="0"/>
              </a:rPr>
              <a:t>Vimal</a:t>
            </a:r>
            <a:r>
              <a:rPr lang="en-IN" sz="2300" b="1" dirty="0" smtClean="0">
                <a:solidFill>
                  <a:schemeClr val="tx2">
                    <a:lumMod val="50000"/>
                  </a:schemeClr>
                </a:solidFill>
                <a:latin typeface="Franklin Gothic Medium" pitchFamily="34" charset="0"/>
              </a:rPr>
              <a:t> G. and his partners established </a:t>
            </a:r>
            <a:r>
              <a:rPr lang="en-IN" sz="2300" b="1" dirty="0" err="1" smtClean="0">
                <a:solidFill>
                  <a:schemeClr val="tx2">
                    <a:lumMod val="50000"/>
                  </a:schemeClr>
                </a:solidFill>
                <a:latin typeface="Franklin Gothic Medium" pitchFamily="34" charset="0"/>
              </a:rPr>
              <a:t>Genrobotics</a:t>
            </a:r>
            <a:r>
              <a:rPr lang="en-IN" sz="2300" b="1" dirty="0" smtClean="0">
                <a:solidFill>
                  <a:schemeClr val="tx2">
                    <a:lumMod val="50000"/>
                  </a:schemeClr>
                </a:solidFill>
                <a:latin typeface="Franklin Gothic Medium" pitchFamily="34" charset="0"/>
              </a:rPr>
              <a:t> </a:t>
            </a:r>
            <a:r>
              <a:rPr lang="en-US" sz="2300" b="1" dirty="0">
                <a:solidFill>
                  <a:schemeClr val="tx2">
                    <a:lumMod val="50000"/>
                  </a:schemeClr>
                </a:solidFill>
                <a:latin typeface="Franklin Gothic Medium" pitchFamily="34" charset="0"/>
              </a:rPr>
              <a:t>Innovation Pvt. Ltd.</a:t>
            </a:r>
            <a:r>
              <a:rPr lang="en-IN" sz="2300" b="1" dirty="0" smtClean="0">
                <a:solidFill>
                  <a:schemeClr val="tx2">
                    <a:lumMod val="50000"/>
                  </a:schemeClr>
                </a:solidFill>
                <a:latin typeface="Franklin Gothic Medium" pitchFamily="34" charset="0"/>
              </a:rPr>
              <a:t> which is a </a:t>
            </a:r>
            <a:r>
              <a:rPr lang="en-IN" sz="2300" b="1" dirty="0">
                <a:solidFill>
                  <a:schemeClr val="tx2">
                    <a:lumMod val="50000"/>
                  </a:schemeClr>
                </a:solidFill>
                <a:latin typeface="Franklin Gothic Medium" pitchFamily="34" charset="0"/>
              </a:rPr>
              <a:t>National award-winning start-up </a:t>
            </a:r>
            <a:r>
              <a:rPr lang="en-IN" sz="2300" b="1" dirty="0" smtClean="0">
                <a:solidFill>
                  <a:schemeClr val="tx2">
                    <a:lumMod val="50000"/>
                  </a:schemeClr>
                </a:solidFill>
                <a:latin typeface="Franklin Gothic Medium" pitchFamily="34" charset="0"/>
              </a:rPr>
              <a:t>with primary </a:t>
            </a:r>
            <a:r>
              <a:rPr lang="en-IN" sz="2300" b="1" dirty="0">
                <a:solidFill>
                  <a:schemeClr val="tx2">
                    <a:lumMod val="50000"/>
                  </a:schemeClr>
                </a:solidFill>
                <a:latin typeface="Franklin Gothic Medium" pitchFamily="34" charset="0"/>
              </a:rPr>
              <a:t>focus on designing </a:t>
            </a:r>
            <a:r>
              <a:rPr lang="en-IN" sz="2300" b="1" dirty="0" smtClean="0">
                <a:solidFill>
                  <a:schemeClr val="tx2">
                    <a:lumMod val="50000"/>
                  </a:schemeClr>
                </a:solidFill>
                <a:latin typeface="Franklin Gothic Medium" pitchFamily="34" charset="0"/>
              </a:rPr>
              <a:t>and developing </a:t>
            </a:r>
            <a:r>
              <a:rPr lang="en-IN" sz="2300" b="1" dirty="0">
                <a:solidFill>
                  <a:schemeClr val="tx2">
                    <a:lumMod val="50000"/>
                  </a:schemeClr>
                </a:solidFill>
                <a:latin typeface="Franklin Gothic Medium" pitchFamily="34" charset="0"/>
              </a:rPr>
              <a:t>robotic solutions to address the various sanitation and healthcare </a:t>
            </a:r>
            <a:r>
              <a:rPr lang="en-IN" sz="2300" b="1" dirty="0" smtClean="0">
                <a:solidFill>
                  <a:schemeClr val="tx2">
                    <a:lumMod val="50000"/>
                  </a:schemeClr>
                </a:solidFill>
                <a:latin typeface="Franklin Gothic Medium" pitchFamily="34" charset="0"/>
              </a:rPr>
              <a:t>issues such </a:t>
            </a:r>
            <a:r>
              <a:rPr lang="en-IN" sz="2300" b="1" dirty="0">
                <a:solidFill>
                  <a:schemeClr val="tx2">
                    <a:lumMod val="50000"/>
                  </a:schemeClr>
                </a:solidFill>
                <a:latin typeface="Franklin Gothic Medium" pitchFamily="34" charset="0"/>
              </a:rPr>
              <a:t>as manual scavenging, rehabilitation of paraplegic patients, etc</a:t>
            </a:r>
            <a:r>
              <a:rPr lang="en-IN" sz="2300" b="1" dirty="0" smtClean="0">
                <a:solidFill>
                  <a:schemeClr val="tx2">
                    <a:lumMod val="50000"/>
                  </a:schemeClr>
                </a:solidFill>
                <a:latin typeface="Franklin Gothic Medium" pitchFamily="34" charset="0"/>
              </a:rPr>
              <a:t>. with financial assistance from KFC. </a:t>
            </a:r>
            <a:r>
              <a:rPr lang="en-IN" sz="2300" b="1" dirty="0" err="1">
                <a:solidFill>
                  <a:schemeClr val="tx2">
                    <a:lumMod val="50000"/>
                  </a:schemeClr>
                </a:solidFill>
                <a:latin typeface="Franklin Gothic Medium" pitchFamily="34" charset="0"/>
              </a:rPr>
              <a:t>Genrobotics</a:t>
            </a:r>
            <a:r>
              <a:rPr lang="en-IN" sz="2300" b="1" dirty="0">
                <a:solidFill>
                  <a:schemeClr val="tx2">
                    <a:lumMod val="50000"/>
                  </a:schemeClr>
                </a:solidFill>
                <a:latin typeface="Franklin Gothic Medium" pitchFamily="34" charset="0"/>
              </a:rPr>
              <a:t> </a:t>
            </a:r>
            <a:r>
              <a:rPr lang="en-IN" sz="2300" b="1" dirty="0" smtClean="0">
                <a:solidFill>
                  <a:schemeClr val="tx2">
                    <a:lumMod val="50000"/>
                  </a:schemeClr>
                </a:solidFill>
                <a:latin typeface="Franklin Gothic Medium" pitchFamily="34" charset="0"/>
              </a:rPr>
              <a:t>is an inventor </a:t>
            </a:r>
            <a:r>
              <a:rPr lang="en-IN" sz="2300" b="1" dirty="0">
                <a:solidFill>
                  <a:schemeClr val="tx2">
                    <a:lumMod val="50000"/>
                  </a:schemeClr>
                </a:solidFill>
                <a:latin typeface="Franklin Gothic Medium" pitchFamily="34" charset="0"/>
              </a:rPr>
              <a:t>of world's first manhole cleaning robot Bandicoot. The bandicoot </a:t>
            </a:r>
            <a:r>
              <a:rPr lang="en-IN" sz="2300" b="1" dirty="0" smtClean="0">
                <a:solidFill>
                  <a:schemeClr val="tx2">
                    <a:lumMod val="50000"/>
                  </a:schemeClr>
                </a:solidFill>
                <a:latin typeface="Franklin Gothic Medium" pitchFamily="34" charset="0"/>
              </a:rPr>
              <a:t>is designed </a:t>
            </a:r>
            <a:r>
              <a:rPr lang="en-IN" sz="2300" b="1" dirty="0">
                <a:solidFill>
                  <a:schemeClr val="tx2">
                    <a:lumMod val="50000"/>
                  </a:schemeClr>
                </a:solidFill>
                <a:latin typeface="Franklin Gothic Medium" pitchFamily="34" charset="0"/>
              </a:rPr>
              <a:t>in such a way that it can be accessible to any type of sewer manhole cleaning</a:t>
            </a:r>
            <a:r>
              <a:rPr lang="en-IN" sz="2300" b="1" dirty="0" smtClean="0">
                <a:solidFill>
                  <a:schemeClr val="tx2">
                    <a:lumMod val="50000"/>
                  </a:schemeClr>
                </a:solidFill>
                <a:latin typeface="Franklin Gothic Medium" pitchFamily="34" charset="0"/>
              </a:rPr>
              <a:t>.  It </a:t>
            </a:r>
            <a:r>
              <a:rPr lang="en-IN" sz="2300" b="1" dirty="0">
                <a:solidFill>
                  <a:schemeClr val="tx2">
                    <a:lumMod val="50000"/>
                  </a:schemeClr>
                </a:solidFill>
                <a:latin typeface="Franklin Gothic Medium" pitchFamily="34" charset="0"/>
              </a:rPr>
              <a:t>is rooted to mechanize the conventional sanitation system of the country </a:t>
            </a:r>
            <a:r>
              <a:rPr lang="en-IN" sz="2300" b="1" dirty="0" smtClean="0">
                <a:solidFill>
                  <a:schemeClr val="tx2">
                    <a:lumMod val="50000"/>
                  </a:schemeClr>
                </a:solidFill>
                <a:latin typeface="Franklin Gothic Medium" pitchFamily="34" charset="0"/>
              </a:rPr>
              <a:t>and rehabilitate </a:t>
            </a:r>
            <a:r>
              <a:rPr lang="en-IN" sz="2300" b="1" dirty="0">
                <a:solidFill>
                  <a:schemeClr val="tx2">
                    <a:lumMod val="50000"/>
                  </a:schemeClr>
                </a:solidFill>
                <a:latin typeface="Franklin Gothic Medium" pitchFamily="34" charset="0"/>
              </a:rPr>
              <a:t>the existing sanitation workers to Robot operators through the </a:t>
            </a:r>
            <a:r>
              <a:rPr lang="en-IN" sz="2300" b="1" dirty="0" smtClean="0">
                <a:solidFill>
                  <a:schemeClr val="tx2">
                    <a:lumMod val="50000"/>
                  </a:schemeClr>
                </a:solidFill>
                <a:latin typeface="Franklin Gothic Medium" pitchFamily="34" charset="0"/>
              </a:rPr>
              <a:t>initiative Mission </a:t>
            </a:r>
            <a:r>
              <a:rPr lang="en-IN" sz="2300" b="1" dirty="0" err="1" smtClean="0">
                <a:solidFill>
                  <a:schemeClr val="tx2">
                    <a:lumMod val="50000"/>
                  </a:schemeClr>
                </a:solidFill>
                <a:latin typeface="Franklin Gothic Medium" pitchFamily="34" charset="0"/>
              </a:rPr>
              <a:t>Robohole</a:t>
            </a:r>
            <a:r>
              <a:rPr lang="en-IN" sz="2300" b="1" dirty="0">
                <a:solidFill>
                  <a:schemeClr val="tx2">
                    <a:lumMod val="50000"/>
                  </a:schemeClr>
                </a:solidFill>
                <a:latin typeface="Franklin Gothic Medium" pitchFamily="34" charset="0"/>
              </a:rPr>
              <a:t>. This initiative will change the concept from Manholes to </a:t>
            </a:r>
            <a:r>
              <a:rPr lang="en-IN" sz="2300" b="1" dirty="0" err="1" smtClean="0">
                <a:solidFill>
                  <a:schemeClr val="tx2">
                    <a:lumMod val="50000"/>
                  </a:schemeClr>
                </a:solidFill>
                <a:latin typeface="Franklin Gothic Medium" pitchFamily="34" charset="0"/>
              </a:rPr>
              <a:t>Roboholes</a:t>
            </a:r>
            <a:r>
              <a:rPr lang="en-IN" sz="2300" b="1" dirty="0" smtClean="0">
                <a:solidFill>
                  <a:schemeClr val="tx2">
                    <a:lumMod val="50000"/>
                  </a:schemeClr>
                </a:solidFill>
                <a:latin typeface="Franklin Gothic Medium" pitchFamily="34" charset="0"/>
              </a:rPr>
              <a:t> and </a:t>
            </a:r>
            <a:r>
              <a:rPr lang="en-IN" sz="2300" b="1" dirty="0">
                <a:solidFill>
                  <a:schemeClr val="tx2">
                    <a:lumMod val="50000"/>
                  </a:schemeClr>
                </a:solidFill>
                <a:latin typeface="Franklin Gothic Medium" pitchFamily="34" charset="0"/>
              </a:rPr>
              <a:t>foster a safer working environment for the sanitation workers.</a:t>
            </a:r>
            <a:endParaRPr lang="en-US" sz="2300" b="1" dirty="0">
              <a:solidFill>
                <a:schemeClr val="tx2">
                  <a:lumMod val="50000"/>
                </a:schemeClr>
              </a:solidFill>
              <a:latin typeface="Franklin Gothic Medium" pitchFamily="34" charset="0"/>
            </a:endParaRPr>
          </a:p>
          <a:p>
            <a:pPr marL="0" indent="0" algn="just">
              <a:spcBef>
                <a:spcPts val="0"/>
              </a:spcBef>
              <a:buNone/>
            </a:pPr>
            <a:endParaRPr lang="en-US" sz="23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126803358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Star Pipes</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5122" name="Picture 2" descr="C:\Users\i3\Documents\COSIDICI AWARDS\AWARDS 2021\AWARDEES\KFC\COSIDICI Awards\Star Pipes\Faina Anto-Star Pipes.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1" y="1981200"/>
            <a:ext cx="2362200" cy="302567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i3\Documents\COSIDICI AWARDS\AWARDS 2021\AWARDEES\KFC\COSIDICI Awards\Star Pipes\Unit Photo-Star Pipes.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198120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 y="5029200"/>
            <a:ext cx="2514600" cy="461665"/>
          </a:xfrm>
          <a:prstGeom prst="rect">
            <a:avLst/>
          </a:prstGeom>
          <a:noFill/>
        </p:spPr>
        <p:txBody>
          <a:bodyPr wrap="square" rtlCol="0">
            <a:spAutoFit/>
          </a:bodyPr>
          <a:lstStyle/>
          <a:p>
            <a:pPr algn="ctr"/>
            <a:r>
              <a:rPr lang="en-US" sz="2400" b="1" dirty="0" smtClean="0">
                <a:latin typeface="Franklin Gothic Medium" pitchFamily="34" charset="0"/>
              </a:rPr>
              <a:t>Ms. </a:t>
            </a:r>
            <a:r>
              <a:rPr lang="en-US" sz="2400" b="1" dirty="0" err="1" smtClean="0">
                <a:latin typeface="Franklin Gothic Medium" pitchFamily="34" charset="0"/>
              </a:rPr>
              <a:t>Faina</a:t>
            </a:r>
            <a:r>
              <a:rPr lang="en-US" sz="2400" b="1" dirty="0" smtClean="0">
                <a:latin typeface="Franklin Gothic Medium" pitchFamily="34" charset="0"/>
              </a:rPr>
              <a:t> </a:t>
            </a:r>
            <a:r>
              <a:rPr lang="en-US" sz="2400" b="1" dirty="0" err="1" smtClean="0">
                <a:latin typeface="Franklin Gothic Medium" pitchFamily="34" charset="0"/>
              </a:rPr>
              <a:t>Anto</a:t>
            </a:r>
            <a:r>
              <a:rPr lang="en-US" sz="2400" b="1" dirty="0" smtClean="0">
                <a:latin typeface="Franklin Gothic Medium" pitchFamily="34" charset="0"/>
              </a:rPr>
              <a:t> </a:t>
            </a:r>
            <a:endParaRPr lang="en-US" sz="2400" b="1" dirty="0">
              <a:latin typeface="Franklin Gothic Medium" pitchFamily="34" charset="0"/>
            </a:endParaRPr>
          </a:p>
        </p:txBody>
      </p:sp>
    </p:spTree>
    <p:extLst>
      <p:ext uri="{BB962C8B-B14F-4D97-AF65-F5344CB8AC3E}">
        <p14:creationId xmlns:p14="http://schemas.microsoft.com/office/powerpoint/2010/main" val="248452791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Star Pipes</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5" name="Content Placeholder 4"/>
          <p:cNvSpPr>
            <a:spLocks noGrp="1"/>
          </p:cNvSpPr>
          <p:nvPr>
            <p:ph idx="1"/>
          </p:nvPr>
        </p:nvSpPr>
        <p:spPr>
          <a:xfrm>
            <a:off x="228600" y="2133600"/>
            <a:ext cx="8763000" cy="4525963"/>
          </a:xfrm>
        </p:spPr>
        <p:txBody>
          <a:bodyPr>
            <a:noAutofit/>
          </a:bodyPr>
          <a:lstStyle/>
          <a:p>
            <a:pPr marL="0" indent="0" algn="just">
              <a:spcBef>
                <a:spcPts val="0"/>
              </a:spcBef>
              <a:buNone/>
            </a:pPr>
            <a:r>
              <a:rPr lang="en-IN" sz="3000" b="1" dirty="0" smtClean="0">
                <a:solidFill>
                  <a:schemeClr val="tx2">
                    <a:lumMod val="50000"/>
                  </a:schemeClr>
                </a:solidFill>
                <a:latin typeface="Franklin Gothic Medium" pitchFamily="34" charset="0"/>
              </a:rPr>
              <a:t>STAR </a:t>
            </a:r>
            <a:r>
              <a:rPr lang="en-IN" sz="3000" b="1" dirty="0">
                <a:solidFill>
                  <a:schemeClr val="tx2">
                    <a:lumMod val="50000"/>
                  </a:schemeClr>
                </a:solidFill>
                <a:latin typeface="Franklin Gothic Medium" pitchFamily="34" charset="0"/>
              </a:rPr>
              <a:t>Group headed by </a:t>
            </a:r>
            <a:r>
              <a:rPr lang="en-IN" sz="3000" b="1" dirty="0" err="1">
                <a:solidFill>
                  <a:schemeClr val="tx2">
                    <a:lumMod val="50000"/>
                  </a:schemeClr>
                </a:solidFill>
                <a:latin typeface="Franklin Gothic Medium" pitchFamily="34" charset="0"/>
              </a:rPr>
              <a:t>Ms.</a:t>
            </a:r>
            <a:r>
              <a:rPr lang="en-IN" sz="3000" b="1" dirty="0">
                <a:solidFill>
                  <a:schemeClr val="tx2">
                    <a:lumMod val="50000"/>
                  </a:schemeClr>
                </a:solidFill>
                <a:latin typeface="Franklin Gothic Medium" pitchFamily="34" charset="0"/>
              </a:rPr>
              <a:t> </a:t>
            </a:r>
            <a:r>
              <a:rPr lang="en-IN" sz="3000" b="1" dirty="0" err="1">
                <a:solidFill>
                  <a:schemeClr val="tx2">
                    <a:lumMod val="50000"/>
                  </a:schemeClr>
                </a:solidFill>
                <a:latin typeface="Franklin Gothic Medium" pitchFamily="34" charset="0"/>
              </a:rPr>
              <a:t>Faina</a:t>
            </a:r>
            <a:r>
              <a:rPr lang="en-IN" sz="3000" b="1" dirty="0">
                <a:solidFill>
                  <a:schemeClr val="tx2">
                    <a:lumMod val="50000"/>
                  </a:schemeClr>
                </a:solidFill>
                <a:latin typeface="Franklin Gothic Medium" pitchFamily="34" charset="0"/>
              </a:rPr>
              <a:t> </a:t>
            </a:r>
            <a:r>
              <a:rPr lang="en-IN" sz="3000" b="1" dirty="0" err="1">
                <a:solidFill>
                  <a:schemeClr val="tx2">
                    <a:lumMod val="50000"/>
                  </a:schemeClr>
                </a:solidFill>
                <a:latin typeface="Franklin Gothic Medium" pitchFamily="34" charset="0"/>
              </a:rPr>
              <a:t>Anto</a:t>
            </a:r>
            <a:r>
              <a:rPr lang="en-IN" sz="3000" b="1" dirty="0">
                <a:solidFill>
                  <a:schemeClr val="tx2">
                    <a:lumMod val="50000"/>
                  </a:schemeClr>
                </a:solidFill>
                <a:latin typeface="Franklin Gothic Medium" pitchFamily="34" charset="0"/>
              </a:rPr>
              <a:t> </a:t>
            </a:r>
            <a:r>
              <a:rPr lang="en-IN" sz="3000" b="1" dirty="0" smtClean="0">
                <a:solidFill>
                  <a:schemeClr val="tx2">
                    <a:lumMod val="50000"/>
                  </a:schemeClr>
                </a:solidFill>
                <a:latin typeface="Franklin Gothic Medium" pitchFamily="34" charset="0"/>
              </a:rPr>
              <a:t>was set up to manufacture PVC </a:t>
            </a:r>
            <a:r>
              <a:rPr lang="en-IN" sz="3000" b="1" dirty="0">
                <a:solidFill>
                  <a:schemeClr val="tx2">
                    <a:lumMod val="50000"/>
                  </a:schemeClr>
                </a:solidFill>
                <a:latin typeface="Franklin Gothic Medium" pitchFamily="34" charset="0"/>
              </a:rPr>
              <a:t>pipe fittings </a:t>
            </a:r>
            <a:r>
              <a:rPr lang="en-IN" sz="3000" b="1" dirty="0" smtClean="0">
                <a:solidFill>
                  <a:schemeClr val="tx2">
                    <a:lumMod val="50000"/>
                  </a:schemeClr>
                </a:solidFill>
                <a:latin typeface="Franklin Gothic Medium" pitchFamily="34" charset="0"/>
              </a:rPr>
              <a:t>in 1984 in </a:t>
            </a:r>
            <a:r>
              <a:rPr lang="en-IN" sz="3000" b="1" dirty="0" err="1" smtClean="0">
                <a:solidFill>
                  <a:schemeClr val="tx2">
                    <a:lumMod val="50000"/>
                  </a:schemeClr>
                </a:solidFill>
                <a:latin typeface="Franklin Gothic Medium" pitchFamily="34" charset="0"/>
              </a:rPr>
              <a:t>Thrissur</a:t>
            </a:r>
            <a:r>
              <a:rPr lang="en-IN" sz="3000" b="1" dirty="0" smtClean="0">
                <a:solidFill>
                  <a:schemeClr val="tx2">
                    <a:lumMod val="50000"/>
                  </a:schemeClr>
                </a:solidFill>
                <a:latin typeface="Franklin Gothic Medium" pitchFamily="34" charset="0"/>
              </a:rPr>
              <a:t> with financial assistance from KFC. The aim </a:t>
            </a:r>
            <a:r>
              <a:rPr lang="en-IN" sz="3000" b="1" dirty="0">
                <a:solidFill>
                  <a:schemeClr val="tx2">
                    <a:lumMod val="50000"/>
                  </a:schemeClr>
                </a:solidFill>
                <a:latin typeface="Franklin Gothic Medium" pitchFamily="34" charset="0"/>
              </a:rPr>
              <a:t>was to manufacture high quality pipe fittings and market them. Till then, this field was dominated by North Indian companies. Within a short span of time, </a:t>
            </a:r>
            <a:r>
              <a:rPr lang="en-IN" sz="3000" b="1" dirty="0" smtClean="0">
                <a:solidFill>
                  <a:schemeClr val="tx2">
                    <a:lumMod val="50000"/>
                  </a:schemeClr>
                </a:solidFill>
                <a:latin typeface="Franklin Gothic Medium" pitchFamily="34" charset="0"/>
              </a:rPr>
              <a:t>the company </a:t>
            </a:r>
            <a:r>
              <a:rPr lang="en-IN" sz="3000" b="1" dirty="0">
                <a:solidFill>
                  <a:schemeClr val="tx2">
                    <a:lumMod val="50000"/>
                  </a:schemeClr>
                </a:solidFill>
                <a:latin typeface="Franklin Gothic Medium" pitchFamily="34" charset="0"/>
              </a:rPr>
              <a:t>made inroads in to the South Indian and North Indian markets. Now, the annual turnover of the Group is more than </a:t>
            </a:r>
            <a:r>
              <a:rPr lang="en-IN" sz="3000" b="1" dirty="0" smtClean="0">
                <a:solidFill>
                  <a:schemeClr val="tx2">
                    <a:lumMod val="50000"/>
                  </a:schemeClr>
                </a:solidFill>
                <a:latin typeface="Franklin Gothic Medium" pitchFamily="34" charset="0"/>
              </a:rPr>
              <a:t>Rs.430.00 </a:t>
            </a:r>
            <a:r>
              <a:rPr lang="en-IN" sz="3000" b="1" dirty="0" err="1">
                <a:solidFill>
                  <a:schemeClr val="tx2">
                    <a:lumMod val="50000"/>
                  </a:schemeClr>
                </a:solidFill>
                <a:latin typeface="Franklin Gothic Medium" pitchFamily="34" charset="0"/>
              </a:rPr>
              <a:t>crores</a:t>
            </a:r>
            <a:r>
              <a:rPr lang="en-IN" sz="3000" b="1" dirty="0">
                <a:solidFill>
                  <a:schemeClr val="tx2">
                    <a:lumMod val="50000"/>
                  </a:schemeClr>
                </a:solidFill>
                <a:latin typeface="Franklin Gothic Medium" pitchFamily="34" charset="0"/>
              </a:rPr>
              <a:t>.</a:t>
            </a:r>
            <a:endParaRPr lang="en-US" sz="3000" b="1" dirty="0">
              <a:solidFill>
                <a:schemeClr val="tx2">
                  <a:lumMod val="50000"/>
                </a:schemeClr>
              </a:solidFill>
              <a:latin typeface="Franklin Gothic Medium" pitchFamily="34" charset="0"/>
            </a:endParaRPr>
          </a:p>
          <a:p>
            <a:pPr marL="0" indent="0" algn="just">
              <a:spcBef>
                <a:spcPts val="0"/>
              </a:spcBef>
              <a:buNone/>
            </a:pPr>
            <a:endParaRPr lang="en-US" sz="31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8220264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Vythiri</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Retreat Resorts</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6146" name="Picture 2" descr="C:\Users\i3\Documents\COSIDICI AWARDS\AWARDS 2021\AWARDEES\KFC\COSIDICI Awards\Vythiri Resorts\Mohammed Firoz - Vythiri Resorts.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286000"/>
            <a:ext cx="2514600" cy="3265774"/>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i3\Documents\COSIDICI AWARDS\AWARDS 2021\AWARDEES\KFC\COSIDICI Awards\Vythiri Resorts\Vythiri Resorts.jpeg"/>
          <p:cNvPicPr>
            <a:picLocks noChangeAspect="1" noChangeArrowheads="1"/>
          </p:cNvPicPr>
          <p:nvPr/>
        </p:nvPicPr>
        <p:blipFill rotWithShape="1">
          <a:blip r:embed="rId3">
            <a:extLst>
              <a:ext uri="{28A0092B-C50C-407E-A947-70E740481C1C}">
                <a14:useLocalDpi xmlns:a14="http://schemas.microsoft.com/office/drawing/2010/main" val="0"/>
              </a:ext>
            </a:extLst>
          </a:blip>
          <a:srcRect b="20000"/>
          <a:stretch/>
        </p:blipFill>
        <p:spPr bwMode="auto">
          <a:xfrm>
            <a:off x="2971800" y="2286000"/>
            <a:ext cx="5867400"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5562600"/>
            <a:ext cx="2819400" cy="830997"/>
          </a:xfrm>
          <a:prstGeom prst="rect">
            <a:avLst/>
          </a:prstGeom>
          <a:noFill/>
        </p:spPr>
        <p:txBody>
          <a:bodyPr wrap="square" rtlCol="0">
            <a:spAutoFit/>
          </a:bodyPr>
          <a:lstStyle/>
          <a:p>
            <a:pPr algn="ctr"/>
            <a:r>
              <a:rPr lang="en-US" sz="2400" b="1" dirty="0" err="1" smtClean="0">
                <a:latin typeface="Franklin Gothic Medium" pitchFamily="34" charset="0"/>
              </a:rPr>
              <a:t>Shri</a:t>
            </a:r>
            <a:r>
              <a:rPr lang="en-US" sz="2400" b="1" dirty="0" smtClean="0">
                <a:latin typeface="Franklin Gothic Medium" pitchFamily="34" charset="0"/>
              </a:rPr>
              <a:t> Mohammed </a:t>
            </a:r>
            <a:r>
              <a:rPr lang="en-US" sz="2400" b="1" dirty="0" err="1">
                <a:latin typeface="Franklin Gothic Medium" pitchFamily="34" charset="0"/>
              </a:rPr>
              <a:t>F</a:t>
            </a:r>
            <a:r>
              <a:rPr lang="en-US" sz="2400" b="1" dirty="0" err="1" smtClean="0">
                <a:latin typeface="Franklin Gothic Medium" pitchFamily="34" charset="0"/>
              </a:rPr>
              <a:t>iroz</a:t>
            </a:r>
            <a:r>
              <a:rPr lang="en-US" sz="2400" b="1" dirty="0" smtClean="0">
                <a:latin typeface="Franklin Gothic Medium" pitchFamily="34" charset="0"/>
              </a:rPr>
              <a:t> PM</a:t>
            </a:r>
            <a:endParaRPr lang="en-US" sz="2400" b="1" dirty="0">
              <a:latin typeface="Franklin Gothic Medium" pitchFamily="34" charset="0"/>
            </a:endParaRPr>
          </a:p>
        </p:txBody>
      </p:sp>
    </p:spTree>
    <p:extLst>
      <p:ext uri="{BB962C8B-B14F-4D97-AF65-F5344CB8AC3E}">
        <p14:creationId xmlns:p14="http://schemas.microsoft.com/office/powerpoint/2010/main" val="47191966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Vythiri</a:t>
            </a: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Retreat Resorts</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5" name="Content Placeholder 4"/>
          <p:cNvSpPr>
            <a:spLocks noGrp="1"/>
          </p:cNvSpPr>
          <p:nvPr>
            <p:ph idx="1"/>
          </p:nvPr>
        </p:nvSpPr>
        <p:spPr>
          <a:xfrm>
            <a:off x="152400" y="2133600"/>
            <a:ext cx="8839200" cy="4525963"/>
          </a:xfrm>
        </p:spPr>
        <p:txBody>
          <a:bodyPr>
            <a:noAutofit/>
          </a:bodyPr>
          <a:lstStyle/>
          <a:p>
            <a:pPr marL="0" indent="0" algn="just">
              <a:buNone/>
            </a:pPr>
            <a:r>
              <a:rPr lang="en-IN" sz="2900" b="1" dirty="0" err="1" smtClean="0">
                <a:solidFill>
                  <a:schemeClr val="tx2">
                    <a:lumMod val="50000"/>
                  </a:schemeClr>
                </a:solidFill>
                <a:latin typeface="Franklin Gothic Medium" pitchFamily="34" charset="0"/>
              </a:rPr>
              <a:t>Shri</a:t>
            </a:r>
            <a:r>
              <a:rPr lang="en-IN" sz="2900" b="1" dirty="0" smtClean="0">
                <a:solidFill>
                  <a:schemeClr val="tx2">
                    <a:lumMod val="50000"/>
                  </a:schemeClr>
                </a:solidFill>
                <a:latin typeface="Franklin Gothic Medium" pitchFamily="34" charset="0"/>
              </a:rPr>
              <a:t> Mohammed </a:t>
            </a:r>
            <a:r>
              <a:rPr lang="en-IN" sz="2900" b="1" dirty="0" err="1" smtClean="0">
                <a:solidFill>
                  <a:schemeClr val="tx2">
                    <a:lumMod val="50000"/>
                  </a:schemeClr>
                </a:solidFill>
                <a:latin typeface="Franklin Gothic Medium" pitchFamily="34" charset="0"/>
              </a:rPr>
              <a:t>Firoz</a:t>
            </a:r>
            <a:r>
              <a:rPr lang="en-IN" sz="2900" b="1" dirty="0" smtClean="0">
                <a:solidFill>
                  <a:schemeClr val="tx2">
                    <a:lumMod val="50000"/>
                  </a:schemeClr>
                </a:solidFill>
                <a:latin typeface="Franklin Gothic Medium" pitchFamily="34" charset="0"/>
              </a:rPr>
              <a:t> PM, established </a:t>
            </a:r>
            <a:r>
              <a:rPr lang="en-US" sz="2900" b="1" dirty="0" err="1">
                <a:solidFill>
                  <a:schemeClr val="tx2">
                    <a:lumMod val="50000"/>
                  </a:schemeClr>
                </a:solidFill>
                <a:latin typeface="Franklin Gothic Medium" pitchFamily="34" charset="0"/>
              </a:rPr>
              <a:t>Vythiri</a:t>
            </a:r>
            <a:r>
              <a:rPr lang="en-US" sz="2900" b="1" dirty="0">
                <a:solidFill>
                  <a:schemeClr val="tx2">
                    <a:lumMod val="50000"/>
                  </a:schemeClr>
                </a:solidFill>
                <a:latin typeface="Franklin Gothic Medium" pitchFamily="34" charset="0"/>
              </a:rPr>
              <a:t> Retreat Resorts </a:t>
            </a:r>
            <a:r>
              <a:rPr lang="en-US" sz="2900" b="1" dirty="0" smtClean="0">
                <a:solidFill>
                  <a:schemeClr val="tx2">
                    <a:lumMod val="50000"/>
                  </a:schemeClr>
                </a:solidFill>
                <a:latin typeface="Franklin Gothic Medium" pitchFamily="34" charset="0"/>
              </a:rPr>
              <a:t>a</a:t>
            </a:r>
            <a:r>
              <a:rPr lang="en-IN" sz="2900" b="1" dirty="0" smtClean="0">
                <a:solidFill>
                  <a:schemeClr val="tx2">
                    <a:lumMod val="50000"/>
                  </a:schemeClr>
                </a:solidFill>
                <a:latin typeface="Franklin Gothic Medium" pitchFamily="34" charset="0"/>
              </a:rPr>
              <a:t> </a:t>
            </a:r>
            <a:r>
              <a:rPr lang="en-IN" sz="2900" b="1" dirty="0">
                <a:solidFill>
                  <a:schemeClr val="tx2">
                    <a:lumMod val="50000"/>
                  </a:schemeClr>
                </a:solidFill>
                <a:latin typeface="Franklin Gothic Medium" pitchFamily="34" charset="0"/>
              </a:rPr>
              <a:t>premium boutique resort in </a:t>
            </a:r>
            <a:r>
              <a:rPr lang="en-IN" sz="2900" b="1" dirty="0" err="1">
                <a:solidFill>
                  <a:schemeClr val="tx2">
                    <a:lumMod val="50000"/>
                  </a:schemeClr>
                </a:solidFill>
                <a:latin typeface="Franklin Gothic Medium" pitchFamily="34" charset="0"/>
              </a:rPr>
              <a:t>Wayanad</a:t>
            </a:r>
            <a:r>
              <a:rPr lang="en-IN" sz="2900" b="1" dirty="0">
                <a:solidFill>
                  <a:schemeClr val="tx2">
                    <a:lumMod val="50000"/>
                  </a:schemeClr>
                </a:solidFill>
                <a:latin typeface="Franklin Gothic Medium" pitchFamily="34" charset="0"/>
              </a:rPr>
              <a:t>, located 3300 </a:t>
            </a:r>
            <a:r>
              <a:rPr lang="en-IN" sz="2900" b="1" dirty="0" err="1">
                <a:solidFill>
                  <a:schemeClr val="tx2">
                    <a:lumMod val="50000"/>
                  </a:schemeClr>
                </a:solidFill>
                <a:latin typeface="Franklin Gothic Medium" pitchFamily="34" charset="0"/>
              </a:rPr>
              <a:t>ft</a:t>
            </a:r>
            <a:r>
              <a:rPr lang="en-IN" sz="2900" b="1" dirty="0">
                <a:solidFill>
                  <a:schemeClr val="tx2">
                    <a:lumMod val="50000"/>
                  </a:schemeClr>
                </a:solidFill>
                <a:latin typeface="Franklin Gothic Medium" pitchFamily="34" charset="0"/>
              </a:rPr>
              <a:t> above sea </a:t>
            </a:r>
            <a:r>
              <a:rPr lang="en-IN" sz="2900" b="1" dirty="0" smtClean="0">
                <a:solidFill>
                  <a:schemeClr val="tx2">
                    <a:lumMod val="50000"/>
                  </a:schemeClr>
                </a:solidFill>
                <a:latin typeface="Franklin Gothic Medium" pitchFamily="34" charset="0"/>
              </a:rPr>
              <a:t>level in the </a:t>
            </a:r>
            <a:r>
              <a:rPr lang="en-IN" sz="2900" b="1" dirty="0" err="1" smtClean="0">
                <a:solidFill>
                  <a:schemeClr val="tx2">
                    <a:lumMod val="50000"/>
                  </a:schemeClr>
                </a:solidFill>
                <a:latin typeface="Franklin Gothic Medium" pitchFamily="34" charset="0"/>
              </a:rPr>
              <a:t>Chembra</a:t>
            </a:r>
            <a:r>
              <a:rPr lang="en-IN" sz="2900" b="1" dirty="0" smtClean="0">
                <a:solidFill>
                  <a:schemeClr val="tx2">
                    <a:lumMod val="50000"/>
                  </a:schemeClr>
                </a:solidFill>
                <a:latin typeface="Franklin Gothic Medium" pitchFamily="34" charset="0"/>
              </a:rPr>
              <a:t> </a:t>
            </a:r>
            <a:r>
              <a:rPr lang="en-IN" sz="2900" b="1" dirty="0">
                <a:solidFill>
                  <a:schemeClr val="tx2">
                    <a:lumMod val="50000"/>
                  </a:schemeClr>
                </a:solidFill>
                <a:latin typeface="Franklin Gothic Medium" pitchFamily="34" charset="0"/>
              </a:rPr>
              <a:t>peak </a:t>
            </a:r>
            <a:r>
              <a:rPr lang="en-IN" sz="2900" b="1" dirty="0" smtClean="0">
                <a:solidFill>
                  <a:schemeClr val="tx2">
                    <a:lumMod val="50000"/>
                  </a:schemeClr>
                </a:solidFill>
                <a:latin typeface="Franklin Gothic Medium" pitchFamily="34" charset="0"/>
              </a:rPr>
              <a:t>Hills in </a:t>
            </a:r>
            <a:r>
              <a:rPr lang="en-IN" sz="2900" b="1" dirty="0" err="1" smtClean="0">
                <a:solidFill>
                  <a:schemeClr val="tx2">
                    <a:lumMod val="50000"/>
                  </a:schemeClr>
                </a:solidFill>
                <a:latin typeface="Franklin Gothic Medium" pitchFamily="34" charset="0"/>
              </a:rPr>
              <a:t>Wayanad</a:t>
            </a:r>
            <a:r>
              <a:rPr lang="en-IN" sz="2900" b="1" dirty="0" smtClean="0">
                <a:solidFill>
                  <a:schemeClr val="tx2">
                    <a:lumMod val="50000"/>
                  </a:schemeClr>
                </a:solidFill>
                <a:latin typeface="Franklin Gothic Medium" pitchFamily="34" charset="0"/>
              </a:rPr>
              <a:t>, with financial assistance from KFC. </a:t>
            </a:r>
            <a:r>
              <a:rPr lang="en-IN" sz="2900" b="1" dirty="0" err="1" smtClean="0">
                <a:solidFill>
                  <a:schemeClr val="tx2">
                    <a:lumMod val="50000"/>
                  </a:schemeClr>
                </a:solidFill>
                <a:latin typeface="Franklin Gothic Medium" pitchFamily="34" charset="0"/>
              </a:rPr>
              <a:t>Vythiri</a:t>
            </a:r>
            <a:r>
              <a:rPr lang="en-IN" sz="2900" b="1" dirty="0" smtClean="0">
                <a:solidFill>
                  <a:schemeClr val="tx2">
                    <a:lumMod val="50000"/>
                  </a:schemeClr>
                </a:solidFill>
                <a:latin typeface="Franklin Gothic Medium" pitchFamily="34" charset="0"/>
              </a:rPr>
              <a:t> </a:t>
            </a:r>
            <a:r>
              <a:rPr lang="en-IN" sz="2900" b="1" dirty="0">
                <a:solidFill>
                  <a:schemeClr val="tx2">
                    <a:lumMod val="50000"/>
                  </a:schemeClr>
                </a:solidFill>
                <a:latin typeface="Franklin Gothic Medium" pitchFamily="34" charset="0"/>
              </a:rPr>
              <a:t>Retreat Resort, </a:t>
            </a:r>
            <a:r>
              <a:rPr lang="en-IN" sz="2900" b="1" dirty="0" smtClean="0">
                <a:solidFill>
                  <a:schemeClr val="tx2">
                    <a:lumMod val="50000"/>
                  </a:schemeClr>
                </a:solidFill>
                <a:latin typeface="Franklin Gothic Medium" pitchFamily="34" charset="0"/>
              </a:rPr>
              <a:t>is a </a:t>
            </a:r>
            <a:r>
              <a:rPr lang="en-IN" sz="2900" b="1" dirty="0">
                <a:solidFill>
                  <a:schemeClr val="tx2">
                    <a:lumMod val="50000"/>
                  </a:schemeClr>
                </a:solidFill>
                <a:latin typeface="Franklin Gothic Medium" pitchFamily="34" charset="0"/>
              </a:rPr>
              <a:t>place where history and iconic elegance mingles with new-world sophistication. </a:t>
            </a:r>
            <a:r>
              <a:rPr lang="en-IN" sz="2900" b="1" dirty="0" smtClean="0">
                <a:solidFill>
                  <a:schemeClr val="tx2">
                    <a:lumMod val="50000"/>
                  </a:schemeClr>
                </a:solidFill>
                <a:latin typeface="Franklin Gothic Medium" pitchFamily="34" charset="0"/>
              </a:rPr>
              <a:t>The resort is spread </a:t>
            </a:r>
            <a:r>
              <a:rPr lang="en-IN" sz="2900" b="1" dirty="0">
                <a:solidFill>
                  <a:schemeClr val="tx2">
                    <a:lumMod val="50000"/>
                  </a:schemeClr>
                </a:solidFill>
                <a:latin typeface="Franklin Gothic Medium" pitchFamily="34" charset="0"/>
              </a:rPr>
              <a:t>over 20 acres, atop a hill </a:t>
            </a:r>
            <a:r>
              <a:rPr lang="en-IN" sz="2900" b="1" dirty="0" smtClean="0">
                <a:solidFill>
                  <a:schemeClr val="tx2">
                    <a:lumMod val="50000"/>
                  </a:schemeClr>
                </a:solidFill>
                <a:latin typeface="Franklin Gothic Medium" pitchFamily="34" charset="0"/>
              </a:rPr>
              <a:t>and offers </a:t>
            </a:r>
            <a:r>
              <a:rPr lang="en-IN" sz="2900" b="1" dirty="0" err="1">
                <a:solidFill>
                  <a:schemeClr val="tx2">
                    <a:lumMod val="50000"/>
                  </a:schemeClr>
                </a:solidFill>
                <a:latin typeface="Franklin Gothic Medium" pitchFamily="34" charset="0"/>
              </a:rPr>
              <a:t>breathtaking</a:t>
            </a:r>
            <a:r>
              <a:rPr lang="en-IN" sz="2900" b="1" dirty="0">
                <a:solidFill>
                  <a:schemeClr val="tx2">
                    <a:lumMod val="50000"/>
                  </a:schemeClr>
                </a:solidFill>
                <a:latin typeface="Franklin Gothic Medium" pitchFamily="34" charset="0"/>
              </a:rPr>
              <a:t> views of </a:t>
            </a:r>
            <a:r>
              <a:rPr lang="en-IN" sz="2900" b="1" dirty="0" smtClean="0">
                <a:solidFill>
                  <a:schemeClr val="tx2">
                    <a:lumMod val="50000"/>
                  </a:schemeClr>
                </a:solidFill>
                <a:latin typeface="Franklin Gothic Medium" pitchFamily="34" charset="0"/>
              </a:rPr>
              <a:t>beautiful sunrise </a:t>
            </a:r>
            <a:r>
              <a:rPr lang="en-IN" sz="2900" b="1" dirty="0">
                <a:solidFill>
                  <a:schemeClr val="tx2">
                    <a:lumMod val="50000"/>
                  </a:schemeClr>
                </a:solidFill>
                <a:latin typeface="Franklin Gothic Medium" pitchFamily="34" charset="0"/>
              </a:rPr>
              <a:t>and </a:t>
            </a:r>
            <a:r>
              <a:rPr lang="en-IN" sz="2900" b="1" dirty="0" smtClean="0">
                <a:solidFill>
                  <a:schemeClr val="tx2">
                    <a:lumMod val="50000"/>
                  </a:schemeClr>
                </a:solidFill>
                <a:latin typeface="Franklin Gothic Medium" pitchFamily="34" charset="0"/>
              </a:rPr>
              <a:t>sunset. </a:t>
            </a:r>
            <a:r>
              <a:rPr lang="en-IN" sz="2900" b="1" dirty="0" err="1" smtClean="0">
                <a:solidFill>
                  <a:schemeClr val="tx2">
                    <a:lumMod val="50000"/>
                  </a:schemeClr>
                </a:solidFill>
                <a:latin typeface="Franklin Gothic Medium" pitchFamily="34" charset="0"/>
              </a:rPr>
              <a:t>Vythiri</a:t>
            </a:r>
            <a:r>
              <a:rPr lang="en-IN" sz="2900" b="1" dirty="0" smtClean="0">
                <a:solidFill>
                  <a:schemeClr val="tx2">
                    <a:lumMod val="50000"/>
                  </a:schemeClr>
                </a:solidFill>
                <a:latin typeface="Franklin Gothic Medium" pitchFamily="34" charset="0"/>
              </a:rPr>
              <a:t> </a:t>
            </a:r>
            <a:r>
              <a:rPr lang="en-IN" sz="2900" b="1" dirty="0">
                <a:solidFill>
                  <a:schemeClr val="tx2">
                    <a:lumMod val="50000"/>
                  </a:schemeClr>
                </a:solidFill>
                <a:latin typeface="Franklin Gothic Medium" pitchFamily="34" charset="0"/>
              </a:rPr>
              <a:t>Retreat continues to be one of Kerala’s finest destinations.</a:t>
            </a:r>
            <a:endParaRPr lang="en-US" sz="2900" b="1" dirty="0">
              <a:solidFill>
                <a:schemeClr val="tx2">
                  <a:lumMod val="50000"/>
                </a:schemeClr>
              </a:solidFill>
              <a:latin typeface="Franklin Gothic Medium" pitchFamily="34" charset="0"/>
            </a:endParaRPr>
          </a:p>
          <a:p>
            <a:pPr marL="0" indent="0" algn="just">
              <a:buNone/>
            </a:pPr>
            <a:endParaRPr lang="en-US" sz="25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7009528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IN" sz="4000" b="1"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Akshay</a:t>
            </a:r>
            <a:r>
              <a:rPr lang="en-IN"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Plastics </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1026" name="Picture 2" descr="C:\Users\i3\Documents\COSIDICI AWARDS\AWARDS 2021\AWARDEES\KFC\COSIDICI Awards\Akshay Plastics\Omana G-Akshay Plastic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749" t="4063" r="3921" b="5312"/>
          <a:stretch/>
        </p:blipFill>
        <p:spPr bwMode="auto">
          <a:xfrm>
            <a:off x="857249" y="2209800"/>
            <a:ext cx="2571751" cy="33147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i3\Documents\COSIDICI AWARDS\AWARDS 2021\AWARDEES\KFC\COSIDICI Awards\Akshay Plastics\Akshay Plastic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14801" y="2209800"/>
            <a:ext cx="4648200" cy="4419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5800" y="5486400"/>
            <a:ext cx="2971800" cy="461665"/>
          </a:xfrm>
          <a:prstGeom prst="rect">
            <a:avLst/>
          </a:prstGeom>
          <a:noFill/>
        </p:spPr>
        <p:txBody>
          <a:bodyPr wrap="square" rtlCol="0">
            <a:spAutoFit/>
          </a:bodyPr>
          <a:lstStyle/>
          <a:p>
            <a:pPr algn="ctr"/>
            <a:r>
              <a:rPr lang="en-IN" sz="2400" b="1" dirty="0">
                <a:solidFill>
                  <a:schemeClr val="tx2">
                    <a:lumMod val="50000"/>
                  </a:schemeClr>
                </a:solidFill>
                <a:latin typeface="Franklin Gothic Medium" pitchFamily="34" charset="0"/>
              </a:rPr>
              <a:t>Smt. </a:t>
            </a:r>
            <a:r>
              <a:rPr lang="en-IN" sz="2400" b="1" dirty="0" err="1">
                <a:solidFill>
                  <a:schemeClr val="tx2">
                    <a:lumMod val="50000"/>
                  </a:schemeClr>
                </a:solidFill>
                <a:latin typeface="Franklin Gothic Medium" pitchFamily="34" charset="0"/>
              </a:rPr>
              <a:t>Omana</a:t>
            </a:r>
            <a:r>
              <a:rPr lang="en-IN" sz="2400" b="1" dirty="0">
                <a:solidFill>
                  <a:schemeClr val="tx2">
                    <a:lumMod val="50000"/>
                  </a:schemeClr>
                </a:solidFill>
                <a:latin typeface="Franklin Gothic Medium" pitchFamily="34" charset="0"/>
              </a:rPr>
              <a:t> </a:t>
            </a:r>
            <a:r>
              <a:rPr lang="en-IN" sz="2400" b="1" dirty="0" smtClean="0">
                <a:solidFill>
                  <a:schemeClr val="tx2">
                    <a:lumMod val="50000"/>
                  </a:schemeClr>
                </a:solidFill>
                <a:latin typeface="Franklin Gothic Medium" pitchFamily="34" charset="0"/>
              </a:rPr>
              <a:t>G.</a:t>
            </a:r>
            <a:endParaRPr lang="en-US" sz="24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155722644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IN" sz="4000" b="1"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Akshay</a:t>
            </a:r>
            <a:r>
              <a:rPr lang="en-IN"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Plastics </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152400" y="2133600"/>
            <a:ext cx="8839200" cy="4572001"/>
          </a:xfrm>
        </p:spPr>
        <p:txBody>
          <a:bodyPr>
            <a:noAutofit/>
          </a:bodyPr>
          <a:lstStyle/>
          <a:p>
            <a:pPr marL="0" indent="0" algn="just">
              <a:spcBef>
                <a:spcPts val="0"/>
              </a:spcBef>
              <a:buNone/>
            </a:pPr>
            <a:r>
              <a:rPr lang="en-IN" sz="3400" b="1" dirty="0">
                <a:solidFill>
                  <a:schemeClr val="tx2">
                    <a:lumMod val="50000"/>
                  </a:schemeClr>
                </a:solidFill>
                <a:latin typeface="Franklin Gothic Medium" pitchFamily="34" charset="0"/>
              </a:rPr>
              <a:t>Smt. </a:t>
            </a:r>
            <a:r>
              <a:rPr lang="en-IN" sz="3400" b="1" dirty="0" err="1">
                <a:solidFill>
                  <a:schemeClr val="tx2">
                    <a:lumMod val="50000"/>
                  </a:schemeClr>
                </a:solidFill>
                <a:latin typeface="Franklin Gothic Medium" pitchFamily="34" charset="0"/>
              </a:rPr>
              <a:t>Omana</a:t>
            </a:r>
            <a:r>
              <a:rPr lang="en-IN" sz="3400" b="1" dirty="0">
                <a:solidFill>
                  <a:schemeClr val="tx2">
                    <a:lumMod val="50000"/>
                  </a:schemeClr>
                </a:solidFill>
                <a:latin typeface="Franklin Gothic Medium" pitchFamily="34" charset="0"/>
              </a:rPr>
              <a:t> </a:t>
            </a:r>
            <a:r>
              <a:rPr lang="en-IN" sz="3400" b="1" dirty="0" smtClean="0">
                <a:solidFill>
                  <a:schemeClr val="tx2">
                    <a:lumMod val="50000"/>
                  </a:schemeClr>
                </a:solidFill>
                <a:latin typeface="Franklin Gothic Medium" pitchFamily="34" charset="0"/>
              </a:rPr>
              <a:t>G. established </a:t>
            </a:r>
            <a:r>
              <a:rPr lang="en-IN" sz="3400" b="1" dirty="0" err="1" smtClean="0">
                <a:solidFill>
                  <a:schemeClr val="tx2">
                    <a:lumMod val="50000"/>
                  </a:schemeClr>
                </a:solidFill>
                <a:latin typeface="Franklin Gothic Medium" pitchFamily="34" charset="0"/>
              </a:rPr>
              <a:t>Akshay</a:t>
            </a:r>
            <a:r>
              <a:rPr lang="en-IN" sz="3400" b="1" dirty="0" smtClean="0">
                <a:solidFill>
                  <a:schemeClr val="tx2">
                    <a:lumMod val="50000"/>
                  </a:schemeClr>
                </a:solidFill>
                <a:latin typeface="Franklin Gothic Medium" pitchFamily="34" charset="0"/>
              </a:rPr>
              <a:t> </a:t>
            </a:r>
            <a:r>
              <a:rPr lang="en-IN" sz="3400" b="1" dirty="0">
                <a:solidFill>
                  <a:schemeClr val="tx2">
                    <a:lumMod val="50000"/>
                  </a:schemeClr>
                </a:solidFill>
                <a:latin typeface="Franklin Gothic Medium" pitchFamily="34" charset="0"/>
              </a:rPr>
              <a:t>Plastics </a:t>
            </a:r>
            <a:r>
              <a:rPr lang="en-IN" sz="3400" b="1" dirty="0" smtClean="0">
                <a:solidFill>
                  <a:schemeClr val="tx2">
                    <a:lumMod val="50000"/>
                  </a:schemeClr>
                </a:solidFill>
                <a:latin typeface="Franklin Gothic Medium" pitchFamily="34" charset="0"/>
              </a:rPr>
              <a:t>in </a:t>
            </a:r>
            <a:r>
              <a:rPr lang="en-IN" sz="3400" b="1" dirty="0">
                <a:solidFill>
                  <a:schemeClr val="tx2">
                    <a:lumMod val="50000"/>
                  </a:schemeClr>
                </a:solidFill>
                <a:latin typeface="Franklin Gothic Medium" pitchFamily="34" charset="0"/>
              </a:rPr>
              <a:t>1999 at Thiruvananthapuram with the assistance </a:t>
            </a:r>
            <a:r>
              <a:rPr lang="en-IN" sz="3400" b="1" dirty="0" smtClean="0">
                <a:solidFill>
                  <a:schemeClr val="tx2">
                    <a:lumMod val="50000"/>
                  </a:schemeClr>
                </a:solidFill>
                <a:latin typeface="Franklin Gothic Medium" pitchFamily="34" charset="0"/>
              </a:rPr>
              <a:t>from Kerala </a:t>
            </a:r>
            <a:r>
              <a:rPr lang="en-IN" sz="3400" b="1" dirty="0">
                <a:solidFill>
                  <a:schemeClr val="tx2">
                    <a:lumMod val="50000"/>
                  </a:schemeClr>
                </a:solidFill>
                <a:latin typeface="Franklin Gothic Medium" pitchFamily="34" charset="0"/>
              </a:rPr>
              <a:t>Financial Corporation. Their primary activity is the manufacture and supply of plastic household and office products all over the state of Kerala. During 2018-19, they have modernised their unit again with assistance </a:t>
            </a:r>
            <a:r>
              <a:rPr lang="en-IN" sz="3400" b="1" dirty="0" smtClean="0">
                <a:solidFill>
                  <a:schemeClr val="tx2">
                    <a:lumMod val="50000"/>
                  </a:schemeClr>
                </a:solidFill>
                <a:latin typeface="Franklin Gothic Medium" pitchFamily="34" charset="0"/>
              </a:rPr>
              <a:t>from KFC</a:t>
            </a:r>
            <a:r>
              <a:rPr lang="en-IN" sz="3400" b="1" dirty="0">
                <a:solidFill>
                  <a:schemeClr val="tx2">
                    <a:lumMod val="50000"/>
                  </a:schemeClr>
                </a:solidFill>
                <a:latin typeface="Franklin Gothic Medium" pitchFamily="34" charset="0"/>
              </a:rPr>
              <a:t>. </a:t>
            </a:r>
            <a:endParaRPr lang="en-US" sz="3400" b="1" dirty="0">
              <a:solidFill>
                <a:schemeClr val="tx2">
                  <a:lumMod val="50000"/>
                </a:schemeClr>
              </a:solidFill>
              <a:latin typeface="Franklin Gothic Medium" pitchFamily="34" charset="0"/>
            </a:endParaRPr>
          </a:p>
          <a:p>
            <a:pPr marL="0" indent="0" algn="just">
              <a:spcBef>
                <a:spcPts val="0"/>
              </a:spcBef>
              <a:buNone/>
            </a:pPr>
            <a:endParaRPr lang="en-US" sz="34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332121021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IN"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 Traditional </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7170" name="Picture 2" descr="C:\Users\i3\Documents\COSIDICI AWARDS\AWARDS 2021\AWARDEES\KFC\COSIDICI Awards\Vijay Traditional\P Vijayan-Vijay Tradition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057400"/>
            <a:ext cx="2857965"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i3\Documents\COSIDICI AWARDS\AWARDS 2021\AWARDEES\KFC\COSIDICI Awards\Vijay Traditional\Vijay Traditio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2057400"/>
            <a:ext cx="5486400"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5715000"/>
            <a:ext cx="3124200" cy="461665"/>
          </a:xfrm>
          <a:prstGeom prst="rect">
            <a:avLst/>
          </a:prstGeom>
          <a:noFill/>
        </p:spPr>
        <p:txBody>
          <a:bodyPr wrap="square" rtlCol="0">
            <a:spAutoFit/>
          </a:bodyPr>
          <a:lstStyle/>
          <a:p>
            <a:pPr algn="ctr"/>
            <a:r>
              <a:rPr lang="en-US" sz="2400" b="1" dirty="0" err="1" smtClean="0">
                <a:solidFill>
                  <a:schemeClr val="tx2">
                    <a:lumMod val="50000"/>
                  </a:schemeClr>
                </a:solidFill>
                <a:latin typeface="Franklin Gothic Medium" pitchFamily="34" charset="0"/>
              </a:rPr>
              <a:t>Shri</a:t>
            </a:r>
            <a:r>
              <a:rPr lang="en-US" sz="2400" b="1" dirty="0" smtClean="0">
                <a:solidFill>
                  <a:schemeClr val="tx2">
                    <a:lumMod val="50000"/>
                  </a:schemeClr>
                </a:solidFill>
                <a:latin typeface="Franklin Gothic Medium" pitchFamily="34" charset="0"/>
              </a:rPr>
              <a:t> </a:t>
            </a:r>
            <a:r>
              <a:rPr lang="en-US" sz="2400" b="1" dirty="0" err="1" smtClean="0">
                <a:solidFill>
                  <a:schemeClr val="tx2">
                    <a:lumMod val="50000"/>
                  </a:schemeClr>
                </a:solidFill>
                <a:latin typeface="Franklin Gothic Medium" pitchFamily="34" charset="0"/>
              </a:rPr>
              <a:t>Vijayan</a:t>
            </a:r>
            <a:r>
              <a:rPr lang="en-US" sz="2400" b="1" dirty="0" smtClean="0">
                <a:solidFill>
                  <a:schemeClr val="tx2">
                    <a:lumMod val="50000"/>
                  </a:schemeClr>
                </a:solidFill>
                <a:latin typeface="Franklin Gothic Medium" pitchFamily="34" charset="0"/>
              </a:rPr>
              <a:t> P.</a:t>
            </a:r>
            <a:endParaRPr lang="en-US" sz="24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67266307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IN" sz="4000" b="1" spc="-10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Vijay Traditional </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228600" y="1981200"/>
            <a:ext cx="8686800" cy="4724401"/>
          </a:xfrm>
        </p:spPr>
        <p:txBody>
          <a:bodyPr>
            <a:noAutofit/>
          </a:bodyPr>
          <a:lstStyle/>
          <a:p>
            <a:pPr marL="0" indent="0" algn="just">
              <a:spcBef>
                <a:spcPts val="0"/>
              </a:spcBef>
              <a:buNone/>
            </a:pPr>
            <a:r>
              <a:rPr lang="en-IN" sz="2900" b="1" dirty="0" err="1" smtClean="0">
                <a:solidFill>
                  <a:schemeClr val="tx2">
                    <a:lumMod val="50000"/>
                  </a:schemeClr>
                </a:solidFill>
                <a:latin typeface="Franklin Gothic Medium" pitchFamily="34" charset="0"/>
              </a:rPr>
              <a:t>Shri</a:t>
            </a:r>
            <a:r>
              <a:rPr lang="en-IN" sz="2900" b="1" dirty="0" smtClean="0">
                <a:solidFill>
                  <a:schemeClr val="tx2">
                    <a:lumMod val="50000"/>
                  </a:schemeClr>
                </a:solidFill>
                <a:latin typeface="Franklin Gothic Medium" pitchFamily="34" charset="0"/>
              </a:rPr>
              <a:t> </a:t>
            </a:r>
            <a:r>
              <a:rPr lang="en-IN" sz="2900" b="1" dirty="0" err="1" smtClean="0">
                <a:solidFill>
                  <a:schemeClr val="tx2">
                    <a:lumMod val="50000"/>
                  </a:schemeClr>
                </a:solidFill>
                <a:latin typeface="Franklin Gothic Medium" pitchFamily="34" charset="0"/>
              </a:rPr>
              <a:t>Vijayan</a:t>
            </a:r>
            <a:r>
              <a:rPr lang="en-IN" sz="2900" b="1" dirty="0" smtClean="0">
                <a:solidFill>
                  <a:schemeClr val="tx2">
                    <a:lumMod val="50000"/>
                  </a:schemeClr>
                </a:solidFill>
                <a:latin typeface="Franklin Gothic Medium" pitchFamily="34" charset="0"/>
              </a:rPr>
              <a:t> P. established Vijay </a:t>
            </a:r>
            <a:r>
              <a:rPr lang="en-IN" sz="2900" b="1" dirty="0">
                <a:solidFill>
                  <a:schemeClr val="tx2">
                    <a:lumMod val="50000"/>
                  </a:schemeClr>
                </a:solidFill>
                <a:latin typeface="Franklin Gothic Medium" pitchFamily="34" charset="0"/>
              </a:rPr>
              <a:t>traditional Ayurveda and foot therapy </a:t>
            </a:r>
            <a:r>
              <a:rPr lang="en-IN" sz="2900" b="1" dirty="0" err="1">
                <a:solidFill>
                  <a:schemeClr val="tx2">
                    <a:lumMod val="50000"/>
                  </a:schemeClr>
                </a:solidFill>
                <a:latin typeface="Franklin Gothic Medium" pitchFamily="34" charset="0"/>
              </a:rPr>
              <a:t>Center</a:t>
            </a:r>
            <a:r>
              <a:rPr lang="en-IN" sz="2900" b="1" dirty="0">
                <a:solidFill>
                  <a:schemeClr val="tx2">
                    <a:lumMod val="50000"/>
                  </a:schemeClr>
                </a:solidFill>
                <a:latin typeface="Franklin Gothic Medium" pitchFamily="34" charset="0"/>
              </a:rPr>
              <a:t> </a:t>
            </a:r>
            <a:r>
              <a:rPr lang="en-IN" sz="2900" b="1" dirty="0" smtClean="0">
                <a:solidFill>
                  <a:schemeClr val="tx2">
                    <a:lumMod val="50000"/>
                  </a:schemeClr>
                </a:solidFill>
                <a:latin typeface="Franklin Gothic Medium" pitchFamily="34" charset="0"/>
              </a:rPr>
              <a:t>which is </a:t>
            </a:r>
            <a:r>
              <a:rPr lang="en-IN" sz="2900" b="1" dirty="0">
                <a:solidFill>
                  <a:schemeClr val="tx2">
                    <a:lumMod val="50000"/>
                  </a:schemeClr>
                </a:solidFill>
                <a:latin typeface="Franklin Gothic Medium" pitchFamily="34" charset="0"/>
              </a:rPr>
              <a:t>a “</a:t>
            </a:r>
            <a:r>
              <a:rPr lang="en-IN" sz="2900" b="1" dirty="0" err="1">
                <a:solidFill>
                  <a:schemeClr val="tx2">
                    <a:lumMod val="50000"/>
                  </a:schemeClr>
                </a:solidFill>
                <a:latin typeface="Franklin Gothic Medium" pitchFamily="34" charset="0"/>
              </a:rPr>
              <a:t>Ayurdiamond</a:t>
            </a:r>
            <a:r>
              <a:rPr lang="en-IN" sz="2900" b="1" dirty="0">
                <a:solidFill>
                  <a:schemeClr val="tx2">
                    <a:lumMod val="50000"/>
                  </a:schemeClr>
                </a:solidFill>
                <a:latin typeface="Franklin Gothic Medium" pitchFamily="34" charset="0"/>
              </a:rPr>
              <a:t>” certified </a:t>
            </a:r>
            <a:r>
              <a:rPr lang="en-IN" sz="2900" b="1" dirty="0" err="1">
                <a:solidFill>
                  <a:schemeClr val="tx2">
                    <a:lumMod val="50000"/>
                  </a:schemeClr>
                </a:solidFill>
                <a:latin typeface="Franklin Gothic Medium" pitchFamily="34" charset="0"/>
              </a:rPr>
              <a:t>Ayurvedic</a:t>
            </a:r>
            <a:r>
              <a:rPr lang="en-IN" sz="2900" b="1" dirty="0">
                <a:solidFill>
                  <a:schemeClr val="tx2">
                    <a:lumMod val="50000"/>
                  </a:schemeClr>
                </a:solidFill>
                <a:latin typeface="Franklin Gothic Medium" pitchFamily="34" charset="0"/>
              </a:rPr>
              <a:t> Centre situated </a:t>
            </a:r>
            <a:r>
              <a:rPr lang="en-IN" sz="2900" b="1" dirty="0" smtClean="0">
                <a:solidFill>
                  <a:schemeClr val="tx2">
                    <a:lumMod val="50000"/>
                  </a:schemeClr>
                </a:solidFill>
                <a:latin typeface="Franklin Gothic Medium" pitchFamily="34" charset="0"/>
              </a:rPr>
              <a:t>on </a:t>
            </a:r>
            <a:r>
              <a:rPr lang="en-IN" sz="2900" b="1" dirty="0">
                <a:solidFill>
                  <a:schemeClr val="tx2">
                    <a:lumMod val="50000"/>
                  </a:schemeClr>
                </a:solidFill>
                <a:latin typeface="Franklin Gothic Medium" pitchFamily="34" charset="0"/>
              </a:rPr>
              <a:t>the banks of </a:t>
            </a:r>
            <a:r>
              <a:rPr lang="en-IN" sz="2900" b="1" dirty="0" err="1">
                <a:solidFill>
                  <a:schemeClr val="tx2">
                    <a:lumMod val="50000"/>
                  </a:schemeClr>
                </a:solidFill>
                <a:latin typeface="Franklin Gothic Medium" pitchFamily="34" charset="0"/>
              </a:rPr>
              <a:t>Karamana</a:t>
            </a:r>
            <a:r>
              <a:rPr lang="en-IN" sz="2900" b="1" dirty="0">
                <a:solidFill>
                  <a:schemeClr val="tx2">
                    <a:lumMod val="50000"/>
                  </a:schemeClr>
                </a:solidFill>
                <a:latin typeface="Franklin Gothic Medium" pitchFamily="34" charset="0"/>
              </a:rPr>
              <a:t> river in </a:t>
            </a:r>
            <a:r>
              <a:rPr lang="en-IN" sz="2900" b="1" dirty="0" err="1" smtClean="0">
                <a:solidFill>
                  <a:schemeClr val="tx2">
                    <a:lumMod val="50000"/>
                  </a:schemeClr>
                </a:solidFill>
                <a:latin typeface="Franklin Gothic Medium" pitchFamily="34" charset="0"/>
              </a:rPr>
              <a:t>Choozhattukotta</a:t>
            </a:r>
            <a:r>
              <a:rPr lang="en-IN" sz="2900" b="1" dirty="0" smtClean="0">
                <a:solidFill>
                  <a:schemeClr val="tx2">
                    <a:lumMod val="50000"/>
                  </a:schemeClr>
                </a:solidFill>
                <a:latin typeface="Franklin Gothic Medium" pitchFamily="34" charset="0"/>
              </a:rPr>
              <a:t>, </a:t>
            </a:r>
            <a:r>
              <a:rPr lang="en-IN" sz="2900" b="1" dirty="0" err="1" smtClean="0">
                <a:solidFill>
                  <a:schemeClr val="tx2">
                    <a:lumMod val="50000"/>
                  </a:schemeClr>
                </a:solidFill>
                <a:latin typeface="Franklin Gothic Medium" pitchFamily="34" charset="0"/>
              </a:rPr>
              <a:t>Trivandram</a:t>
            </a:r>
            <a:r>
              <a:rPr lang="en-IN" sz="2900" b="1" dirty="0" smtClean="0">
                <a:solidFill>
                  <a:schemeClr val="tx2">
                    <a:lumMod val="50000"/>
                  </a:schemeClr>
                </a:solidFill>
                <a:latin typeface="Franklin Gothic Medium" pitchFamily="34" charset="0"/>
              </a:rPr>
              <a:t> in the year 2004 </a:t>
            </a:r>
            <a:r>
              <a:rPr lang="en-IN" sz="2900" b="1" dirty="0">
                <a:solidFill>
                  <a:schemeClr val="tx2">
                    <a:lumMod val="50000"/>
                  </a:schemeClr>
                </a:solidFill>
                <a:latin typeface="Franklin Gothic Medium" pitchFamily="34" charset="0"/>
              </a:rPr>
              <a:t>as a small enterprise, and now </a:t>
            </a:r>
            <a:r>
              <a:rPr lang="en-IN" sz="2900" b="1" dirty="0" smtClean="0">
                <a:solidFill>
                  <a:schemeClr val="tx2">
                    <a:lumMod val="50000"/>
                  </a:schemeClr>
                </a:solidFill>
                <a:latin typeface="Franklin Gothic Medium" pitchFamily="34" charset="0"/>
              </a:rPr>
              <a:t>has a client base of about </a:t>
            </a:r>
            <a:r>
              <a:rPr lang="en-IN" sz="2900" b="1" dirty="0">
                <a:solidFill>
                  <a:schemeClr val="tx2">
                    <a:lumMod val="50000"/>
                  </a:schemeClr>
                </a:solidFill>
                <a:latin typeface="Franklin Gothic Medium" pitchFamily="34" charset="0"/>
              </a:rPr>
              <a:t>500 guests in a year, It is equipped with 18 guest rooms and 4 treatment rooms with a well maintained </a:t>
            </a:r>
            <a:r>
              <a:rPr lang="en-IN" sz="2900" b="1" dirty="0" smtClean="0">
                <a:solidFill>
                  <a:schemeClr val="tx2">
                    <a:lumMod val="50000"/>
                  </a:schemeClr>
                </a:solidFill>
                <a:latin typeface="Franklin Gothic Medium" pitchFamily="34" charset="0"/>
              </a:rPr>
              <a:t>kitchen, restaurant and a </a:t>
            </a:r>
            <a:r>
              <a:rPr lang="en-IN" sz="2900" b="1" dirty="0">
                <a:solidFill>
                  <a:schemeClr val="tx2">
                    <a:lumMod val="50000"/>
                  </a:schemeClr>
                </a:solidFill>
                <a:latin typeface="Franklin Gothic Medium" pitchFamily="34" charset="0"/>
              </a:rPr>
              <a:t>spacious </a:t>
            </a:r>
            <a:r>
              <a:rPr lang="en-IN" sz="2900" b="1" dirty="0" err="1">
                <a:solidFill>
                  <a:schemeClr val="tx2">
                    <a:lumMod val="50000"/>
                  </a:schemeClr>
                </a:solidFill>
                <a:latin typeface="Franklin Gothic Medium" pitchFamily="34" charset="0"/>
              </a:rPr>
              <a:t>a</a:t>
            </a:r>
            <a:r>
              <a:rPr lang="en-IN" sz="2900" b="1" dirty="0" err="1" smtClean="0">
                <a:solidFill>
                  <a:schemeClr val="tx2">
                    <a:lumMod val="50000"/>
                  </a:schemeClr>
                </a:solidFill>
                <a:latin typeface="Franklin Gothic Medium" pitchFamily="34" charset="0"/>
              </a:rPr>
              <a:t>yurvedic</a:t>
            </a:r>
            <a:r>
              <a:rPr lang="en-IN" sz="2900" b="1" dirty="0" smtClean="0">
                <a:solidFill>
                  <a:schemeClr val="tx2">
                    <a:lumMod val="50000"/>
                  </a:schemeClr>
                </a:solidFill>
                <a:latin typeface="Franklin Gothic Medium" pitchFamily="34" charset="0"/>
              </a:rPr>
              <a:t> </a:t>
            </a:r>
            <a:r>
              <a:rPr lang="en-IN" sz="2900" b="1" dirty="0">
                <a:solidFill>
                  <a:schemeClr val="tx2">
                    <a:lumMod val="50000"/>
                  </a:schemeClr>
                </a:solidFill>
                <a:latin typeface="Franklin Gothic Medium" pitchFamily="34" charset="0"/>
              </a:rPr>
              <a:t>herbal </a:t>
            </a:r>
            <a:r>
              <a:rPr lang="en-IN" sz="2900" b="1" dirty="0" smtClean="0">
                <a:solidFill>
                  <a:schemeClr val="tx2">
                    <a:lumMod val="50000"/>
                  </a:schemeClr>
                </a:solidFill>
                <a:latin typeface="Franklin Gothic Medium" pitchFamily="34" charset="0"/>
              </a:rPr>
              <a:t>garden. </a:t>
            </a:r>
            <a:r>
              <a:rPr lang="en-IN" sz="2900" b="1" dirty="0">
                <a:solidFill>
                  <a:schemeClr val="tx2">
                    <a:lumMod val="50000"/>
                  </a:schemeClr>
                </a:solidFill>
                <a:latin typeface="Franklin Gothic Medium" pitchFamily="34" charset="0"/>
              </a:rPr>
              <a:t>Kerala </a:t>
            </a:r>
            <a:r>
              <a:rPr lang="en-IN" sz="2900" b="1" dirty="0" smtClean="0">
                <a:solidFill>
                  <a:schemeClr val="tx2">
                    <a:lumMod val="50000"/>
                  </a:schemeClr>
                </a:solidFill>
                <a:latin typeface="Franklin Gothic Medium" pitchFamily="34" charset="0"/>
              </a:rPr>
              <a:t>Financial Corporation </a:t>
            </a:r>
            <a:r>
              <a:rPr lang="en-IN" sz="2900" b="1" dirty="0">
                <a:solidFill>
                  <a:schemeClr val="tx2">
                    <a:lumMod val="50000"/>
                  </a:schemeClr>
                </a:solidFill>
                <a:latin typeface="Franklin Gothic Medium" pitchFamily="34" charset="0"/>
              </a:rPr>
              <a:t>is the chief financier </a:t>
            </a:r>
            <a:r>
              <a:rPr lang="en-IN" sz="2900" b="1" dirty="0" smtClean="0">
                <a:solidFill>
                  <a:schemeClr val="tx2">
                    <a:lumMod val="50000"/>
                  </a:schemeClr>
                </a:solidFill>
                <a:latin typeface="Franklin Gothic Medium" pitchFamily="34" charset="0"/>
              </a:rPr>
              <a:t>of the Centre since inception.</a:t>
            </a:r>
            <a:endParaRPr lang="en-US" sz="2900" b="1" dirty="0">
              <a:solidFill>
                <a:schemeClr val="tx2">
                  <a:lumMod val="50000"/>
                </a:schemeClr>
              </a:solidFill>
              <a:latin typeface="Franklin Gothic Medium" pitchFamily="34" charset="0"/>
            </a:endParaRPr>
          </a:p>
          <a:p>
            <a:pPr marL="0" indent="0" algn="just">
              <a:spcBef>
                <a:spcPts val="0"/>
              </a:spcBef>
              <a:buNone/>
            </a:pPr>
            <a:endParaRPr lang="en-US" sz="28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420015932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C</a:t>
            </a:r>
            <a:r>
              <a:rPr lang="en-IN"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amelot</a:t>
            </a:r>
            <a:r>
              <a:rPr lang="en-IN"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Cordiality Hotels </a:t>
            </a:r>
            <a:r>
              <a:rPr lang="en-IN" sz="4000" b="1" spc="-100" dirty="0" err="1"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Pvt.</a:t>
            </a:r>
            <a:r>
              <a:rPr lang="en-IN"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Ltd.</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pic>
        <p:nvPicPr>
          <p:cNvPr id="2050" name="Picture 2" descr="C:\Users\i3\Documents\COSIDICI AWARDS\AWARDS 2021\AWARDEES\KFC\COSIDICI Awards\Camelot\Hari Sugunendran-Camelot.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4474"/>
          <a:stretch/>
        </p:blipFill>
        <p:spPr bwMode="auto">
          <a:xfrm>
            <a:off x="304800" y="2286000"/>
            <a:ext cx="2384399" cy="29718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S 2021\AWARDEES\KFC\COSIDICI Awards\Camelot\Camel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286000"/>
            <a:ext cx="5886450"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200" y="5269468"/>
            <a:ext cx="2819400" cy="430887"/>
          </a:xfrm>
          <a:prstGeom prst="rect">
            <a:avLst/>
          </a:prstGeom>
        </p:spPr>
        <p:txBody>
          <a:bodyPr wrap="square">
            <a:spAutoFit/>
          </a:bodyPr>
          <a:lstStyle/>
          <a:p>
            <a:pPr algn="ctr"/>
            <a:r>
              <a:rPr lang="en-IN" sz="2200" b="1" dirty="0">
                <a:solidFill>
                  <a:schemeClr val="tx2">
                    <a:lumMod val="50000"/>
                  </a:schemeClr>
                </a:solidFill>
                <a:latin typeface="Franklin Gothic Medium" pitchFamily="34" charset="0"/>
              </a:rPr>
              <a:t>Sri. </a:t>
            </a:r>
            <a:r>
              <a:rPr lang="en-IN" sz="2200" b="1" dirty="0" err="1">
                <a:solidFill>
                  <a:schemeClr val="tx2">
                    <a:lumMod val="50000"/>
                  </a:schemeClr>
                </a:solidFill>
                <a:latin typeface="Franklin Gothic Medium" pitchFamily="34" charset="0"/>
              </a:rPr>
              <a:t>Hari</a:t>
            </a:r>
            <a:r>
              <a:rPr lang="en-IN" sz="2200" b="1" dirty="0">
                <a:solidFill>
                  <a:schemeClr val="tx2">
                    <a:lumMod val="50000"/>
                  </a:schemeClr>
                </a:solidFill>
                <a:latin typeface="Franklin Gothic Medium" pitchFamily="34" charset="0"/>
              </a:rPr>
              <a:t> </a:t>
            </a:r>
            <a:r>
              <a:rPr lang="en-IN" sz="2200" b="1" dirty="0" err="1">
                <a:solidFill>
                  <a:schemeClr val="tx2">
                    <a:lumMod val="50000"/>
                  </a:schemeClr>
                </a:solidFill>
                <a:latin typeface="Franklin Gothic Medium" pitchFamily="34" charset="0"/>
              </a:rPr>
              <a:t>Sugunendran</a:t>
            </a:r>
            <a:endParaRPr lang="en-US" sz="22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308321748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Kerala Financial Corporation (KFC), Thiruvananthapuram</a:t>
            </a:r>
            <a:b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M/s </a:t>
            </a:r>
            <a:r>
              <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C</a:t>
            </a:r>
            <a:r>
              <a:rPr lang="en-IN" sz="4000" b="1"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amelot</a:t>
            </a:r>
            <a:r>
              <a:rPr lang="en-IN"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Cordiality Hotels </a:t>
            </a:r>
            <a:r>
              <a:rPr lang="en-IN" sz="4000" b="1" spc="-100" dirty="0" err="1">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Pvt.</a:t>
            </a:r>
            <a:r>
              <a:rPr lang="en-IN"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Ltd.</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152400" y="2286000"/>
            <a:ext cx="8839200" cy="4419601"/>
          </a:xfrm>
        </p:spPr>
        <p:txBody>
          <a:bodyPr>
            <a:noAutofit/>
          </a:bodyPr>
          <a:lstStyle/>
          <a:p>
            <a:pPr marL="0" indent="0" algn="just">
              <a:spcBef>
                <a:spcPts val="0"/>
              </a:spcBef>
              <a:buNone/>
            </a:pPr>
            <a:r>
              <a:rPr lang="en-IN" sz="3400" b="1" dirty="0" err="1" smtClean="0">
                <a:solidFill>
                  <a:schemeClr val="tx2">
                    <a:lumMod val="50000"/>
                  </a:schemeClr>
                </a:solidFill>
                <a:latin typeface="Franklin Gothic Medium" pitchFamily="34" charset="0"/>
              </a:rPr>
              <a:t>Shri</a:t>
            </a:r>
            <a:r>
              <a:rPr lang="en-IN" sz="3400" b="1" dirty="0" smtClean="0">
                <a:solidFill>
                  <a:schemeClr val="tx2">
                    <a:lumMod val="50000"/>
                  </a:schemeClr>
                </a:solidFill>
                <a:latin typeface="Franklin Gothic Medium" pitchFamily="34" charset="0"/>
              </a:rPr>
              <a:t> </a:t>
            </a:r>
            <a:r>
              <a:rPr lang="en-IN" sz="3400" b="1" dirty="0" err="1">
                <a:solidFill>
                  <a:schemeClr val="tx2">
                    <a:lumMod val="50000"/>
                  </a:schemeClr>
                </a:solidFill>
                <a:latin typeface="Franklin Gothic Medium" pitchFamily="34" charset="0"/>
              </a:rPr>
              <a:t>Hari</a:t>
            </a:r>
            <a:r>
              <a:rPr lang="en-IN" sz="3400" b="1" dirty="0">
                <a:solidFill>
                  <a:schemeClr val="tx2">
                    <a:lumMod val="50000"/>
                  </a:schemeClr>
                </a:solidFill>
                <a:latin typeface="Franklin Gothic Medium" pitchFamily="34" charset="0"/>
              </a:rPr>
              <a:t> </a:t>
            </a:r>
            <a:r>
              <a:rPr lang="en-IN" sz="3400" b="1" dirty="0" err="1">
                <a:solidFill>
                  <a:schemeClr val="tx2">
                    <a:lumMod val="50000"/>
                  </a:schemeClr>
                </a:solidFill>
                <a:latin typeface="Franklin Gothic Medium" pitchFamily="34" charset="0"/>
              </a:rPr>
              <a:t>Sugunendran</a:t>
            </a:r>
            <a:r>
              <a:rPr lang="en-IN" sz="3400" b="1" dirty="0">
                <a:solidFill>
                  <a:schemeClr val="tx2">
                    <a:lumMod val="50000"/>
                  </a:schemeClr>
                </a:solidFill>
                <a:latin typeface="Franklin Gothic Medium" pitchFamily="34" charset="0"/>
              </a:rPr>
              <a:t>, </a:t>
            </a:r>
            <a:r>
              <a:rPr lang="en-IN" sz="3400" b="1" dirty="0" smtClean="0">
                <a:solidFill>
                  <a:schemeClr val="tx2">
                    <a:lumMod val="50000"/>
                  </a:schemeClr>
                </a:solidFill>
                <a:latin typeface="Franklin Gothic Medium" pitchFamily="34" charset="0"/>
              </a:rPr>
              <a:t>a </a:t>
            </a:r>
            <a:r>
              <a:rPr lang="en-IN" sz="3400" b="1" dirty="0">
                <a:solidFill>
                  <a:schemeClr val="tx2">
                    <a:lumMod val="50000"/>
                  </a:schemeClr>
                </a:solidFill>
                <a:latin typeface="Franklin Gothic Medium" pitchFamily="34" charset="0"/>
              </a:rPr>
              <a:t>UK based doctor </a:t>
            </a:r>
            <a:r>
              <a:rPr lang="en-IN" sz="3400" b="1" dirty="0" smtClean="0">
                <a:solidFill>
                  <a:schemeClr val="tx2">
                    <a:lumMod val="50000"/>
                  </a:schemeClr>
                </a:solidFill>
                <a:latin typeface="Franklin Gothic Medium" pitchFamily="34" charset="0"/>
              </a:rPr>
              <a:t>established </a:t>
            </a:r>
            <a:r>
              <a:rPr lang="en-US" sz="3400" b="1" dirty="0">
                <a:solidFill>
                  <a:schemeClr val="tx2">
                    <a:lumMod val="50000"/>
                  </a:schemeClr>
                </a:solidFill>
                <a:latin typeface="Franklin Gothic Medium" pitchFamily="34" charset="0"/>
              </a:rPr>
              <a:t>C</a:t>
            </a:r>
            <a:r>
              <a:rPr lang="en-IN" sz="3400" b="1" dirty="0" err="1">
                <a:solidFill>
                  <a:schemeClr val="tx2">
                    <a:lumMod val="50000"/>
                  </a:schemeClr>
                </a:solidFill>
                <a:latin typeface="Franklin Gothic Medium" pitchFamily="34" charset="0"/>
              </a:rPr>
              <a:t>amelot</a:t>
            </a:r>
            <a:r>
              <a:rPr lang="en-IN" sz="3400" b="1" dirty="0">
                <a:solidFill>
                  <a:schemeClr val="tx2">
                    <a:lumMod val="50000"/>
                  </a:schemeClr>
                </a:solidFill>
                <a:latin typeface="Franklin Gothic Medium" pitchFamily="34" charset="0"/>
              </a:rPr>
              <a:t> Cordiality Hotels </a:t>
            </a:r>
            <a:r>
              <a:rPr lang="en-IN" sz="3400" b="1" dirty="0" err="1">
                <a:solidFill>
                  <a:schemeClr val="tx2">
                    <a:lumMod val="50000"/>
                  </a:schemeClr>
                </a:solidFill>
                <a:latin typeface="Franklin Gothic Medium" pitchFamily="34" charset="0"/>
              </a:rPr>
              <a:t>Pvt.</a:t>
            </a:r>
            <a:r>
              <a:rPr lang="en-IN" sz="3400" b="1" dirty="0">
                <a:solidFill>
                  <a:schemeClr val="tx2">
                    <a:lumMod val="50000"/>
                  </a:schemeClr>
                </a:solidFill>
                <a:latin typeface="Franklin Gothic Medium" pitchFamily="34" charset="0"/>
              </a:rPr>
              <a:t> Ltd</a:t>
            </a:r>
            <a:r>
              <a:rPr lang="en-IN" sz="3400" b="1" dirty="0" smtClean="0">
                <a:solidFill>
                  <a:schemeClr val="tx2">
                    <a:lumMod val="50000"/>
                  </a:schemeClr>
                </a:solidFill>
                <a:latin typeface="Franklin Gothic Medium" pitchFamily="34" charset="0"/>
              </a:rPr>
              <a:t>. a business </a:t>
            </a:r>
            <a:r>
              <a:rPr lang="en-IN" sz="3400" b="1" dirty="0">
                <a:solidFill>
                  <a:schemeClr val="tx2">
                    <a:lumMod val="50000"/>
                  </a:schemeClr>
                </a:solidFill>
                <a:latin typeface="Franklin Gothic Medium" pitchFamily="34" charset="0"/>
              </a:rPr>
              <a:t>class luxury hotel, </a:t>
            </a:r>
            <a:r>
              <a:rPr lang="en-IN" sz="3400" b="1" dirty="0" smtClean="0">
                <a:solidFill>
                  <a:schemeClr val="tx2">
                    <a:lumMod val="50000"/>
                  </a:schemeClr>
                </a:solidFill>
                <a:latin typeface="Franklin Gothic Medium" pitchFamily="34" charset="0"/>
              </a:rPr>
              <a:t>at </a:t>
            </a:r>
            <a:r>
              <a:rPr lang="en-IN" sz="3400" b="1" dirty="0" err="1" smtClean="0">
                <a:solidFill>
                  <a:schemeClr val="tx2">
                    <a:lumMod val="50000"/>
                  </a:schemeClr>
                </a:solidFill>
                <a:latin typeface="Franklin Gothic Medium" pitchFamily="34" charset="0"/>
              </a:rPr>
              <a:t>Pathirappalli</a:t>
            </a:r>
            <a:r>
              <a:rPr lang="en-IN" sz="3400" b="1" dirty="0" smtClean="0">
                <a:solidFill>
                  <a:schemeClr val="tx2">
                    <a:lumMod val="50000"/>
                  </a:schemeClr>
                </a:solidFill>
                <a:latin typeface="Franklin Gothic Medium" pitchFamily="34" charset="0"/>
              </a:rPr>
              <a:t> with financial assistance from KFC.  The hotel is strategically </a:t>
            </a:r>
            <a:r>
              <a:rPr lang="en-IN" sz="3400" b="1" dirty="0">
                <a:solidFill>
                  <a:schemeClr val="tx2">
                    <a:lumMod val="50000"/>
                  </a:schemeClr>
                </a:solidFill>
                <a:latin typeface="Franklin Gothic Medium" pitchFamily="34" charset="0"/>
              </a:rPr>
              <a:t>located on the </a:t>
            </a:r>
            <a:r>
              <a:rPr lang="en-IN" sz="3400" b="1" dirty="0" smtClean="0">
                <a:solidFill>
                  <a:schemeClr val="tx2">
                    <a:lumMod val="50000"/>
                  </a:schemeClr>
                </a:solidFill>
                <a:latin typeface="Franklin Gothic Medium" pitchFamily="34" charset="0"/>
              </a:rPr>
              <a:t>highway and offers modern </a:t>
            </a:r>
            <a:r>
              <a:rPr lang="en-IN" sz="3400" b="1" dirty="0">
                <a:solidFill>
                  <a:schemeClr val="tx2">
                    <a:lumMod val="50000"/>
                  </a:schemeClr>
                </a:solidFill>
                <a:latin typeface="Franklin Gothic Medium" pitchFamily="34" charset="0"/>
              </a:rPr>
              <a:t>facilities to both the leisure and business </a:t>
            </a:r>
            <a:r>
              <a:rPr lang="en-IN" sz="3400" b="1" dirty="0" smtClean="0">
                <a:solidFill>
                  <a:schemeClr val="tx2">
                    <a:lumMod val="50000"/>
                  </a:schemeClr>
                </a:solidFill>
                <a:latin typeface="Franklin Gothic Medium" pitchFamily="34" charset="0"/>
              </a:rPr>
              <a:t>traveller.  It has an </a:t>
            </a:r>
            <a:r>
              <a:rPr lang="en-IN" sz="3400" b="1" dirty="0">
                <a:solidFill>
                  <a:schemeClr val="tx2">
                    <a:lumMod val="50000"/>
                  </a:schemeClr>
                </a:solidFill>
                <a:latin typeface="Franklin Gothic Medium" pitchFamily="34" charset="0"/>
              </a:rPr>
              <a:t>indoor swimming </a:t>
            </a:r>
            <a:r>
              <a:rPr lang="en-IN" sz="3400" b="1" dirty="0" smtClean="0">
                <a:solidFill>
                  <a:schemeClr val="tx2">
                    <a:lumMod val="50000"/>
                  </a:schemeClr>
                </a:solidFill>
                <a:latin typeface="Franklin Gothic Medium" pitchFamily="34" charset="0"/>
              </a:rPr>
              <a:t>pool</a:t>
            </a:r>
            <a:r>
              <a:rPr lang="en-IN" sz="3400" b="1" dirty="0">
                <a:solidFill>
                  <a:schemeClr val="tx2">
                    <a:lumMod val="50000"/>
                  </a:schemeClr>
                </a:solidFill>
                <a:latin typeface="Franklin Gothic Medium" pitchFamily="34" charset="0"/>
              </a:rPr>
              <a:t>, restaurant and </a:t>
            </a:r>
            <a:r>
              <a:rPr lang="en-IN" sz="3400" b="1" dirty="0" err="1" smtClean="0">
                <a:solidFill>
                  <a:schemeClr val="tx2">
                    <a:lumMod val="50000"/>
                  </a:schemeClr>
                </a:solidFill>
                <a:latin typeface="Franklin Gothic Medium" pitchFamily="34" charset="0"/>
              </a:rPr>
              <a:t>WiFi</a:t>
            </a:r>
            <a:r>
              <a:rPr lang="en-IN" sz="3400" b="1" dirty="0" smtClean="0">
                <a:solidFill>
                  <a:schemeClr val="tx2">
                    <a:lumMod val="50000"/>
                  </a:schemeClr>
                </a:solidFill>
                <a:latin typeface="Franklin Gothic Medium" pitchFamily="34" charset="0"/>
              </a:rPr>
              <a:t> facility.</a:t>
            </a:r>
            <a:endParaRPr lang="en-US" sz="3400" b="1" dirty="0">
              <a:solidFill>
                <a:schemeClr val="tx2">
                  <a:lumMod val="50000"/>
                </a:schemeClr>
              </a:solidFill>
              <a:latin typeface="Franklin Gothic Medium" pitchFamily="34" charset="0"/>
            </a:endParaRPr>
          </a:p>
          <a:p>
            <a:pPr marL="0" indent="0" algn="just">
              <a:spcBef>
                <a:spcPts val="0"/>
              </a:spcBef>
              <a:buNone/>
            </a:pPr>
            <a:endParaRPr lang="en-US" sz="2800" b="1" dirty="0">
              <a:solidFill>
                <a:schemeClr val="tx2">
                  <a:lumMod val="50000"/>
                </a:schemeClr>
              </a:solidFill>
              <a:latin typeface="Franklin Gothic Medium" pitchFamily="34" charset="0"/>
            </a:endParaRPr>
          </a:p>
        </p:txBody>
      </p:sp>
    </p:spTree>
    <p:extLst>
      <p:ext uri="{BB962C8B-B14F-4D97-AF65-F5344CB8AC3E}">
        <p14:creationId xmlns:p14="http://schemas.microsoft.com/office/powerpoint/2010/main" val="421892968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05000"/>
          </a:xfrm>
        </p:spPr>
        <p:txBody>
          <a:bodyPr>
            <a:noAutofit/>
          </a:bodyPr>
          <a:lstStyle/>
          <a:p>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Award for Outstanding </a:t>
            </a:r>
            <a:r>
              <a:rPr lang="en-US"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SIIDCs</a:t>
            </a:r>
            <a: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40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State Industrial Development &amp; Investment Corp. Ltd.  {RIICO}, Jaipur</a:t>
            </a:r>
            <a:endParaRPr lang="en-US" sz="40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7" name="TextBox 6"/>
          <p:cNvSpPr txBox="1"/>
          <p:nvPr/>
        </p:nvSpPr>
        <p:spPr>
          <a:xfrm>
            <a:off x="2819400" y="4397514"/>
            <a:ext cx="2514600" cy="1015663"/>
          </a:xfrm>
          <a:prstGeom prst="rect">
            <a:avLst/>
          </a:prstGeom>
          <a:noFill/>
        </p:spPr>
        <p:txBody>
          <a:bodyPr wrap="square" rtlCol="0">
            <a:spAutoFit/>
          </a:bodyPr>
          <a:lstStyle/>
          <a:p>
            <a:pPr algn="ctr"/>
            <a:r>
              <a:rPr lang="en-US" sz="2000" b="1" dirty="0" err="1">
                <a:solidFill>
                  <a:srgbClr val="002060"/>
                </a:solidFill>
                <a:latin typeface="Franklin Gothic Book" pitchFamily="34" charset="0"/>
              </a:rPr>
              <a:t>Shri</a:t>
            </a:r>
            <a:r>
              <a:rPr lang="en-US" sz="2000" b="1" dirty="0">
                <a:solidFill>
                  <a:srgbClr val="002060"/>
                </a:solidFill>
                <a:latin typeface="Franklin Gothic Book" pitchFamily="34" charset="0"/>
              </a:rPr>
              <a:t> </a:t>
            </a:r>
            <a:r>
              <a:rPr lang="en-US" sz="2000" b="1" dirty="0" err="1">
                <a:solidFill>
                  <a:srgbClr val="002060"/>
                </a:solidFill>
                <a:latin typeface="Franklin Gothic Book" pitchFamily="34" charset="0"/>
              </a:rPr>
              <a:t>Ashutosh</a:t>
            </a:r>
            <a:r>
              <a:rPr lang="en-US" sz="2000" b="1" dirty="0">
                <a:solidFill>
                  <a:srgbClr val="002060"/>
                </a:solidFill>
                <a:latin typeface="Franklin Gothic Book" pitchFamily="34" charset="0"/>
              </a:rPr>
              <a:t> A.T. </a:t>
            </a:r>
            <a:r>
              <a:rPr lang="en-US" sz="2000" b="1" dirty="0" err="1">
                <a:solidFill>
                  <a:srgbClr val="002060"/>
                </a:solidFill>
                <a:latin typeface="Franklin Gothic Book" pitchFamily="34" charset="0"/>
              </a:rPr>
              <a:t>Pednekar</a:t>
            </a:r>
            <a:r>
              <a:rPr lang="en-US" sz="2000" b="1" dirty="0">
                <a:solidFill>
                  <a:srgbClr val="002060"/>
                </a:solidFill>
                <a:latin typeface="Franklin Gothic Book" pitchFamily="34" charset="0"/>
              </a:rPr>
              <a:t>, </a:t>
            </a:r>
            <a:r>
              <a:rPr lang="en-US" sz="2000" b="1" dirty="0" smtClean="0">
                <a:solidFill>
                  <a:srgbClr val="002060"/>
                </a:solidFill>
                <a:latin typeface="Franklin Gothic Book" pitchFamily="34" charset="0"/>
              </a:rPr>
              <a:t>IAS</a:t>
            </a:r>
          </a:p>
          <a:p>
            <a:pPr algn="ctr"/>
            <a:r>
              <a:rPr lang="en-US" sz="2000" b="1" dirty="0" smtClean="0">
                <a:solidFill>
                  <a:srgbClr val="002060"/>
                </a:solidFill>
                <a:latin typeface="Franklin Gothic Book" pitchFamily="34" charset="0"/>
              </a:rPr>
              <a:t>MD, RIICO</a:t>
            </a:r>
          </a:p>
        </p:txBody>
      </p:sp>
      <p:pic>
        <p:nvPicPr>
          <p:cNvPr id="6" name="Picture 5" descr="C:\Users\HP\Desktop\MD, RIICO Photo.jpg"/>
          <p:cNvPicPr/>
          <p:nvPr/>
        </p:nvPicPr>
        <p:blipFill rotWithShape="1">
          <a:blip r:embed="rId2" cstate="print">
            <a:extLst>
              <a:ext uri="{28A0092B-C50C-407E-A947-70E740481C1C}">
                <a14:useLocalDpi xmlns:a14="http://schemas.microsoft.com/office/drawing/2010/main" val="0"/>
              </a:ext>
            </a:extLst>
          </a:blip>
          <a:srcRect l="6772" t="5920" r="6878" b="5931"/>
          <a:stretch/>
        </p:blipFill>
        <p:spPr bwMode="auto">
          <a:xfrm>
            <a:off x="3200400" y="2164080"/>
            <a:ext cx="1752600" cy="2286000"/>
          </a:xfrm>
          <a:prstGeom prst="rect">
            <a:avLst/>
          </a:prstGeom>
          <a:noFill/>
          <a:ln>
            <a:noFill/>
          </a:ln>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96" b="5882"/>
          <a:stretch/>
        </p:blipFill>
        <p:spPr bwMode="auto">
          <a:xfrm>
            <a:off x="5105400" y="2133600"/>
            <a:ext cx="385191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105400" y="3897868"/>
            <a:ext cx="4038600" cy="369332"/>
          </a:xfrm>
          <a:prstGeom prst="rect">
            <a:avLst/>
          </a:prstGeom>
          <a:noFill/>
        </p:spPr>
        <p:txBody>
          <a:bodyPr wrap="square" rtlCol="0">
            <a:spAutoFit/>
          </a:bodyPr>
          <a:lstStyle/>
          <a:p>
            <a:pPr lvl="0"/>
            <a:r>
              <a:rPr lang="en-US" b="1" dirty="0" smtClean="0">
                <a:solidFill>
                  <a:schemeClr val="bg1"/>
                </a:solidFill>
                <a:latin typeface="Franklin Gothic Medium" pitchFamily="34" charset="0"/>
              </a:rPr>
              <a:t>Plug And Play Facility At SEZ, Jaipur</a:t>
            </a:r>
            <a:endParaRPr lang="en-US" dirty="0" smtClean="0">
              <a:solidFill>
                <a:schemeClr val="bg1"/>
              </a:solidFill>
              <a:latin typeface="Franklin Gothic Medium" pitchFamily="34"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343400"/>
            <a:ext cx="3928110" cy="232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406278" y="4419600"/>
            <a:ext cx="2289922" cy="400110"/>
          </a:xfrm>
          <a:prstGeom prst="rect">
            <a:avLst/>
          </a:prstGeom>
        </p:spPr>
        <p:txBody>
          <a:bodyPr wrap="none">
            <a:spAutoFit/>
          </a:bodyPr>
          <a:lstStyle/>
          <a:p>
            <a:pPr lvl="0"/>
            <a:r>
              <a:rPr lang="en-US" sz="2000" b="1" dirty="0" err="1" smtClean="0">
                <a:solidFill>
                  <a:schemeClr val="bg1"/>
                </a:solidFill>
                <a:latin typeface="Franklin Gothic Medium" pitchFamily="34" charset="0"/>
              </a:rPr>
              <a:t>Fintech</a:t>
            </a:r>
            <a:r>
              <a:rPr lang="en-US" sz="2000" b="1" dirty="0" smtClean="0">
                <a:solidFill>
                  <a:schemeClr val="bg1"/>
                </a:solidFill>
                <a:latin typeface="Franklin Gothic Medium" pitchFamily="34" charset="0"/>
              </a:rPr>
              <a:t> Park Jaipur</a:t>
            </a:r>
            <a:endParaRPr lang="en-US" sz="2000" dirty="0">
              <a:solidFill>
                <a:schemeClr val="bg1"/>
              </a:solidFill>
              <a:latin typeface="Franklin Gothic Medium" pitchFamily="34" charset="0"/>
            </a:endParaRPr>
          </a:p>
        </p:txBody>
      </p:sp>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9109"/>
          <a:stretch/>
        </p:blipFill>
        <p:spPr bwMode="auto">
          <a:xfrm>
            <a:off x="79375" y="2164080"/>
            <a:ext cx="3044825" cy="3550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7361" y="5715000"/>
            <a:ext cx="3380797" cy="400110"/>
          </a:xfrm>
          <a:prstGeom prst="rect">
            <a:avLst/>
          </a:prstGeom>
        </p:spPr>
        <p:txBody>
          <a:bodyPr wrap="none">
            <a:spAutoFit/>
          </a:bodyPr>
          <a:lstStyle/>
          <a:p>
            <a:pPr lvl="0"/>
            <a:r>
              <a:rPr lang="en-US" sz="2000" b="1" dirty="0" smtClean="0"/>
              <a:t>Convention Centre At </a:t>
            </a:r>
            <a:r>
              <a:rPr lang="en-US" sz="2000" b="1" dirty="0" err="1" smtClean="0"/>
              <a:t>Bhiwadi</a:t>
            </a:r>
            <a:endParaRPr lang="en-US" sz="2000" dirty="0"/>
          </a:p>
        </p:txBody>
      </p:sp>
    </p:spTree>
    <p:extLst>
      <p:ext uri="{BB962C8B-B14F-4D97-AF65-F5344CB8AC3E}">
        <p14:creationId xmlns:p14="http://schemas.microsoft.com/office/powerpoint/2010/main" val="369762978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447800"/>
          </a:xfrm>
        </p:spPr>
        <p:txBody>
          <a:bodyPr>
            <a:noAutofit/>
          </a:bodyPr>
          <a:lstStyle/>
          <a:p>
            <a:r>
              <a:rPr lang="en-US" sz="32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Award for Outstanding </a:t>
            </a:r>
            <a:r>
              <a:rPr lang="en-US" sz="32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SIIDCs</a:t>
            </a:r>
            <a:r>
              <a:rPr lang="en-US" sz="32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
            </a:r>
            <a:br>
              <a:rPr lang="en-US" sz="32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br>
            <a:r>
              <a:rPr lang="en-US" sz="3200" b="1" spc="-100" dirty="0" smtClean="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rPr>
              <a:t>Rajasthan State Industrial Development &amp; Investment Corp. Ltd.  {RIICO}, Jaipur</a:t>
            </a:r>
            <a:endParaRPr lang="en-US" sz="3200" b="1" spc="-100" dirty="0">
              <a:ln w="3200">
                <a:solidFill>
                  <a:schemeClr val="bg2">
                    <a:shade val="75000"/>
                    <a:alpha val="25000"/>
                  </a:schemeClr>
                </a:solidFill>
                <a:prstDash val="solid"/>
                <a:round/>
              </a:ln>
              <a:solidFill>
                <a:srgbClr val="002060"/>
              </a:solidFill>
              <a:effectLst>
                <a:innerShdw blurRad="50800" dist="25400" dir="13500000">
                  <a:srgbClr val="000000">
                    <a:alpha val="70000"/>
                  </a:srgbClr>
                </a:innerShdw>
              </a:effectLst>
              <a:latin typeface="Franklin Gothic Medium" pitchFamily="34" charset="0"/>
            </a:endParaRPr>
          </a:p>
        </p:txBody>
      </p:sp>
      <p:sp>
        <p:nvSpPr>
          <p:cNvPr id="4" name="Content Placeholder 3"/>
          <p:cNvSpPr>
            <a:spLocks noGrp="1"/>
          </p:cNvSpPr>
          <p:nvPr>
            <p:ph idx="1"/>
          </p:nvPr>
        </p:nvSpPr>
        <p:spPr>
          <a:xfrm>
            <a:off x="76200" y="1600201"/>
            <a:ext cx="8991600" cy="5105399"/>
          </a:xfrm>
        </p:spPr>
        <p:txBody>
          <a:bodyPr>
            <a:noAutofit/>
          </a:bodyPr>
          <a:lstStyle/>
          <a:p>
            <a:pPr marL="114300" lvl="0" indent="-114300" algn="just">
              <a:spcBef>
                <a:spcPts val="0"/>
              </a:spcBef>
            </a:pPr>
            <a:r>
              <a:rPr lang="en-US" sz="1700" b="1" dirty="0">
                <a:solidFill>
                  <a:schemeClr val="tx2">
                    <a:lumMod val="50000"/>
                  </a:schemeClr>
                </a:solidFill>
                <a:latin typeface="Franklin Gothic Medium" pitchFamily="34" charset="0"/>
              </a:rPr>
              <a:t>Rajasthan State Industrial Development &amp; Investment Corporation Limited (RIICO), a Government of Rajasthan undertaking, was set up on 28th  March 1969 and completed its Golden Jubilee last year. In order to have synergy with  other  state  SIDCs  and  SFCs,  RIICO  took the lead in incorporating the idea of COSIDICI and is one of </a:t>
            </a:r>
            <a:r>
              <a:rPr lang="en-US" sz="1700" b="1" dirty="0" smtClean="0">
                <a:solidFill>
                  <a:schemeClr val="tx2">
                    <a:lumMod val="50000"/>
                  </a:schemeClr>
                </a:solidFill>
                <a:latin typeface="Franklin Gothic Medium" pitchFamily="34" charset="0"/>
              </a:rPr>
              <a:t>its founder </a:t>
            </a:r>
            <a:r>
              <a:rPr lang="en-US" sz="1700" b="1" dirty="0">
                <a:solidFill>
                  <a:schemeClr val="tx2">
                    <a:lumMod val="50000"/>
                  </a:schemeClr>
                </a:solidFill>
                <a:latin typeface="Franklin Gothic Medium" pitchFamily="34" charset="0"/>
              </a:rPr>
              <a:t>members </a:t>
            </a:r>
            <a:r>
              <a:rPr lang="en-US" sz="1700" b="1" dirty="0" smtClean="0">
                <a:solidFill>
                  <a:schemeClr val="tx2">
                    <a:lumMod val="50000"/>
                  </a:schemeClr>
                </a:solidFill>
                <a:latin typeface="Franklin Gothic Medium" pitchFamily="34" charset="0"/>
              </a:rPr>
              <a:t>and </a:t>
            </a:r>
            <a:r>
              <a:rPr lang="en-US" sz="1700" b="1" dirty="0">
                <a:solidFill>
                  <a:schemeClr val="tx2">
                    <a:lumMod val="50000"/>
                  </a:schemeClr>
                </a:solidFill>
                <a:latin typeface="Franklin Gothic Medium" pitchFamily="34" charset="0"/>
              </a:rPr>
              <a:t>has been at the forefront of supporting the </a:t>
            </a:r>
            <a:r>
              <a:rPr lang="en-US" sz="1700" b="1" dirty="0" err="1">
                <a:solidFill>
                  <a:schemeClr val="tx2">
                    <a:lumMod val="50000"/>
                  </a:schemeClr>
                </a:solidFill>
                <a:latin typeface="Franklin Gothic Medium" pitchFamily="34" charset="0"/>
              </a:rPr>
              <a:t>organisation</a:t>
            </a:r>
            <a:r>
              <a:rPr lang="en-US" sz="1700" b="1" dirty="0">
                <a:solidFill>
                  <a:schemeClr val="tx2">
                    <a:lumMod val="50000"/>
                  </a:schemeClr>
                </a:solidFill>
                <a:latin typeface="Franklin Gothic Medium" pitchFamily="34" charset="0"/>
              </a:rPr>
              <a:t>.</a:t>
            </a:r>
          </a:p>
          <a:p>
            <a:pPr marL="114300" indent="-114300" algn="just">
              <a:spcBef>
                <a:spcPts val="0"/>
              </a:spcBef>
            </a:pPr>
            <a:r>
              <a:rPr lang="en-US" sz="1700" b="1" dirty="0" smtClean="0">
                <a:solidFill>
                  <a:schemeClr val="tx2">
                    <a:lumMod val="50000"/>
                  </a:schemeClr>
                </a:solidFill>
                <a:latin typeface="Franklin Gothic Medium" pitchFamily="34" charset="0"/>
              </a:rPr>
              <a:t>Since </a:t>
            </a:r>
            <a:r>
              <a:rPr lang="en-US" sz="1700" b="1" dirty="0">
                <a:solidFill>
                  <a:schemeClr val="tx2">
                    <a:lumMod val="50000"/>
                  </a:schemeClr>
                </a:solidFill>
                <a:latin typeface="Franklin Gothic Medium" pitchFamily="34" charset="0"/>
              </a:rPr>
              <a:t>inception RIICO has sanctioned Financial Assistance of </a:t>
            </a:r>
            <a:r>
              <a:rPr lang="en-US" sz="1700" b="1" dirty="0" err="1">
                <a:solidFill>
                  <a:schemeClr val="tx2">
                    <a:lumMod val="50000"/>
                  </a:schemeClr>
                </a:solidFill>
                <a:latin typeface="Franklin Gothic Medium" pitchFamily="34" charset="0"/>
              </a:rPr>
              <a:t>Rs</a:t>
            </a:r>
            <a:r>
              <a:rPr lang="en-US" sz="1700" b="1" dirty="0">
                <a:solidFill>
                  <a:schemeClr val="tx2">
                    <a:lumMod val="50000"/>
                  </a:schemeClr>
                </a:solidFill>
                <a:latin typeface="Franklin Gothic Medium" pitchFamily="34" charset="0"/>
              </a:rPr>
              <a:t>. 4156.97 Cr. to the industry which </a:t>
            </a:r>
            <a:r>
              <a:rPr lang="en-US" sz="1700" b="1" dirty="0" err="1">
                <a:solidFill>
                  <a:schemeClr val="tx2">
                    <a:lumMod val="50000"/>
                  </a:schemeClr>
                </a:solidFill>
                <a:latin typeface="Franklin Gothic Medium" pitchFamily="34" charset="0"/>
              </a:rPr>
              <a:t>catalysed</a:t>
            </a:r>
            <a:r>
              <a:rPr lang="en-US" sz="1700" b="1" dirty="0">
                <a:solidFill>
                  <a:schemeClr val="tx2">
                    <a:lumMod val="50000"/>
                  </a:schemeClr>
                </a:solidFill>
                <a:latin typeface="Franklin Gothic Medium" pitchFamily="34" charset="0"/>
              </a:rPr>
              <a:t> </a:t>
            </a:r>
            <a:r>
              <a:rPr lang="en-US" sz="1700" b="1" dirty="0" smtClean="0">
                <a:solidFill>
                  <a:schemeClr val="tx2">
                    <a:lumMod val="50000"/>
                  </a:schemeClr>
                </a:solidFill>
                <a:latin typeface="Franklin Gothic Medium" pitchFamily="34" charset="0"/>
              </a:rPr>
              <a:t>an investment </a:t>
            </a:r>
            <a:r>
              <a:rPr lang="en-US" sz="1700" b="1" dirty="0">
                <a:solidFill>
                  <a:schemeClr val="tx2">
                    <a:lumMod val="50000"/>
                  </a:schemeClr>
                </a:solidFill>
                <a:latin typeface="Franklin Gothic Medium" pitchFamily="34" charset="0"/>
              </a:rPr>
              <a:t>of </a:t>
            </a:r>
            <a:r>
              <a:rPr lang="en-US" sz="1700" b="1" dirty="0" smtClean="0">
                <a:solidFill>
                  <a:schemeClr val="tx2">
                    <a:lumMod val="50000"/>
                  </a:schemeClr>
                </a:solidFill>
                <a:latin typeface="Franklin Gothic Medium" pitchFamily="34" charset="0"/>
              </a:rPr>
              <a:t>Rs.9539.77 </a:t>
            </a:r>
            <a:r>
              <a:rPr lang="en-US" sz="1700" b="1" dirty="0">
                <a:solidFill>
                  <a:schemeClr val="tx2">
                    <a:lumMod val="50000"/>
                  </a:schemeClr>
                </a:solidFill>
                <a:latin typeface="Franklin Gothic Medium" pitchFamily="34" charset="0"/>
              </a:rPr>
              <a:t>Cr. </a:t>
            </a:r>
            <a:r>
              <a:rPr lang="en-US" sz="1700" b="1" dirty="0" smtClean="0">
                <a:solidFill>
                  <a:schemeClr val="tx2">
                    <a:lumMod val="50000"/>
                  </a:schemeClr>
                </a:solidFill>
                <a:latin typeface="Franklin Gothic Medium" pitchFamily="34" charset="0"/>
              </a:rPr>
              <a:t>and generated employment for </a:t>
            </a:r>
            <a:r>
              <a:rPr lang="en-US" sz="1700" b="1" dirty="0">
                <a:solidFill>
                  <a:schemeClr val="tx2">
                    <a:lumMod val="50000"/>
                  </a:schemeClr>
                </a:solidFill>
                <a:latin typeface="Franklin Gothic Medium" pitchFamily="34" charset="0"/>
              </a:rPr>
              <a:t>1,12,386 persons.</a:t>
            </a:r>
          </a:p>
          <a:p>
            <a:pPr marL="114300" lvl="0" indent="-114300" algn="just">
              <a:spcBef>
                <a:spcPts val="0"/>
              </a:spcBef>
            </a:pPr>
            <a:r>
              <a:rPr lang="en-US" sz="1700" b="1" dirty="0" smtClean="0">
                <a:solidFill>
                  <a:schemeClr val="tx2">
                    <a:lumMod val="50000"/>
                  </a:schemeClr>
                </a:solidFill>
                <a:latin typeface="Franklin Gothic Medium" pitchFamily="34" charset="0"/>
              </a:rPr>
              <a:t>RIICO </a:t>
            </a:r>
            <a:r>
              <a:rPr lang="en-US" sz="1700" b="1" dirty="0">
                <a:solidFill>
                  <a:schemeClr val="tx2">
                    <a:lumMod val="50000"/>
                  </a:schemeClr>
                </a:solidFill>
                <a:latin typeface="Franklin Gothic Medium" pitchFamily="34" charset="0"/>
              </a:rPr>
              <a:t>has developed industrial areas in 147 sub-divisions out of 294 sub-divisions in Rajasthan and plans to launch 68 industrial areas in </a:t>
            </a:r>
            <a:r>
              <a:rPr lang="en-US" sz="1700" b="1" dirty="0" smtClean="0">
                <a:solidFill>
                  <a:schemeClr val="tx2">
                    <a:lumMod val="50000"/>
                  </a:schemeClr>
                </a:solidFill>
                <a:latin typeface="Franklin Gothic Medium" pitchFamily="34" charset="0"/>
              </a:rPr>
              <a:t>the remaining </a:t>
            </a:r>
            <a:r>
              <a:rPr lang="en-US" sz="1700" b="1" dirty="0">
                <a:solidFill>
                  <a:schemeClr val="tx2">
                    <a:lumMod val="50000"/>
                  </a:schemeClr>
                </a:solidFill>
                <a:latin typeface="Franklin Gothic Medium" pitchFamily="34" charset="0"/>
              </a:rPr>
              <a:t>sub- divisions in FY 2021-22.</a:t>
            </a:r>
          </a:p>
          <a:p>
            <a:pPr marL="114300" lvl="0" indent="-114300" algn="just">
              <a:spcBef>
                <a:spcPts val="0"/>
              </a:spcBef>
            </a:pPr>
            <a:r>
              <a:rPr lang="en-US" sz="1700" b="1" dirty="0" smtClean="0">
                <a:solidFill>
                  <a:schemeClr val="tx2">
                    <a:lumMod val="50000"/>
                  </a:schemeClr>
                </a:solidFill>
                <a:latin typeface="Franklin Gothic Medium" pitchFamily="34" charset="0"/>
              </a:rPr>
              <a:t>Launched special </a:t>
            </a:r>
            <a:r>
              <a:rPr lang="en-US" sz="1700" b="1" dirty="0">
                <a:solidFill>
                  <a:schemeClr val="tx2">
                    <a:lumMod val="50000"/>
                  </a:schemeClr>
                </a:solidFill>
                <a:latin typeface="Franklin Gothic Medium" pitchFamily="34" charset="0"/>
              </a:rPr>
              <a:t>zones </a:t>
            </a:r>
            <a:r>
              <a:rPr lang="en-US" sz="1700" b="1" dirty="0" smtClean="0">
                <a:solidFill>
                  <a:schemeClr val="tx2">
                    <a:lumMod val="50000"/>
                  </a:schemeClr>
                </a:solidFill>
                <a:latin typeface="Franklin Gothic Medium" pitchFamily="34" charset="0"/>
              </a:rPr>
              <a:t>dedicated to the MSME sector.  Created 15 </a:t>
            </a:r>
            <a:r>
              <a:rPr lang="en-US" sz="1700" b="1" dirty="0">
                <a:solidFill>
                  <a:schemeClr val="tx2">
                    <a:lumMod val="50000"/>
                  </a:schemeClr>
                </a:solidFill>
                <a:latin typeface="Franklin Gothic Medium" pitchFamily="34" charset="0"/>
              </a:rPr>
              <a:t>new Industrial Areas in FY 2020-21.</a:t>
            </a:r>
          </a:p>
          <a:p>
            <a:pPr marL="114300" lvl="0" indent="-114300" algn="just">
              <a:spcBef>
                <a:spcPts val="0"/>
              </a:spcBef>
            </a:pPr>
            <a:r>
              <a:rPr lang="en-US" sz="1700" b="1" dirty="0">
                <a:solidFill>
                  <a:schemeClr val="tx2">
                    <a:lumMod val="50000"/>
                  </a:schemeClr>
                </a:solidFill>
                <a:latin typeface="Franklin Gothic Medium" pitchFamily="34" charset="0"/>
              </a:rPr>
              <a:t>MSE areas in </a:t>
            </a:r>
            <a:r>
              <a:rPr lang="en-US" sz="1700" b="1" dirty="0" err="1">
                <a:solidFill>
                  <a:schemeClr val="tx2">
                    <a:lumMod val="50000"/>
                  </a:schemeClr>
                </a:solidFill>
                <a:latin typeface="Franklin Gothic Medium" pitchFamily="34" charset="0"/>
              </a:rPr>
              <a:t>Raghunathpura</a:t>
            </a:r>
            <a:r>
              <a:rPr lang="en-US" sz="1700" b="1" dirty="0">
                <a:solidFill>
                  <a:schemeClr val="tx2">
                    <a:lumMod val="50000"/>
                  </a:schemeClr>
                </a:solidFill>
                <a:latin typeface="Franklin Gothic Medium" pitchFamily="34" charset="0"/>
              </a:rPr>
              <a:t> (Ajmer), </a:t>
            </a:r>
            <a:r>
              <a:rPr lang="en-US" sz="1700" b="1" dirty="0" err="1">
                <a:solidFill>
                  <a:schemeClr val="tx2">
                    <a:lumMod val="50000"/>
                  </a:schemeClr>
                </a:solidFill>
                <a:latin typeface="Franklin Gothic Medium" pitchFamily="34" charset="0"/>
              </a:rPr>
              <a:t>Badgaon</a:t>
            </a:r>
            <a:r>
              <a:rPr lang="en-US" sz="1700" b="1" dirty="0">
                <a:solidFill>
                  <a:schemeClr val="tx2">
                    <a:lumMod val="50000"/>
                  </a:schemeClr>
                </a:solidFill>
                <a:latin typeface="Franklin Gothic Medium" pitchFamily="34" charset="0"/>
              </a:rPr>
              <a:t> (</a:t>
            </a:r>
            <a:r>
              <a:rPr lang="en-US" sz="1700" b="1" dirty="0" err="1">
                <a:solidFill>
                  <a:schemeClr val="tx2">
                    <a:lumMod val="50000"/>
                  </a:schemeClr>
                </a:solidFill>
                <a:latin typeface="Franklin Gothic Medium" pitchFamily="34" charset="0"/>
              </a:rPr>
              <a:t>Sirohi</a:t>
            </a:r>
            <a:r>
              <a:rPr lang="en-US" sz="1700" b="1" dirty="0">
                <a:solidFill>
                  <a:schemeClr val="tx2">
                    <a:lumMod val="50000"/>
                  </a:schemeClr>
                </a:solidFill>
                <a:latin typeface="Franklin Gothic Medium" pitchFamily="34" charset="0"/>
              </a:rPr>
              <a:t>) and </a:t>
            </a:r>
            <a:r>
              <a:rPr lang="en-US" sz="1700" b="1" dirty="0" err="1">
                <a:solidFill>
                  <a:schemeClr val="tx2">
                    <a:lumMod val="50000"/>
                  </a:schemeClr>
                </a:solidFill>
                <a:latin typeface="Franklin Gothic Medium" pitchFamily="34" charset="0"/>
              </a:rPr>
              <a:t>Uniyara</a:t>
            </a:r>
            <a:r>
              <a:rPr lang="en-US" sz="1700" b="1" dirty="0">
                <a:solidFill>
                  <a:schemeClr val="tx2">
                    <a:lumMod val="50000"/>
                  </a:schemeClr>
                </a:solidFill>
                <a:latin typeface="Franklin Gothic Medium" pitchFamily="34" charset="0"/>
              </a:rPr>
              <a:t> (</a:t>
            </a:r>
            <a:r>
              <a:rPr lang="en-US" sz="1700" b="1" dirty="0" err="1">
                <a:solidFill>
                  <a:schemeClr val="tx2">
                    <a:lumMod val="50000"/>
                  </a:schemeClr>
                </a:solidFill>
                <a:latin typeface="Franklin Gothic Medium" pitchFamily="34" charset="0"/>
              </a:rPr>
              <a:t>Tonk</a:t>
            </a:r>
            <a:r>
              <a:rPr lang="en-US" sz="1700" b="1" dirty="0">
                <a:solidFill>
                  <a:schemeClr val="tx2">
                    <a:lumMod val="50000"/>
                  </a:schemeClr>
                </a:solidFill>
                <a:latin typeface="Franklin Gothic Medium" pitchFamily="34" charset="0"/>
              </a:rPr>
              <a:t>) established. </a:t>
            </a:r>
          </a:p>
          <a:p>
            <a:pPr marL="114300" lvl="0" indent="-114300" algn="just">
              <a:spcBef>
                <a:spcPts val="0"/>
              </a:spcBef>
            </a:pPr>
            <a:r>
              <a:rPr lang="en-US" sz="1700" b="1" dirty="0">
                <a:solidFill>
                  <a:schemeClr val="tx2">
                    <a:lumMod val="50000"/>
                  </a:schemeClr>
                </a:solidFill>
                <a:latin typeface="Franklin Gothic Medium" pitchFamily="34" charset="0"/>
              </a:rPr>
              <a:t>RIICO publishes monthly  calendar  for  E-auction  of  plots  to help entrepreneurs plan their investment.</a:t>
            </a:r>
          </a:p>
          <a:p>
            <a:pPr marL="114300" indent="-114300" algn="just">
              <a:spcBef>
                <a:spcPts val="0"/>
              </a:spcBef>
            </a:pPr>
            <a:r>
              <a:rPr lang="en-US" sz="1700" b="1" dirty="0" smtClean="0">
                <a:solidFill>
                  <a:schemeClr val="tx2">
                    <a:lumMod val="50000"/>
                  </a:schemeClr>
                </a:solidFill>
                <a:latin typeface="Franklin Gothic Medium" pitchFamily="34" charset="0"/>
              </a:rPr>
              <a:t>RIICO’s has been making efforts towards environment management by keeping land </a:t>
            </a:r>
            <a:r>
              <a:rPr lang="en-US" sz="1700" b="1" dirty="0">
                <a:solidFill>
                  <a:schemeClr val="tx2">
                    <a:lumMod val="50000"/>
                  </a:schemeClr>
                </a:solidFill>
                <a:latin typeface="Franklin Gothic Medium" pitchFamily="34" charset="0"/>
              </a:rPr>
              <a:t>reserve in every Industrial </a:t>
            </a:r>
            <a:r>
              <a:rPr lang="en-US" sz="1700" b="1" dirty="0" smtClean="0">
                <a:solidFill>
                  <a:schemeClr val="tx2">
                    <a:lumMod val="50000"/>
                  </a:schemeClr>
                </a:solidFill>
                <a:latin typeface="Franklin Gothic Medium" pitchFamily="34" charset="0"/>
              </a:rPr>
              <a:t>area for viz. e-waste </a:t>
            </a:r>
            <a:r>
              <a:rPr lang="en-US" sz="1700" b="1" dirty="0">
                <a:solidFill>
                  <a:schemeClr val="tx2">
                    <a:lumMod val="50000"/>
                  </a:schemeClr>
                </a:solidFill>
                <a:latin typeface="Franklin Gothic Medium" pitchFamily="34" charset="0"/>
              </a:rPr>
              <a:t>recycling industries; </a:t>
            </a:r>
            <a:r>
              <a:rPr lang="en-US" sz="1700" b="1" dirty="0" smtClean="0">
                <a:solidFill>
                  <a:schemeClr val="tx2">
                    <a:lumMod val="50000"/>
                  </a:schemeClr>
                </a:solidFill>
                <a:latin typeface="Franklin Gothic Medium" pitchFamily="34" charset="0"/>
              </a:rPr>
              <a:t>hazardous </a:t>
            </a:r>
            <a:r>
              <a:rPr lang="en-US" sz="1700" b="1" dirty="0">
                <a:solidFill>
                  <a:schemeClr val="tx2">
                    <a:lumMod val="50000"/>
                  </a:schemeClr>
                </a:solidFill>
                <a:latin typeface="Franklin Gothic Medium" pitchFamily="34" charset="0"/>
              </a:rPr>
              <a:t>waste recycling industries; </a:t>
            </a:r>
            <a:r>
              <a:rPr lang="en-US" sz="1700" b="1" dirty="0" smtClean="0">
                <a:solidFill>
                  <a:schemeClr val="tx2">
                    <a:lumMod val="50000"/>
                  </a:schemeClr>
                </a:solidFill>
                <a:latin typeface="Franklin Gothic Medium" pitchFamily="34" charset="0"/>
              </a:rPr>
              <a:t>general waste </a:t>
            </a:r>
            <a:r>
              <a:rPr lang="en-US" sz="1700" b="1" dirty="0">
                <a:solidFill>
                  <a:schemeClr val="tx2">
                    <a:lumMod val="50000"/>
                  </a:schemeClr>
                </a:solidFill>
                <a:latin typeface="Franklin Gothic Medium" pitchFamily="34" charset="0"/>
              </a:rPr>
              <a:t>recycling industries; </a:t>
            </a:r>
            <a:r>
              <a:rPr lang="en-US" sz="1700" b="1" dirty="0" smtClean="0">
                <a:solidFill>
                  <a:schemeClr val="tx2">
                    <a:lumMod val="50000"/>
                  </a:schemeClr>
                </a:solidFill>
                <a:latin typeface="Franklin Gothic Medium" pitchFamily="34" charset="0"/>
              </a:rPr>
              <a:t>dumping yard </a:t>
            </a:r>
            <a:r>
              <a:rPr lang="en-US" sz="1700" b="1" dirty="0">
                <a:solidFill>
                  <a:schemeClr val="tx2">
                    <a:lumMod val="50000"/>
                  </a:schemeClr>
                </a:solidFill>
                <a:latin typeface="Franklin Gothic Medium" pitchFamily="34" charset="0"/>
              </a:rPr>
              <a:t>in every Industrial </a:t>
            </a:r>
            <a:r>
              <a:rPr lang="en-US" sz="1700" b="1" dirty="0" smtClean="0">
                <a:solidFill>
                  <a:schemeClr val="tx2">
                    <a:lumMod val="50000"/>
                  </a:schemeClr>
                </a:solidFill>
                <a:latin typeface="Franklin Gothic Medium" pitchFamily="34" charset="0"/>
              </a:rPr>
              <a:t>area </a:t>
            </a:r>
            <a:r>
              <a:rPr lang="en-US" sz="1700" b="1" dirty="0">
                <a:solidFill>
                  <a:schemeClr val="tx2">
                    <a:lumMod val="50000"/>
                  </a:schemeClr>
                </a:solidFill>
                <a:latin typeface="Franklin Gothic Medium" pitchFamily="34" charset="0"/>
              </a:rPr>
              <a:t>and </a:t>
            </a:r>
            <a:r>
              <a:rPr lang="en-US" sz="1700" b="1" dirty="0" smtClean="0">
                <a:solidFill>
                  <a:schemeClr val="tx2">
                    <a:lumMod val="50000"/>
                  </a:schemeClr>
                </a:solidFill>
                <a:latin typeface="Franklin Gothic Medium" pitchFamily="34" charset="0"/>
              </a:rPr>
              <a:t>land </a:t>
            </a:r>
            <a:r>
              <a:rPr lang="en-US" sz="1700" b="1" dirty="0">
                <a:solidFill>
                  <a:schemeClr val="tx2">
                    <a:lumMod val="50000"/>
                  </a:schemeClr>
                </a:solidFill>
                <a:latin typeface="Franklin Gothic Medium" pitchFamily="34" charset="0"/>
              </a:rPr>
              <a:t>for CETP </a:t>
            </a:r>
          </a:p>
        </p:txBody>
      </p:sp>
    </p:spTree>
    <p:extLst>
      <p:ext uri="{BB962C8B-B14F-4D97-AF65-F5344CB8AC3E}">
        <p14:creationId xmlns:p14="http://schemas.microsoft.com/office/powerpoint/2010/main" val="228687521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400" y="304800"/>
            <a:ext cx="8839200" cy="6400801"/>
          </a:xfrm>
        </p:spPr>
        <p:txBody>
          <a:bodyPr>
            <a:noAutofit/>
          </a:bodyPr>
          <a:lstStyle/>
          <a:p>
            <a:pPr marL="0" lvl="1" indent="0" algn="r">
              <a:spcBef>
                <a:spcPts val="0"/>
              </a:spcBef>
              <a:buNone/>
            </a:pPr>
            <a:r>
              <a:rPr lang="en-US" sz="2400" b="1" dirty="0" smtClean="0">
                <a:solidFill>
                  <a:schemeClr val="tx2">
                    <a:lumMod val="50000"/>
                  </a:schemeClr>
                </a:solidFill>
                <a:latin typeface="Franklin Gothic Medium" pitchFamily="34" charset="0"/>
              </a:rPr>
              <a:t>RIICO (</a:t>
            </a:r>
            <a:r>
              <a:rPr lang="en-US" sz="2400" b="1" dirty="0" err="1" smtClean="0">
                <a:solidFill>
                  <a:schemeClr val="tx2">
                    <a:lumMod val="50000"/>
                  </a:schemeClr>
                </a:solidFill>
                <a:latin typeface="Franklin Gothic Medium" pitchFamily="34" charset="0"/>
              </a:rPr>
              <a:t>Contd</a:t>
            </a:r>
            <a:r>
              <a:rPr lang="en-US" sz="2400" b="1" dirty="0" smtClean="0">
                <a:solidFill>
                  <a:schemeClr val="tx2">
                    <a:lumMod val="50000"/>
                  </a:schemeClr>
                </a:solidFill>
                <a:latin typeface="Franklin Gothic Medium" pitchFamily="34" charset="0"/>
              </a:rPr>
              <a:t>…)</a:t>
            </a:r>
          </a:p>
          <a:p>
            <a:pPr marL="114300" lvl="1" indent="-114300" algn="just">
              <a:spcBef>
                <a:spcPts val="0"/>
              </a:spcBef>
              <a:buFont typeface="Arial" pitchFamily="34" charset="0"/>
              <a:buChar char="•"/>
            </a:pPr>
            <a:endParaRPr lang="en-US" sz="1700" b="1" dirty="0" smtClean="0">
              <a:solidFill>
                <a:schemeClr val="tx2">
                  <a:lumMod val="50000"/>
                </a:schemeClr>
              </a:solidFill>
              <a:latin typeface="Franklin Gothic Medium" pitchFamily="34" charset="0"/>
            </a:endParaRPr>
          </a:p>
          <a:p>
            <a:pPr marL="114300" lvl="1" indent="-114300" algn="just">
              <a:spcBef>
                <a:spcPts val="0"/>
              </a:spcBef>
              <a:buFont typeface="Arial" pitchFamily="34" charset="0"/>
              <a:buChar char="•"/>
            </a:pPr>
            <a:r>
              <a:rPr lang="en-US" sz="1900" b="1" dirty="0" smtClean="0">
                <a:solidFill>
                  <a:schemeClr val="tx2">
                    <a:lumMod val="50000"/>
                  </a:schemeClr>
                </a:solidFill>
                <a:latin typeface="Franklin Gothic Medium" pitchFamily="34" charset="0"/>
              </a:rPr>
              <a:t>Conducted webinar </a:t>
            </a:r>
            <a:r>
              <a:rPr lang="en-US" sz="1900" b="1" dirty="0">
                <a:solidFill>
                  <a:schemeClr val="tx2">
                    <a:lumMod val="50000"/>
                  </a:schemeClr>
                </a:solidFill>
                <a:latin typeface="Franklin Gothic Medium" pitchFamily="34" charset="0"/>
              </a:rPr>
              <a:t>with Europe Business Group Federation (EBG), Indo-French Chamber of Commerce (IFCCI), American Chamber of Commerce (AMCHAM), Japan etc.  to discuss the investment opportunities in Rajasthan</a:t>
            </a:r>
            <a:r>
              <a:rPr lang="en-US" sz="1900" b="1" dirty="0" smtClean="0">
                <a:solidFill>
                  <a:schemeClr val="tx2">
                    <a:lumMod val="50000"/>
                  </a:schemeClr>
                </a:solidFill>
                <a:latin typeface="Franklin Gothic Medium" pitchFamily="34" charset="0"/>
              </a:rPr>
              <a:t>.</a:t>
            </a:r>
          </a:p>
          <a:p>
            <a:pPr marL="114300" indent="-114300" algn="just">
              <a:spcBef>
                <a:spcPts val="0"/>
              </a:spcBef>
            </a:pPr>
            <a:r>
              <a:rPr lang="en-US" sz="1900" b="1" dirty="0" smtClean="0">
                <a:solidFill>
                  <a:schemeClr val="tx2">
                    <a:lumMod val="50000"/>
                  </a:schemeClr>
                </a:solidFill>
                <a:latin typeface="Franklin Gothic Medium" pitchFamily="34" charset="0"/>
              </a:rPr>
              <a:t>To </a:t>
            </a:r>
            <a:r>
              <a:rPr lang="en-US" sz="1900" b="1" dirty="0">
                <a:solidFill>
                  <a:schemeClr val="tx2">
                    <a:lumMod val="50000"/>
                  </a:schemeClr>
                </a:solidFill>
                <a:latin typeface="Franklin Gothic Medium" pitchFamily="34" charset="0"/>
              </a:rPr>
              <a:t>invite investment in  Rajasthan,  RIICO  has  sent  </a:t>
            </a:r>
            <a:r>
              <a:rPr lang="en-US" sz="1900" b="1">
                <a:solidFill>
                  <a:schemeClr val="tx2">
                    <a:lumMod val="50000"/>
                  </a:schemeClr>
                </a:solidFill>
                <a:latin typeface="Franklin Gothic Medium" pitchFamily="34" charset="0"/>
              </a:rPr>
              <a:t>personalized  </a:t>
            </a:r>
            <a:r>
              <a:rPr lang="en-US" sz="1900" b="1" smtClean="0">
                <a:solidFill>
                  <a:schemeClr val="tx2">
                    <a:lumMod val="50000"/>
                  </a:schemeClr>
                </a:solidFill>
                <a:latin typeface="Franklin Gothic Medium" pitchFamily="34" charset="0"/>
              </a:rPr>
              <a:t>letters </a:t>
            </a:r>
            <a:r>
              <a:rPr lang="en-US" sz="1900" b="1" dirty="0" err="1" smtClean="0">
                <a:solidFill>
                  <a:schemeClr val="tx2">
                    <a:lumMod val="50000"/>
                  </a:schemeClr>
                </a:solidFill>
                <a:latin typeface="Franklin Gothic Medium" pitchFamily="34" charset="0"/>
              </a:rPr>
              <a:t>alongwith</a:t>
            </a:r>
            <a:r>
              <a:rPr lang="en-US" sz="1900" b="1" dirty="0" smtClean="0">
                <a:solidFill>
                  <a:schemeClr val="tx2">
                    <a:lumMod val="50000"/>
                  </a:schemeClr>
                </a:solidFill>
                <a:latin typeface="Franklin Gothic Medium" pitchFamily="34" charset="0"/>
              </a:rPr>
              <a:t> </a:t>
            </a:r>
            <a:r>
              <a:rPr lang="en-US" sz="1900" b="1" dirty="0">
                <a:solidFill>
                  <a:schemeClr val="tx2">
                    <a:lumMod val="50000"/>
                  </a:schemeClr>
                </a:solidFill>
                <a:latin typeface="Franklin Gothic Medium" pitchFamily="34" charset="0"/>
              </a:rPr>
              <a:t>various State </a:t>
            </a:r>
            <a:r>
              <a:rPr lang="en-US" sz="1900" b="1" dirty="0" err="1">
                <a:solidFill>
                  <a:schemeClr val="tx2">
                    <a:lumMod val="50000"/>
                  </a:schemeClr>
                </a:solidFill>
                <a:latin typeface="Franklin Gothic Medium" pitchFamily="34" charset="0"/>
              </a:rPr>
              <a:t>Govt</a:t>
            </a:r>
            <a:r>
              <a:rPr lang="en-US" sz="1900" b="1" dirty="0">
                <a:solidFill>
                  <a:schemeClr val="tx2">
                    <a:lumMod val="50000"/>
                  </a:schemeClr>
                </a:solidFill>
                <a:latin typeface="Franklin Gothic Medium" pitchFamily="34" charset="0"/>
              </a:rPr>
              <a:t> Policies and  RIICO  Brochures  to  the Non Resident </a:t>
            </a:r>
            <a:r>
              <a:rPr lang="en-US" sz="1900" b="1" dirty="0" err="1" smtClean="0">
                <a:solidFill>
                  <a:schemeClr val="tx2">
                    <a:lumMod val="50000"/>
                  </a:schemeClr>
                </a:solidFill>
                <a:latin typeface="Franklin Gothic Medium" pitchFamily="34" charset="0"/>
              </a:rPr>
              <a:t>Rajasthani</a:t>
            </a:r>
            <a:r>
              <a:rPr lang="en-US" sz="1900" b="1" dirty="0" smtClean="0">
                <a:solidFill>
                  <a:schemeClr val="tx2">
                    <a:lumMod val="50000"/>
                  </a:schemeClr>
                </a:solidFill>
                <a:latin typeface="Franklin Gothic Medium" pitchFamily="34" charset="0"/>
              </a:rPr>
              <a:t>  </a:t>
            </a:r>
            <a:r>
              <a:rPr lang="en-US" sz="1900" b="1" dirty="0">
                <a:solidFill>
                  <a:schemeClr val="tx2">
                    <a:lumMod val="50000"/>
                  </a:schemeClr>
                </a:solidFill>
                <a:latin typeface="Franklin Gothic Medium" pitchFamily="34" charset="0"/>
              </a:rPr>
              <a:t>entrepreneurs  (big  corporates) in India and abroad and other well performing companies in India.</a:t>
            </a:r>
          </a:p>
          <a:p>
            <a:pPr marL="114300" lvl="1" indent="-114300" algn="just">
              <a:spcBef>
                <a:spcPts val="0"/>
              </a:spcBef>
              <a:buFont typeface="Arial" pitchFamily="34" charset="0"/>
              <a:buChar char="•"/>
            </a:pPr>
            <a:r>
              <a:rPr lang="en-US" sz="1900" b="1" dirty="0">
                <a:solidFill>
                  <a:schemeClr val="tx2">
                    <a:lumMod val="50000"/>
                  </a:schemeClr>
                </a:solidFill>
                <a:latin typeface="Franklin Gothic Medium" pitchFamily="34" charset="0"/>
              </a:rPr>
              <a:t>RIICO granted a relief package to industries during COVID-19 pandemic to the extent of </a:t>
            </a:r>
            <a:r>
              <a:rPr lang="en-US" sz="1900" b="1" dirty="0" smtClean="0">
                <a:solidFill>
                  <a:schemeClr val="tx2">
                    <a:lumMod val="50000"/>
                  </a:schemeClr>
                </a:solidFill>
                <a:latin typeface="Franklin Gothic Medium" pitchFamily="34" charset="0"/>
              </a:rPr>
              <a:t>Rs.273 </a:t>
            </a:r>
            <a:r>
              <a:rPr lang="en-US" sz="1900" b="1" dirty="0" err="1">
                <a:solidFill>
                  <a:schemeClr val="tx2">
                    <a:lumMod val="50000"/>
                  </a:schemeClr>
                </a:solidFill>
                <a:latin typeface="Franklin Gothic Medium" pitchFamily="34" charset="0"/>
              </a:rPr>
              <a:t>crore</a:t>
            </a:r>
            <a:r>
              <a:rPr lang="en-US" sz="1900" b="1" dirty="0">
                <a:solidFill>
                  <a:schemeClr val="tx2">
                    <a:lumMod val="50000"/>
                  </a:schemeClr>
                </a:solidFill>
                <a:latin typeface="Franklin Gothic Medium" pitchFamily="34" charset="0"/>
              </a:rPr>
              <a:t>. This package contained exemptions of payment, waiving of penalties, time extensions, reduction in interest, increase in installments for payment of land etc.</a:t>
            </a:r>
          </a:p>
          <a:p>
            <a:pPr marL="114300" lvl="0" indent="-114300" algn="just">
              <a:spcBef>
                <a:spcPts val="0"/>
              </a:spcBef>
            </a:pPr>
            <a:r>
              <a:rPr lang="en-US" sz="1900" b="1" dirty="0">
                <a:solidFill>
                  <a:schemeClr val="tx2">
                    <a:lumMod val="50000"/>
                  </a:schemeClr>
                </a:solidFill>
                <a:latin typeface="Franklin Gothic Medium" pitchFamily="34" charset="0"/>
              </a:rPr>
              <a:t>RIICO is developing a world-class </a:t>
            </a:r>
            <a:r>
              <a:rPr lang="en-US" sz="1900" b="1" dirty="0" err="1">
                <a:solidFill>
                  <a:schemeClr val="tx2">
                    <a:lumMod val="50000"/>
                  </a:schemeClr>
                </a:solidFill>
                <a:latin typeface="Franklin Gothic Medium" pitchFamily="34" charset="0"/>
              </a:rPr>
              <a:t>FinTech</a:t>
            </a:r>
            <a:r>
              <a:rPr lang="en-US" sz="1900" b="1" dirty="0">
                <a:solidFill>
                  <a:schemeClr val="tx2">
                    <a:lumMod val="50000"/>
                  </a:schemeClr>
                </a:solidFill>
                <a:latin typeface="Franklin Gothic Medium" pitchFamily="34" charset="0"/>
              </a:rPr>
              <a:t> Park in the heart of Jaipur city spread over  100  </a:t>
            </a:r>
            <a:r>
              <a:rPr lang="en-US" sz="1900" b="1" dirty="0" smtClean="0">
                <a:solidFill>
                  <a:schemeClr val="tx2">
                    <a:lumMod val="50000"/>
                  </a:schemeClr>
                </a:solidFill>
                <a:latin typeface="Franklin Gothic Medium" pitchFamily="34" charset="0"/>
              </a:rPr>
              <a:t>acres  </a:t>
            </a:r>
            <a:r>
              <a:rPr lang="en-US" sz="1900" b="1" dirty="0">
                <a:solidFill>
                  <a:schemeClr val="tx2">
                    <a:lumMod val="50000"/>
                  </a:schemeClr>
                </a:solidFill>
                <a:latin typeface="Franklin Gothic Medium" pitchFamily="34" charset="0"/>
              </a:rPr>
              <a:t>land which would accommodate companies from IT, Finance and other related service sectors. The Park will </a:t>
            </a:r>
            <a:r>
              <a:rPr lang="en-US" sz="1900" b="1" dirty="0" err="1">
                <a:solidFill>
                  <a:schemeClr val="tx2">
                    <a:lumMod val="50000"/>
                  </a:schemeClr>
                </a:solidFill>
                <a:latin typeface="Franklin Gothic Medium" pitchFamily="34" charset="0"/>
              </a:rPr>
              <a:t>catalyse</a:t>
            </a:r>
            <a:r>
              <a:rPr lang="en-US" sz="1900" b="1" dirty="0">
                <a:solidFill>
                  <a:schemeClr val="tx2">
                    <a:lumMod val="50000"/>
                  </a:schemeClr>
                </a:solidFill>
                <a:latin typeface="Franklin Gothic Medium" pitchFamily="34" charset="0"/>
              </a:rPr>
              <a:t> </a:t>
            </a:r>
            <a:r>
              <a:rPr lang="en-US" sz="1900" b="1" dirty="0" smtClean="0">
                <a:solidFill>
                  <a:schemeClr val="tx2">
                    <a:lumMod val="50000"/>
                  </a:schemeClr>
                </a:solidFill>
                <a:latin typeface="Franklin Gothic Medium" pitchFamily="34" charset="0"/>
              </a:rPr>
              <a:t>an investment </a:t>
            </a:r>
            <a:r>
              <a:rPr lang="en-US" sz="1900" b="1" dirty="0">
                <a:solidFill>
                  <a:schemeClr val="tx2">
                    <a:lumMod val="50000"/>
                  </a:schemeClr>
                </a:solidFill>
                <a:latin typeface="Franklin Gothic Medium" pitchFamily="34" charset="0"/>
              </a:rPr>
              <a:t>of approx. </a:t>
            </a:r>
            <a:r>
              <a:rPr lang="en-US" sz="1900" b="1" dirty="0" smtClean="0">
                <a:solidFill>
                  <a:schemeClr val="tx2">
                    <a:lumMod val="50000"/>
                  </a:schemeClr>
                </a:solidFill>
                <a:latin typeface="Franklin Gothic Medium" pitchFamily="34" charset="0"/>
              </a:rPr>
              <a:t>Rs.3000 </a:t>
            </a:r>
            <a:r>
              <a:rPr lang="en-US" sz="1900" b="1" dirty="0" err="1" smtClean="0">
                <a:solidFill>
                  <a:schemeClr val="tx2">
                    <a:lumMod val="50000"/>
                  </a:schemeClr>
                </a:solidFill>
                <a:latin typeface="Franklin Gothic Medium" pitchFamily="34" charset="0"/>
              </a:rPr>
              <a:t>crore</a:t>
            </a:r>
            <a:r>
              <a:rPr lang="en-US" sz="1900" b="1" dirty="0" smtClean="0">
                <a:solidFill>
                  <a:schemeClr val="tx2">
                    <a:lumMod val="50000"/>
                  </a:schemeClr>
                </a:solidFill>
                <a:latin typeface="Franklin Gothic Medium" pitchFamily="34" charset="0"/>
              </a:rPr>
              <a:t> </a:t>
            </a:r>
            <a:r>
              <a:rPr lang="en-US" sz="1900" b="1" dirty="0">
                <a:solidFill>
                  <a:schemeClr val="tx2">
                    <a:lumMod val="50000"/>
                  </a:schemeClr>
                </a:solidFill>
                <a:latin typeface="Franklin Gothic Medium" pitchFamily="34" charset="0"/>
              </a:rPr>
              <a:t>and will generate </a:t>
            </a:r>
            <a:r>
              <a:rPr lang="en-US" sz="1900" b="1" dirty="0" smtClean="0">
                <a:solidFill>
                  <a:schemeClr val="tx2">
                    <a:lumMod val="50000"/>
                  </a:schemeClr>
                </a:solidFill>
                <a:latin typeface="Franklin Gothic Medium" pitchFamily="34" charset="0"/>
              </a:rPr>
              <a:t>employment for </a:t>
            </a:r>
            <a:r>
              <a:rPr lang="en-US" sz="1900" b="1" dirty="0">
                <a:solidFill>
                  <a:schemeClr val="tx2">
                    <a:lumMod val="50000"/>
                  </a:schemeClr>
                </a:solidFill>
                <a:latin typeface="Franklin Gothic Medium" pitchFamily="34" charset="0"/>
              </a:rPr>
              <a:t>approx. 50,000 persons.</a:t>
            </a:r>
          </a:p>
          <a:p>
            <a:pPr marL="114300" lvl="0" indent="-114300" algn="just">
              <a:spcBef>
                <a:spcPts val="0"/>
              </a:spcBef>
            </a:pPr>
            <a:r>
              <a:rPr lang="en-US" sz="1900" b="1" dirty="0">
                <a:solidFill>
                  <a:schemeClr val="tx2">
                    <a:lumMod val="50000"/>
                  </a:schemeClr>
                </a:solidFill>
                <a:latin typeface="Franklin Gothic Medium" pitchFamily="34" charset="0"/>
              </a:rPr>
              <a:t>RIICO has been appointed as Regional Development Authority (RDA) for Delhi Mumbai Industrial Corridor (DMIC) in Rajasthan. </a:t>
            </a:r>
          </a:p>
          <a:p>
            <a:pPr marL="114300" indent="-114300" algn="just">
              <a:spcBef>
                <a:spcPts val="0"/>
              </a:spcBef>
            </a:pPr>
            <a:r>
              <a:rPr lang="en-US" sz="1900" b="1" dirty="0">
                <a:solidFill>
                  <a:schemeClr val="tx2">
                    <a:lumMod val="50000"/>
                  </a:schemeClr>
                </a:solidFill>
                <a:latin typeface="Franklin Gothic Medium" pitchFamily="34" charset="0"/>
              </a:rPr>
              <a:t>During previous three years, RIICO’s CSR activities </a:t>
            </a:r>
            <a:r>
              <a:rPr lang="en-US" sz="1900" b="1" dirty="0" smtClean="0">
                <a:solidFill>
                  <a:schemeClr val="tx2">
                    <a:lumMod val="50000"/>
                  </a:schemeClr>
                </a:solidFill>
                <a:latin typeface="Franklin Gothic Medium" pitchFamily="34" charset="0"/>
              </a:rPr>
              <a:t>were in </a:t>
            </a:r>
            <a:r>
              <a:rPr lang="en-US" sz="1900" b="1" dirty="0">
                <a:solidFill>
                  <a:schemeClr val="tx2">
                    <a:lumMod val="50000"/>
                  </a:schemeClr>
                </a:solidFill>
                <a:latin typeface="Franklin Gothic Medium" pitchFamily="34" charset="0"/>
              </a:rPr>
              <a:t>health care, medical, education, environment sustainability. The CSR budget in 2019-20 was Rs.327.5 </a:t>
            </a:r>
            <a:r>
              <a:rPr lang="en-US" sz="1900" b="1" dirty="0" err="1" smtClean="0">
                <a:solidFill>
                  <a:schemeClr val="tx2">
                    <a:lumMod val="50000"/>
                  </a:schemeClr>
                </a:solidFill>
                <a:latin typeface="Franklin Gothic Medium" pitchFamily="34" charset="0"/>
              </a:rPr>
              <a:t>crore</a:t>
            </a:r>
            <a:r>
              <a:rPr lang="en-US" sz="1900" b="1" dirty="0" smtClean="0">
                <a:solidFill>
                  <a:schemeClr val="tx2">
                    <a:lumMod val="50000"/>
                  </a:schemeClr>
                </a:solidFill>
                <a:latin typeface="Franklin Gothic Medium" pitchFamily="34" charset="0"/>
              </a:rPr>
              <a:t> </a:t>
            </a:r>
            <a:r>
              <a:rPr lang="en-US" sz="1900" b="1" dirty="0">
                <a:solidFill>
                  <a:schemeClr val="tx2">
                    <a:lumMod val="50000"/>
                  </a:schemeClr>
                </a:solidFill>
                <a:latin typeface="Franklin Gothic Medium" pitchFamily="34" charset="0"/>
              </a:rPr>
              <a:t>and </a:t>
            </a:r>
            <a:r>
              <a:rPr lang="en-US" sz="1900" b="1" dirty="0" smtClean="0">
                <a:solidFill>
                  <a:schemeClr val="tx2">
                    <a:lumMod val="50000"/>
                  </a:schemeClr>
                </a:solidFill>
                <a:latin typeface="Franklin Gothic Medium" pitchFamily="34" charset="0"/>
              </a:rPr>
              <a:t>Rs.480.64 </a:t>
            </a:r>
            <a:r>
              <a:rPr lang="en-US" sz="1900" b="1" dirty="0" err="1" smtClean="0">
                <a:solidFill>
                  <a:schemeClr val="tx2">
                    <a:lumMod val="50000"/>
                  </a:schemeClr>
                </a:solidFill>
                <a:latin typeface="Franklin Gothic Medium" pitchFamily="34" charset="0"/>
              </a:rPr>
              <a:t>crore</a:t>
            </a:r>
            <a:r>
              <a:rPr lang="en-US" sz="1900" b="1" dirty="0" smtClean="0">
                <a:solidFill>
                  <a:schemeClr val="tx2">
                    <a:lumMod val="50000"/>
                  </a:schemeClr>
                </a:solidFill>
                <a:latin typeface="Franklin Gothic Medium" pitchFamily="34" charset="0"/>
              </a:rPr>
              <a:t> in 2020-21.</a:t>
            </a:r>
            <a:endParaRPr lang="en-US" sz="1900" b="1" dirty="0">
              <a:solidFill>
                <a:schemeClr val="tx2">
                  <a:lumMod val="50000"/>
                </a:schemeClr>
              </a:solidFill>
              <a:latin typeface="Franklin Gothic Medium" pitchFamily="34" charset="0"/>
            </a:endParaRPr>
          </a:p>
          <a:p>
            <a:pPr marL="114300" indent="-114300"/>
            <a:endParaRPr lang="en-US" sz="1600" dirty="0"/>
          </a:p>
        </p:txBody>
      </p:sp>
    </p:spTree>
    <p:extLst>
      <p:ext uri="{BB962C8B-B14F-4D97-AF65-F5344CB8AC3E}">
        <p14:creationId xmlns:p14="http://schemas.microsoft.com/office/powerpoint/2010/main" val="31838031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vt logo"/>
          <p:cNvPicPr/>
          <p:nvPr/>
        </p:nvPicPr>
        <p:blipFill>
          <a:blip r:embed="rId2">
            <a:extLst>
              <a:ext uri="{28A0092B-C50C-407E-A947-70E740481C1C}">
                <a14:useLocalDpi xmlns:a14="http://schemas.microsoft.com/office/drawing/2010/main" val="0"/>
              </a:ext>
            </a:extLst>
          </a:blip>
          <a:srcRect/>
          <a:stretch>
            <a:fillRect/>
          </a:stretch>
        </p:blipFill>
        <p:spPr bwMode="auto">
          <a:xfrm>
            <a:off x="424542" y="190500"/>
            <a:ext cx="2242457" cy="2171700"/>
          </a:xfrm>
          <a:prstGeom prst="rect">
            <a:avLst/>
          </a:prstGeom>
          <a:noFill/>
          <a:ln>
            <a:noFill/>
          </a:ln>
        </p:spPr>
      </p:pic>
      <p:pic>
        <p:nvPicPr>
          <p:cNvPr id="3" name="Picture 2" descr="final logo cosidc"/>
          <p:cNvPicPr/>
          <p:nvPr/>
        </p:nvPicPr>
        <p:blipFill>
          <a:blip r:embed="rId3"/>
          <a:srcRect/>
          <a:stretch>
            <a:fillRect/>
          </a:stretch>
        </p:blipFill>
        <p:spPr bwMode="auto">
          <a:xfrm>
            <a:off x="6934200" y="228600"/>
            <a:ext cx="1790700" cy="1828800"/>
          </a:xfrm>
          <a:prstGeom prst="rect">
            <a:avLst/>
          </a:prstGeom>
          <a:noFill/>
          <a:ln w="9525">
            <a:noFill/>
            <a:miter lim="800000"/>
            <a:headEnd/>
            <a:tailEnd/>
          </a:ln>
        </p:spPr>
      </p:pic>
      <p:sp>
        <p:nvSpPr>
          <p:cNvPr id="4" name="TextBox 3"/>
          <p:cNvSpPr txBox="1"/>
          <p:nvPr/>
        </p:nvSpPr>
        <p:spPr>
          <a:xfrm>
            <a:off x="2438400" y="2962870"/>
            <a:ext cx="4038600"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Franklin Gothic Book" pitchFamily="34" charset="0"/>
              </a:rPr>
              <a:t>Thank You</a:t>
            </a:r>
            <a:endParaRPr lang="en-US"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Franklin Gothic Book" pitchFamily="34" charset="0"/>
            </a:endParaRPr>
          </a:p>
        </p:txBody>
      </p:sp>
    </p:spTree>
    <p:extLst>
      <p:ext uri="{BB962C8B-B14F-4D97-AF65-F5344CB8AC3E}">
        <p14:creationId xmlns:p14="http://schemas.microsoft.com/office/powerpoint/2010/main" val="41357985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9"/>
                                          </p:stCondLst>
                                        </p:cTn>
                                        <p:tgtEl>
                                          <p:spTgt spid="4">
                                            <p:bg/>
                                          </p:spTgt>
                                        </p:tgtEl>
                                        <p:attrNameLst>
                                          <p:attrName>style.visibility</p:attrName>
                                        </p:attrNameLst>
                                      </p:cBhvr>
                                      <p:to>
                                        <p:strVal val="visible"/>
                                      </p:to>
                                    </p:set>
                                  </p:childTnLst>
                                </p:cTn>
                              </p:par>
                              <p:par>
                                <p:cTn id="7" presetID="14" presetClass="entr" presetSubtype="5"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animEffect transition="in" filter="randombar(vertical)">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1858</TotalTime>
  <Words>4824</Words>
  <Application>Microsoft Office PowerPoint</Application>
  <PresentationFormat>On-screen Show (4:3)</PresentationFormat>
  <Paragraphs>191</Paragraphs>
  <Slides>85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85</vt:i4>
      </vt:variant>
    </vt:vector>
  </HeadingPairs>
  <TitlesOfParts>
    <vt:vector size="90" baseType="lpstr">
      <vt:lpstr>Arial</vt:lpstr>
      <vt:lpstr>Calibri</vt:lpstr>
      <vt:lpstr>Franklin Gothic Book</vt:lpstr>
      <vt:lpstr>Franklin Gothic Medium</vt:lpstr>
      <vt:lpstr>Office Theme</vt:lpstr>
      <vt:lpstr>  PIPDIC in collaboration with COSIDICI  presents National Award Function – 2021 for “Outstanding Entrepreneurs” Funded By State Level Financial Institutions (On September 06, 2021 At  6.00 p.m. Hotel The Ashok Beach Resort, Puducherry)</vt:lpstr>
      <vt:lpstr> Andhra Pradesh State Financial Corporation {APSFC}, Vijayawada M/s Elite Instruments </vt:lpstr>
      <vt:lpstr> Andhra Pradesh State Financial Corporation {APSFC}, Vijayawada M/s Elite Instruments </vt:lpstr>
      <vt:lpstr> Andhra Pradesh State Financial Corporation {APSFC}, Vijayawada M/s Labnova Healthcare &amp; Diagnostic Products </vt:lpstr>
      <vt:lpstr> Andhra Pradesh State Financial Corporation {APSFC}, Vijayawada M/s Labnova Healthcare &amp; Diagnostic Products </vt:lpstr>
      <vt:lpstr> Andhra Pradesh State Financial Corporation {APSFC}, Vijayawada M/s Sri Sahasra Industries </vt:lpstr>
      <vt:lpstr> Andhra Pradesh State Financial Corporation {APSFC}, Vijayawada M/s Sri Sahasra Industries </vt:lpstr>
      <vt:lpstr> Andhra Pradesh State Financial Corporation {APSFC}, Vijayawada M/s Vinayaka Industries </vt:lpstr>
      <vt:lpstr> Andhra Pradesh State Financial Corporation {APSFC}, Vijayawada M/s Vinayaka Industries </vt:lpstr>
      <vt:lpstr> Andhra Pradesh State Financial Corporation {APSFC}, Vijayawada M/s Palem Micro Mineral Industries </vt:lpstr>
      <vt:lpstr> Andhra Pradesh State Financial Corporation {APSFC}, Vijayawada M/s Palem Micro Mineral Industries </vt:lpstr>
      <vt:lpstr> Andhra Pradesh State Financial Corporation {APSFC}, Vijayawada M/s Elite Natural Oils and Fuels Private Ltd. </vt:lpstr>
      <vt:lpstr> Andhra Pradesh State Financial Corporation {APSFC}, Vijayawada M/s Elite Natural Oils and Fuels Private Ltd. </vt:lpstr>
      <vt:lpstr> Andhra Pradesh State Financial Corporation {APSFC}, Vijayawada M/s Sai Hanuman Dall Industries </vt:lpstr>
      <vt:lpstr> Andhra Pradesh State Financial Corporation {APSFC}, Vijayawada M/s Sai Hanuma Dall Industries </vt:lpstr>
      <vt:lpstr> Delhi Financial Corporation {DFC}, New Delhi  M/s India Hardchrome </vt:lpstr>
      <vt:lpstr> Delhi Financial Corporation {DFC}, New Delhi  M/s India Hardchrome </vt:lpstr>
      <vt:lpstr> Karnataka State Financial Corporation {KSFC}, Bengaluru  M/s Manjunath Residency </vt:lpstr>
      <vt:lpstr> Karnataka State Financial Corporation {KSFC}, Bengaluru  M/s Manjunath Residency </vt:lpstr>
      <vt:lpstr> Karnataka State Financial Corporation {KSFC}, Bengaluru  M/s Eureka Extrusions &amp; Finishers </vt:lpstr>
      <vt:lpstr> Karnataka State Financial Corporation {KSFC}, Bengaluru  M/s Eureka Extrusions &amp; Finishers </vt:lpstr>
      <vt:lpstr> Karnataka State Financial Corporation {KSFC}, Bengaluru  M/s Sapthagiri Industries Pvt. Limited </vt:lpstr>
      <vt:lpstr> Karnataka State Financial Corporation {KSFC}, Bengaluru  M/s Sapthagiri Industries Pvt. Limited </vt:lpstr>
      <vt:lpstr> Karnataka State Financial Corporation {KSFC}, Bengaluru  M/s Vismita County </vt:lpstr>
      <vt:lpstr> Karnataka State Financial Corporation {KSFC}, Bengaluru  M/s Vismita County </vt:lpstr>
      <vt:lpstr> Karnataka State Financial Corporation {KSFC}, Bengaluru  M/s Akshaya Hospital </vt:lpstr>
      <vt:lpstr> Karnataka State Financial Corporation {KSFC}, Bengaluru  M/s Akshaya Hospital </vt:lpstr>
      <vt:lpstr> Karnataka State Financial Corporation {KSFC}, Bengaluru  M/s VGK Heart Institute </vt:lpstr>
      <vt:lpstr> Karnataka State Financial Corporation {KSFC}, Bengaluru  M/s VGK Heart Institute </vt:lpstr>
      <vt:lpstr> Madhya Pradesh Financial Corporation {MPFC}, Indore M/s Surya Industries </vt:lpstr>
      <vt:lpstr> Madhya Pradesh Financial Corporation {MPFC}, Indore M/s Surya Industries </vt:lpstr>
      <vt:lpstr> Madhya Pradesh Financial Corporation {MPFC}, Indore M/s BGL Cylinders Industries </vt:lpstr>
      <vt:lpstr> Madhya Pradesh Financial Corporation {MPFC}, Indore M/s BGL Cylinders Industries </vt:lpstr>
      <vt:lpstr> Madhya Pradesh Financial Corporation {MPFC}, Indore M/s Raj Safety Glass </vt:lpstr>
      <vt:lpstr> Madhya Pradesh Financial Corporation {MPFC}, Indore M/s Raj Safety Glass </vt:lpstr>
      <vt:lpstr> Madhya Pradesh Financial Corporation {MPFC}, Indore M/s H.F. India Pvt. Ltd. </vt:lpstr>
      <vt:lpstr> Madhya Pradesh Financial Corporation {MPFC}, Indore M/s H.F. India Pvt. Ltd. </vt:lpstr>
      <vt:lpstr> PIPDIC, Puducherry   M/s Mass Packagings Pvt. Ltd.  </vt:lpstr>
      <vt:lpstr> PIPDIC, Puducherry   M/s Mass Packagings Pvt. Ltd.  </vt:lpstr>
      <vt:lpstr> PIPDIC, Puducherry   M/s Indofrench Polymers </vt:lpstr>
      <vt:lpstr> PIPDIC, Puducherry   M/s Indofrench Polymers </vt:lpstr>
      <vt:lpstr> PIPDIC, Puducherry   M/s Safetab Life Science </vt:lpstr>
      <vt:lpstr> PIPDIC, Puducherry   M/s Safetab Life Science </vt:lpstr>
      <vt:lpstr> PIPDIC, Puducherry   M/s Sumuka Hitech Products </vt:lpstr>
      <vt:lpstr> PIPDIC, Puducherry   M/s Sumuka Hitech Products </vt:lpstr>
      <vt:lpstr> Rajasthan Financial Corportaion {RFC}, Jaipur M/s Multi Color Minerals </vt:lpstr>
      <vt:lpstr> Rajasthan Financial Corportaion {RFC}, Jaipur M/s Multi Color Minerals </vt:lpstr>
      <vt:lpstr> Rajasthan Financial Corportaion {RFC}, Jaipur M/s I. S. Constructions Pvt. Ltd. </vt:lpstr>
      <vt:lpstr> Rajasthan Financial Corportaion {RFC}, Jaipur M/s I S Constructions Pvt. Ltd. </vt:lpstr>
      <vt:lpstr> Rajasthan Financial Corportaion {RFC}, Jaipur M/s Qualitech Metal Industries </vt:lpstr>
      <vt:lpstr> Rajasthan Financial Corportaion {RFC}, Jaipur M/s Qualitech Metal Industries </vt:lpstr>
      <vt:lpstr> Rajasthan Financial Corportaion {RFC}, Jaipur M/s Kamlesh Devi  </vt:lpstr>
      <vt:lpstr> Rajasthan Financial Corportaion {RFC}, Jaipur M/s Kamlesh Devi  </vt:lpstr>
      <vt:lpstr> Rajasthan Financial Corportaion {RFC}, Jaipur M/s Hotel Atithi Palace </vt:lpstr>
      <vt:lpstr> Rajasthan Financial Corportaion {RFC}, Jaipur M/s Hotel Atithi Palace </vt:lpstr>
      <vt:lpstr> Rajasthan Financial Corportaion {RFC}, Jaipur M/s Arun Art Exports </vt:lpstr>
      <vt:lpstr> Rajasthan Financial Corportaion {RFC}, Jaipur M/s Arun Art Exports </vt:lpstr>
      <vt:lpstr> Tamilnadu Industrial Investment Corp. Ltd. {TIIC},  Chennai M/s Sustainably Crafted Clothing Pvt. Ltd. </vt:lpstr>
      <vt:lpstr> Tamilnadu Industrial Investment Corp. Ltd. {TIIC},  Chennai M/s Sustainably Crafted Clothing Pvt. Ltd. </vt:lpstr>
      <vt:lpstr> Tamilnadu Industrial Investment Corp. Ltd. {TIIC},  Chennai M/s A.K. Associates </vt:lpstr>
      <vt:lpstr> Tamilnadu Industrial Investment Corp. Ltd. {TIIC},  Chennai M/s A.K. Associates </vt:lpstr>
      <vt:lpstr> Tamilnadu Industrial Investment Corp. Ltd. {TIIC},  Chennai M/s Yagappa Readymix Concrete </vt:lpstr>
      <vt:lpstr> Tamilnadu Industrial Investment Corp. Ltd. {TIIC},  Chennai M/s Yagappa Readymix Concrete </vt:lpstr>
      <vt:lpstr> Tamilnadu Industrial Investment Corp. Ltd. {TIIC},  Chennai M/s Friends Tyres  </vt:lpstr>
      <vt:lpstr> Tamilnadu Industrial Investment Corp. Ltd. {TIIC},  Chennai M/s Friends Tyres  </vt:lpstr>
      <vt:lpstr> Tamilnadu Industrial Investment Corp. Ltd. {TIIC},  Chennai M/s Abhinav Fabrics </vt:lpstr>
      <vt:lpstr> Tamilnadu Industrial Investment Corp. Ltd. {TIIC},  Chennai M/s Abhinav Fabrics </vt:lpstr>
      <vt:lpstr>Kerala Financial Corporation (KFC), Thiruvananthapuram M/s Yemvees </vt:lpstr>
      <vt:lpstr>Kerala Financial Corporation (KFC), Thiruvananthapuram M/s Yemvees </vt:lpstr>
      <vt:lpstr>Kerala Financial Corporation (KFC), Thiruvananthapuram M/s Genrobotic Innovation Pvt. Ltd.</vt:lpstr>
      <vt:lpstr>Kerala Financial Corporation (KFC), Thiruvananthapuram M/s Genrobotic Innovation Pvt. Ltd.</vt:lpstr>
      <vt:lpstr>Kerala Financial Corporation (KFC), Thiruvananthapuram M/s Star Pipes</vt:lpstr>
      <vt:lpstr>Kerala Financial Corporation (KFC), Thiruvananthapuram M/s Star Pipes</vt:lpstr>
      <vt:lpstr>Kerala Financial Corporation (KFC), Thiruvananthapuram M/s Vythiri Retreat Resorts</vt:lpstr>
      <vt:lpstr>Kerala Financial Corporation (KFC), Thiruvananthapuram M/s Vythiri Retreat Resorts</vt:lpstr>
      <vt:lpstr>Kerala Financial Corporation (KFC), Thiruvananthapuram M/s Akshay Plastics </vt:lpstr>
      <vt:lpstr>Kerala Financial Corporation (KFC), Thiruvananthapuram M/s Akshay Plastics </vt:lpstr>
      <vt:lpstr>Kerala Financial Corporation (KFC), Thiruvananthapuram M/s Vijay Traditional </vt:lpstr>
      <vt:lpstr>Kerala Financial Corporation (KFC), Thiruvananthapuram M/s Vijay Traditional </vt:lpstr>
      <vt:lpstr>Kerala Financial Corporation (KFC), Thiruvananthapuram M/s Camelot Cordiality Hotels Pvt. Ltd.</vt:lpstr>
      <vt:lpstr>Kerala Financial Corporation (KFC), Thiruvananthapuram M/s Camelot Cordiality Hotels Pvt. Ltd.</vt:lpstr>
      <vt:lpstr>Award for Outstanding SIIDCs Rajasthan State Industrial Development &amp; Investment Corp. Ltd.  {RIICO}, Jaipur</vt:lpstr>
      <vt:lpstr>Award for Outstanding SIIDCs Rajasthan State Industrial Development &amp; Investment Corp. Ltd.  {RIICO}, Jaipur</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PIPDIC in collaboration with COSIDICI  presents National Award Function – 2019 for “Outstanding Entrepreneurs” Funded By State Level Financial Institutions  (On January 21, 2019 At  6.00 p.m. Hotel Shangri-La, Bengaluru)</dc:title>
  <dc:creator>i3</dc:creator>
  <cp:lastModifiedBy>Windows User</cp:lastModifiedBy>
  <cp:revision>556</cp:revision>
  <cp:lastPrinted>2021-09-15T10:10:01Z</cp:lastPrinted>
  <dcterms:created xsi:type="dcterms:W3CDTF">2021-03-17T06:45:51Z</dcterms:created>
  <dcterms:modified xsi:type="dcterms:W3CDTF">2021-09-16T06:52:03Z</dcterms:modified>
</cp:coreProperties>
</file>