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08" r:id="rId1"/>
  </p:sldMasterIdLst>
  <p:notesMasterIdLst>
    <p:notesMasterId r:id="rId104"/>
  </p:notesMasterIdLst>
  <p:sldIdLst>
    <p:sldId id="256" r:id="rId2"/>
    <p:sldId id="283" r:id="rId3"/>
    <p:sldId id="284" r:id="rId4"/>
    <p:sldId id="285" r:id="rId5"/>
    <p:sldId id="286" r:id="rId6"/>
    <p:sldId id="287" r:id="rId7"/>
    <p:sldId id="288" r:id="rId8"/>
    <p:sldId id="289" r:id="rId9"/>
    <p:sldId id="290" r:id="rId10"/>
    <p:sldId id="291" r:id="rId11"/>
    <p:sldId id="292" r:id="rId12"/>
    <p:sldId id="293" r:id="rId13"/>
    <p:sldId id="294" r:id="rId14"/>
    <p:sldId id="295" r:id="rId15"/>
    <p:sldId id="296" r:id="rId16"/>
    <p:sldId id="362" r:id="rId17"/>
    <p:sldId id="363" r:id="rId18"/>
    <p:sldId id="364" r:id="rId19"/>
    <p:sldId id="365" r:id="rId20"/>
    <p:sldId id="355" r:id="rId21"/>
    <p:sldId id="356" r:id="rId22"/>
    <p:sldId id="366" r:id="rId23"/>
    <p:sldId id="367" r:id="rId24"/>
    <p:sldId id="263" r:id="rId25"/>
    <p:sldId id="264" r:id="rId26"/>
    <p:sldId id="265" r:id="rId27"/>
    <p:sldId id="266" r:id="rId28"/>
    <p:sldId id="267" r:id="rId29"/>
    <p:sldId id="268" r:id="rId30"/>
    <p:sldId id="271" r:id="rId31"/>
    <p:sldId id="272" r:id="rId32"/>
    <p:sldId id="273" r:id="rId33"/>
    <p:sldId id="274" r:id="rId34"/>
    <p:sldId id="275" r:id="rId35"/>
    <p:sldId id="276" r:id="rId36"/>
    <p:sldId id="277" r:id="rId37"/>
    <p:sldId id="278" r:id="rId38"/>
    <p:sldId id="279" r:id="rId39"/>
    <p:sldId id="280" r:id="rId40"/>
    <p:sldId id="297" r:id="rId41"/>
    <p:sldId id="298" r:id="rId42"/>
    <p:sldId id="299" r:id="rId43"/>
    <p:sldId id="300"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03" r:id="rId61"/>
    <p:sldId id="304" r:id="rId62"/>
    <p:sldId id="321" r:id="rId63"/>
    <p:sldId id="322" r:id="rId64"/>
    <p:sldId id="323" r:id="rId65"/>
    <p:sldId id="324" r:id="rId66"/>
    <p:sldId id="325" r:id="rId67"/>
    <p:sldId id="326" r:id="rId68"/>
    <p:sldId id="327" r:id="rId69"/>
    <p:sldId id="328" r:id="rId70"/>
    <p:sldId id="257" r:id="rId71"/>
    <p:sldId id="258" r:id="rId72"/>
    <p:sldId id="262" r:id="rId73"/>
    <p:sldId id="336" r:id="rId74"/>
    <p:sldId id="337" r:id="rId75"/>
    <p:sldId id="338" r:id="rId76"/>
    <p:sldId id="339" r:id="rId77"/>
    <p:sldId id="340" r:id="rId78"/>
    <p:sldId id="341" r:id="rId79"/>
    <p:sldId id="342" r:id="rId80"/>
    <p:sldId id="345" r:id="rId81"/>
    <p:sldId id="346" r:id="rId82"/>
    <p:sldId id="347" r:id="rId83"/>
    <p:sldId id="348" r:id="rId84"/>
    <p:sldId id="349" r:id="rId85"/>
    <p:sldId id="350" r:id="rId86"/>
    <p:sldId id="351" r:id="rId87"/>
    <p:sldId id="352" r:id="rId88"/>
    <p:sldId id="353" r:id="rId89"/>
    <p:sldId id="354" r:id="rId90"/>
    <p:sldId id="329" r:id="rId91"/>
    <p:sldId id="330" r:id="rId92"/>
    <p:sldId id="331" r:id="rId93"/>
    <p:sldId id="332" r:id="rId94"/>
    <p:sldId id="333" r:id="rId95"/>
    <p:sldId id="335" r:id="rId96"/>
    <p:sldId id="334" r:id="rId97"/>
    <p:sldId id="357" r:id="rId98"/>
    <p:sldId id="358" r:id="rId99"/>
    <p:sldId id="359" r:id="rId100"/>
    <p:sldId id="360" r:id="rId101"/>
    <p:sldId id="361" r:id="rId102"/>
    <p:sldId id="368"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96" d="100"/>
          <a:sy n="96" d="100"/>
        </p:scale>
        <p:origin x="-1224" y="30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824"/>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45D9E1-919C-47E1-93C6-5987C4B7C33F}" type="datetimeFigureOut">
              <a:rPr lang="en-US" smtClean="0"/>
              <a:pPr/>
              <a:t>2/25/2019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CF4CE0-0D4A-443E-A538-03ED2FF8241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CF4CE0-0D4A-443E-A538-03ED2FF82417}"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4F1787-0D77-48D7-8BBF-73F457E5A90F}"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F1787-0D77-48D7-8BBF-73F457E5A90F}"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4F1787-0D77-48D7-8BBF-73F457E5A90F}"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4F1787-0D77-48D7-8BBF-73F457E5A90F}"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4F1787-0D77-48D7-8BBF-73F457E5A90F}" type="datetimeFigureOut">
              <a:rPr lang="en-US" smtClean="0"/>
              <a:pPr/>
              <a:t>2/25/2019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4F1787-0D77-48D7-8BBF-73F457E5A90F}" type="datetimeFigureOut">
              <a:rPr lang="en-US" smtClean="0"/>
              <a:pPr/>
              <a:t>2/25/2019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4F1787-0D77-48D7-8BBF-73F457E5A90F}" type="datetimeFigureOut">
              <a:rPr lang="en-US" smtClean="0"/>
              <a:pPr/>
              <a:t>2/25/2019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4F1787-0D77-48D7-8BBF-73F457E5A90F}"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4F1787-0D77-48D7-8BBF-73F457E5A90F}" type="datetimeFigureOut">
              <a:rPr lang="en-US" smtClean="0"/>
              <a:pPr/>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F1787-0D77-48D7-8BBF-73F457E5A90F}"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F1787-0D77-48D7-8BBF-73F457E5A90F}" type="datetimeFigureOut">
              <a:rPr lang="en-US" smtClean="0"/>
              <a:pPr/>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E9588-D37E-4AB6-BE91-585C00648061}" type="slidenum">
              <a:rPr lang="en-US" smtClean="0"/>
              <a:pPr/>
              <a:t>‹#›</a:t>
            </a:fld>
            <a:endParaRPr lang="en-US"/>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6B19C"/>
            </a:gs>
            <a:gs pos="30000">
              <a:srgbClr val="D49E6C"/>
            </a:gs>
            <a:gs pos="70000">
              <a:srgbClr val="A65528"/>
            </a:gs>
            <a:gs pos="100000">
              <a:srgbClr val="663012"/>
            </a:gs>
          </a:gsLst>
          <a:lin ang="189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F1787-0D77-48D7-8BBF-73F457E5A90F}" type="datetimeFigureOut">
              <a:rPr lang="en-US" smtClean="0"/>
              <a:pPr/>
              <a:t>2/25/2019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AE9588-D37E-4AB6-BE91-585C006480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med"/>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81.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 Id="rId4" Type="http://schemas.openxmlformats.org/officeDocument/2006/relationships/image" Target="../media/image90.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96.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 Id="rId4" Type="http://schemas.openxmlformats.org/officeDocument/2006/relationships/image" Target="../media/image99.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3.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214282" y="142852"/>
            <a:ext cx="8786874" cy="6494085"/>
          </a:xfrm>
          <a:prstGeom prst="rect">
            <a:avLst/>
          </a:prstGeom>
        </p:spPr>
        <p:txBody>
          <a:bodyPr wrap="square">
            <a:spAutoFit/>
          </a:bodyPr>
          <a:lstStyle/>
          <a:p>
            <a:pPr algn="ctr"/>
            <a:endParaRPr lang="en-US" sz="3600" b="1" dirty="0" smtClean="0">
              <a:solidFill>
                <a:schemeClr val="tx1"/>
              </a:solidFill>
              <a:latin typeface="Franklin Gothic Medium" pitchFamily="34" charset="0"/>
            </a:endParaRPr>
          </a:p>
          <a:p>
            <a:pPr algn="ctr"/>
            <a:endParaRPr lang="en-US" sz="3600" b="1" dirty="0">
              <a:latin typeface="Franklin Gothic Medium" pitchFamily="34" charset="0"/>
            </a:endParaRPr>
          </a:p>
          <a:p>
            <a:pPr algn="ctr"/>
            <a:endParaRPr lang="en-US" sz="4000" b="1" dirty="0" smtClean="0">
              <a:solidFill>
                <a:schemeClr val="tx1"/>
              </a:solidFill>
              <a:latin typeface="Franklin Gothic Medium" pitchFamily="34" charset="0"/>
            </a:endParaRPr>
          </a:p>
          <a:p>
            <a:pPr algn="ctr"/>
            <a:r>
              <a:rPr lang="en-US" sz="4000" b="1" dirty="0" smtClean="0">
                <a:solidFill>
                  <a:schemeClr val="tx1"/>
                </a:solidFill>
                <a:latin typeface="Franklin Gothic Medium" pitchFamily="34" charset="0"/>
              </a:rPr>
              <a:t>KSFC </a:t>
            </a:r>
            <a:r>
              <a:rPr lang="en-US" sz="4000" b="1" cap="none" dirty="0" smtClean="0">
                <a:solidFill>
                  <a:schemeClr val="tx1"/>
                </a:solidFill>
                <a:latin typeface="Franklin Gothic Medium" pitchFamily="34" charset="0"/>
              </a:rPr>
              <a:t>in collaboration with </a:t>
            </a:r>
            <a:r>
              <a:rPr lang="en-US" sz="4000" b="1" dirty="0" smtClean="0">
                <a:solidFill>
                  <a:schemeClr val="tx1"/>
                </a:solidFill>
                <a:latin typeface="Franklin Gothic Medium" pitchFamily="34" charset="0"/>
              </a:rPr>
              <a:t>COSIDICI </a:t>
            </a:r>
            <a:br>
              <a:rPr lang="en-US" sz="4000" b="1" dirty="0" smtClean="0">
                <a:solidFill>
                  <a:schemeClr val="tx1"/>
                </a:solidFill>
                <a:latin typeface="Franklin Gothic Medium" pitchFamily="34" charset="0"/>
              </a:rPr>
            </a:br>
            <a:r>
              <a:rPr lang="en-US" sz="4000" b="1" cap="none" dirty="0" smtClean="0">
                <a:solidFill>
                  <a:schemeClr val="tx1"/>
                </a:solidFill>
                <a:latin typeface="Franklin Gothic Medium" pitchFamily="34" charset="0"/>
              </a:rPr>
              <a:t>presents</a:t>
            </a:r>
            <a:r>
              <a:rPr lang="en-US" sz="4000" b="1" dirty="0" smtClean="0">
                <a:solidFill>
                  <a:schemeClr val="tx1"/>
                </a:solidFill>
                <a:latin typeface="Franklin Gothic Medium" pitchFamily="34" charset="0"/>
              </a:rPr>
              <a:t/>
            </a:r>
            <a:br>
              <a:rPr lang="en-US" sz="4000" b="1" dirty="0" smtClean="0">
                <a:solidFill>
                  <a:schemeClr val="tx1"/>
                </a:solidFill>
                <a:latin typeface="Franklin Gothic Medium" pitchFamily="34" charset="0"/>
              </a:rPr>
            </a:br>
            <a:r>
              <a:rPr lang="en-US" sz="4000" b="1" i="1" cap="none" dirty="0" smtClean="0">
                <a:solidFill>
                  <a:schemeClr val="tx1"/>
                </a:solidFill>
                <a:latin typeface="Franklin Gothic Medium" pitchFamily="34" charset="0"/>
              </a:rPr>
              <a:t>National Award Function </a:t>
            </a:r>
            <a:r>
              <a:rPr lang="en-US" sz="4000" b="1" i="1" dirty="0" smtClean="0">
                <a:solidFill>
                  <a:schemeClr val="tx1"/>
                </a:solidFill>
                <a:latin typeface="Franklin Gothic Medium" pitchFamily="34" charset="0"/>
              </a:rPr>
              <a:t>– 2019</a:t>
            </a:r>
            <a:r>
              <a:rPr lang="en-US" sz="4000" b="1" dirty="0" smtClean="0">
                <a:solidFill>
                  <a:schemeClr val="tx1"/>
                </a:solidFill>
                <a:latin typeface="Franklin Gothic Medium" pitchFamily="34" charset="0"/>
              </a:rPr>
              <a:t/>
            </a:r>
            <a:br>
              <a:rPr lang="en-US" sz="4000" b="1" dirty="0" smtClean="0">
                <a:solidFill>
                  <a:schemeClr val="tx1"/>
                </a:solidFill>
                <a:latin typeface="Franklin Gothic Medium" pitchFamily="34" charset="0"/>
              </a:rPr>
            </a:br>
            <a:r>
              <a:rPr lang="en-US" sz="4000" b="1" cap="none" dirty="0" smtClean="0">
                <a:solidFill>
                  <a:schemeClr val="tx1"/>
                </a:solidFill>
                <a:latin typeface="Franklin Gothic Medium" pitchFamily="34" charset="0"/>
              </a:rPr>
              <a:t>for</a:t>
            </a:r>
            <a:r>
              <a:rPr lang="en-US" sz="4000" b="1" dirty="0" smtClean="0">
                <a:solidFill>
                  <a:schemeClr val="tx1"/>
                </a:solidFill>
                <a:latin typeface="Franklin Gothic Medium" pitchFamily="34" charset="0"/>
              </a:rPr>
              <a:t/>
            </a:r>
            <a:br>
              <a:rPr lang="en-US" sz="4000" b="1" dirty="0" smtClean="0">
                <a:solidFill>
                  <a:schemeClr val="tx1"/>
                </a:solidFill>
                <a:latin typeface="Franklin Gothic Medium" pitchFamily="34" charset="0"/>
              </a:rPr>
            </a:br>
            <a:r>
              <a:rPr lang="en-US" sz="4000" b="1" i="1" dirty="0" smtClean="0">
                <a:solidFill>
                  <a:schemeClr val="tx1"/>
                </a:solidFill>
                <a:latin typeface="Franklin Gothic Medium" pitchFamily="34" charset="0"/>
              </a:rPr>
              <a:t>“</a:t>
            </a:r>
            <a:r>
              <a:rPr lang="en-US" sz="4000" b="1" i="1" cap="none" dirty="0" smtClean="0">
                <a:solidFill>
                  <a:schemeClr val="tx1"/>
                </a:solidFill>
                <a:latin typeface="Franklin Gothic Medium" pitchFamily="34" charset="0"/>
              </a:rPr>
              <a:t>Outstanding Entrepreneurs”</a:t>
            </a:r>
            <a:r>
              <a:rPr lang="en-US" sz="4000" b="1" cap="none" dirty="0" smtClean="0">
                <a:solidFill>
                  <a:schemeClr val="tx1"/>
                </a:solidFill>
                <a:latin typeface="Franklin Gothic Medium" pitchFamily="34" charset="0"/>
              </a:rPr>
              <a:t/>
            </a:r>
            <a:br>
              <a:rPr lang="en-US" sz="4000" b="1" cap="none" dirty="0" smtClean="0">
                <a:solidFill>
                  <a:schemeClr val="tx1"/>
                </a:solidFill>
                <a:latin typeface="Franklin Gothic Medium" pitchFamily="34" charset="0"/>
              </a:rPr>
            </a:br>
            <a:r>
              <a:rPr lang="en-US" sz="4000" b="1" cap="none" dirty="0" smtClean="0">
                <a:solidFill>
                  <a:schemeClr val="tx1"/>
                </a:solidFill>
                <a:latin typeface="Franklin Gothic Medium" pitchFamily="34" charset="0"/>
              </a:rPr>
              <a:t>Funded By State Level Financial Institutions</a:t>
            </a:r>
            <a:r>
              <a:rPr lang="en-US" sz="3600" b="1" cap="none" dirty="0" smtClean="0">
                <a:solidFill>
                  <a:schemeClr val="tx1"/>
                </a:solidFill>
                <a:latin typeface="Franklin Gothic Medium" pitchFamily="34" charset="0"/>
              </a:rPr>
              <a:t/>
            </a:r>
            <a:br>
              <a:rPr lang="en-US" sz="3600" b="1" cap="none" dirty="0" smtClean="0">
                <a:solidFill>
                  <a:schemeClr val="tx1"/>
                </a:solidFill>
                <a:latin typeface="Franklin Gothic Medium" pitchFamily="34" charset="0"/>
              </a:rPr>
            </a:br>
            <a:r>
              <a:rPr lang="en-US" sz="2400" cap="none" dirty="0" smtClean="0">
                <a:solidFill>
                  <a:schemeClr val="tx1"/>
                </a:solidFill>
                <a:latin typeface="Franklin Gothic Medium" pitchFamily="34" charset="0"/>
              </a:rPr>
              <a:t> (On January 21, 2019 At  6.00 </a:t>
            </a:r>
            <a:r>
              <a:rPr lang="en-US" sz="2400" dirty="0" smtClean="0">
                <a:solidFill>
                  <a:schemeClr val="tx1"/>
                </a:solidFill>
                <a:latin typeface="Franklin Gothic Medium" pitchFamily="34" charset="0"/>
              </a:rPr>
              <a:t>p</a:t>
            </a:r>
            <a:r>
              <a:rPr lang="en-US" sz="2400" cap="none" dirty="0" smtClean="0">
                <a:solidFill>
                  <a:schemeClr val="tx1"/>
                </a:solidFill>
                <a:latin typeface="Franklin Gothic Medium" pitchFamily="34" charset="0"/>
              </a:rPr>
              <a:t>.m. Hotel </a:t>
            </a:r>
            <a:r>
              <a:rPr lang="en-US" sz="2400" dirty="0">
                <a:latin typeface="Franklin Gothic Medium" pitchFamily="34" charset="0"/>
              </a:rPr>
              <a:t>Shangri-La</a:t>
            </a:r>
            <a:r>
              <a:rPr lang="en-US" sz="2400" cap="none" dirty="0" smtClean="0">
                <a:solidFill>
                  <a:schemeClr val="tx1"/>
                </a:solidFill>
                <a:latin typeface="Franklin Gothic Medium" pitchFamily="34" charset="0"/>
              </a:rPr>
              <a:t>, </a:t>
            </a:r>
            <a:r>
              <a:rPr lang="en-US" sz="2400" cap="none" dirty="0" err="1" smtClean="0">
                <a:solidFill>
                  <a:schemeClr val="tx1"/>
                </a:solidFill>
                <a:latin typeface="Franklin Gothic Medium" pitchFamily="34" charset="0"/>
              </a:rPr>
              <a:t>Bengaluru</a:t>
            </a:r>
            <a:r>
              <a:rPr lang="en-US" sz="2400" cap="none" dirty="0" smtClean="0">
                <a:solidFill>
                  <a:schemeClr val="tx1"/>
                </a:solidFill>
                <a:latin typeface="Franklin Gothic Medium" pitchFamily="34" charset="0"/>
              </a:rPr>
              <a:t>)</a:t>
            </a:r>
            <a:endParaRPr lang="en-US" sz="2400" dirty="0">
              <a:latin typeface="Franklin Gothic Medium" pitchFamily="34" charset="0"/>
            </a:endParaRPr>
          </a:p>
        </p:txBody>
      </p:sp>
      <p:pic>
        <p:nvPicPr>
          <p:cNvPr id="22" name="Picture 21" descr="final logo cosidc"/>
          <p:cNvPicPr/>
          <p:nvPr/>
        </p:nvPicPr>
        <p:blipFill>
          <a:blip r:embed="rId2" cstate="print"/>
          <a:srcRect l="5000" t="6250" r="10000" b="12500"/>
          <a:stretch>
            <a:fillRect/>
          </a:stretch>
        </p:blipFill>
        <p:spPr bwMode="auto">
          <a:xfrm>
            <a:off x="7429520" y="214290"/>
            <a:ext cx="1214446" cy="1214446"/>
          </a:xfrm>
          <a:prstGeom prst="rect">
            <a:avLst/>
          </a:prstGeom>
          <a:noFill/>
          <a:ln w="9525">
            <a:noFill/>
            <a:miter lim="800000"/>
            <a:headEnd/>
            <a:tailEnd/>
          </a:ln>
        </p:spPr>
      </p:pic>
      <p:pic>
        <p:nvPicPr>
          <p:cNvPr id="1026" name="Picture 2" descr="C:\Users\I3\Desktop\AWARD2019-PHOTOGRAPHS-VIDEO\website\cosidici\1 (1).JPG"/>
          <p:cNvPicPr>
            <a:picLocks noChangeAspect="1" noChangeArrowheads="1"/>
          </p:cNvPicPr>
          <p:nvPr/>
        </p:nvPicPr>
        <p:blipFill>
          <a:blip r:embed="rId3" cstate="print"/>
          <a:srcRect l="26939" r="19184"/>
          <a:stretch>
            <a:fillRect/>
          </a:stretch>
        </p:blipFill>
        <p:spPr bwMode="auto">
          <a:xfrm>
            <a:off x="4071934" y="142852"/>
            <a:ext cx="1071570" cy="1714512"/>
          </a:xfrm>
          <a:prstGeom prst="rect">
            <a:avLst/>
          </a:prstGeom>
          <a:noFill/>
        </p:spPr>
      </p:pic>
      <p:pic>
        <p:nvPicPr>
          <p:cNvPr id="5" name="Picture 4" descr="Image result for ksfc logo"/>
          <p:cNvPicPr/>
          <p:nvPr/>
        </p:nvPicPr>
        <p:blipFill>
          <a:blip r:embed="rId4">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l="38540" t="16667" r="35091" b="11109"/>
          <a:stretch>
            <a:fillRect/>
          </a:stretch>
        </p:blipFill>
        <p:spPr bwMode="auto">
          <a:xfrm>
            <a:off x="642910" y="357166"/>
            <a:ext cx="1214446" cy="1143008"/>
          </a:xfrm>
          <a:prstGeom prst="rect">
            <a:avLst/>
          </a:prstGeom>
          <a:noFill/>
          <a:ln>
            <a:noFill/>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500198"/>
          </a:xfrm>
        </p:spPr>
        <p:txBody>
          <a:bodyPr>
            <a:noAutofit/>
          </a:bodyPr>
          <a:lstStyle/>
          <a:p>
            <a:r>
              <a:rPr lang="en-US" sz="3300" b="1" dirty="0" smtClean="0">
                <a:latin typeface="Franklin Gothic Book" pitchFamily="34" charset="0"/>
              </a:rPr>
              <a:t>Andhra Pradesh State Financial Corporation {APSFC}, Vijayawada</a:t>
            </a:r>
            <a:br>
              <a:rPr lang="en-US" sz="3300" b="1" dirty="0" smtClean="0">
                <a:latin typeface="Franklin Gothic Book" pitchFamily="34" charset="0"/>
              </a:rPr>
            </a:br>
            <a:r>
              <a:rPr lang="en-US" sz="4000" b="1" dirty="0" smtClean="0">
                <a:latin typeface="Franklin Gothic Book" pitchFamily="34" charset="0"/>
              </a:rPr>
              <a:t>M/s Pioneer Machining Solutions </a:t>
            </a:r>
          </a:p>
        </p:txBody>
      </p:sp>
      <p:pic>
        <p:nvPicPr>
          <p:cNvPr id="1026" name="Picture 2" descr="E:\Desktop\My Document\AWARDS\AWARDS 2019\awardees\APSFC\PIONEER\Pioneer Machining.jpg"/>
          <p:cNvPicPr>
            <a:picLocks noChangeAspect="1" noChangeArrowheads="1"/>
          </p:cNvPicPr>
          <p:nvPr/>
        </p:nvPicPr>
        <p:blipFill>
          <a:blip r:embed="rId2" cstate="print"/>
          <a:srcRect r="3227" b="3201"/>
          <a:stretch>
            <a:fillRect/>
          </a:stretch>
        </p:blipFill>
        <p:spPr bwMode="auto">
          <a:xfrm>
            <a:off x="214282" y="2143116"/>
            <a:ext cx="2428892" cy="3286148"/>
          </a:xfrm>
          <a:prstGeom prst="rect">
            <a:avLst/>
          </a:prstGeom>
          <a:noFill/>
        </p:spPr>
      </p:pic>
      <p:pic>
        <p:nvPicPr>
          <p:cNvPr id="1027" name="Picture 3" descr="E:\Desktop\My Document\AWARDS\AWARDS 2019\awardees\APSFC\PIONEER\Pioneer Machining -1.jpg"/>
          <p:cNvPicPr>
            <a:picLocks noChangeAspect="1" noChangeArrowheads="1"/>
          </p:cNvPicPr>
          <p:nvPr/>
        </p:nvPicPr>
        <p:blipFill>
          <a:blip r:embed="rId3"/>
          <a:srcRect/>
          <a:stretch>
            <a:fillRect/>
          </a:stretch>
        </p:blipFill>
        <p:spPr bwMode="auto">
          <a:xfrm>
            <a:off x="2857488" y="2000240"/>
            <a:ext cx="5976947" cy="4643446"/>
          </a:xfrm>
          <a:prstGeom prst="rect">
            <a:avLst/>
          </a:prstGeom>
          <a:noFill/>
        </p:spPr>
      </p:pic>
      <p:sp>
        <p:nvSpPr>
          <p:cNvPr id="6" name="Rectangle 5"/>
          <p:cNvSpPr/>
          <p:nvPr/>
        </p:nvSpPr>
        <p:spPr>
          <a:xfrm>
            <a:off x="71406" y="5429264"/>
            <a:ext cx="2786082" cy="830997"/>
          </a:xfrm>
          <a:prstGeom prst="rect">
            <a:avLst/>
          </a:prstGeom>
        </p:spPr>
        <p:txBody>
          <a:bodyPr wrap="square">
            <a:spAutoFit/>
          </a:bodyPr>
          <a:lstStyle/>
          <a:p>
            <a:r>
              <a:rPr lang="en-US" sz="2400" b="1" dirty="0" smtClean="0">
                <a:latin typeface="Franklin Gothic Book" pitchFamily="34" charset="0"/>
              </a:rPr>
              <a:t>Shri V. </a:t>
            </a:r>
            <a:r>
              <a:rPr lang="en-US" sz="2400" b="1" dirty="0" err="1" smtClean="0">
                <a:latin typeface="Franklin Gothic Book" pitchFamily="34" charset="0"/>
              </a:rPr>
              <a:t>Sai</a:t>
            </a:r>
            <a:r>
              <a:rPr lang="en-US" sz="2400" b="1" dirty="0" smtClean="0">
                <a:latin typeface="Franklin Gothic Book" pitchFamily="34" charset="0"/>
              </a:rPr>
              <a:t> </a:t>
            </a:r>
            <a:r>
              <a:rPr lang="en-US" sz="2400" b="1" dirty="0" err="1" smtClean="0">
                <a:latin typeface="Franklin Gothic Book" pitchFamily="34" charset="0"/>
              </a:rPr>
              <a:t>Sreenivasulu</a:t>
            </a:r>
            <a:r>
              <a:rPr lang="en-US" sz="2400" b="1" dirty="0" smtClean="0">
                <a:latin typeface="Franklin Gothic Book" pitchFamily="34" charset="0"/>
              </a:rPr>
              <a:t> Reddy </a:t>
            </a:r>
            <a:endParaRPr lang="en-US" sz="2400" dirty="0"/>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143140"/>
          </a:xfrm>
        </p:spPr>
        <p:txBody>
          <a:bodyPr>
            <a:noAutofit/>
          </a:bodyPr>
          <a:lstStyle/>
          <a:p>
            <a:pPr>
              <a:spcBef>
                <a:spcPts val="0"/>
              </a:spcBef>
            </a:pPr>
            <a:r>
              <a:rPr lang="en-US" sz="3300" b="1" dirty="0" smtClean="0">
                <a:latin typeface="Franklin Gothic Book" pitchFamily="34" charset="0"/>
              </a:rPr>
              <a:t>Andhra Pradesh State Financial Corporation {APSFC}, Vijayawada</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Pioneer Machining Solutions </a:t>
            </a:r>
          </a:p>
        </p:txBody>
      </p:sp>
      <p:sp>
        <p:nvSpPr>
          <p:cNvPr id="3" name="Content Placeholder 2"/>
          <p:cNvSpPr>
            <a:spLocks noGrp="1"/>
          </p:cNvSpPr>
          <p:nvPr>
            <p:ph idx="1"/>
          </p:nvPr>
        </p:nvSpPr>
        <p:spPr>
          <a:xfrm>
            <a:off x="214282" y="1903433"/>
            <a:ext cx="8715436" cy="4740277"/>
          </a:xfrm>
        </p:spPr>
        <p:txBody>
          <a:bodyPr>
            <a:normAutofit fontScale="85000" lnSpcReduction="10000"/>
          </a:bodyPr>
          <a:lstStyle/>
          <a:p>
            <a:pPr marL="0" indent="0" algn="just">
              <a:lnSpc>
                <a:spcPct val="110000"/>
              </a:lnSpc>
              <a:spcBef>
                <a:spcPts val="0"/>
              </a:spcBef>
              <a:buNone/>
            </a:pPr>
            <a:endParaRPr lang="en-US" sz="3600" b="1" dirty="0" smtClean="0">
              <a:latin typeface="Franklin Gothic Book" pitchFamily="34" charset="0"/>
            </a:endParaRPr>
          </a:p>
          <a:p>
            <a:pPr marL="0" lvl="0" indent="0" algn="just">
              <a:lnSpc>
                <a:spcPct val="110000"/>
              </a:lnSpc>
              <a:spcBef>
                <a:spcPts val="0"/>
              </a:spcBef>
              <a:buNone/>
            </a:pPr>
            <a:r>
              <a:rPr lang="en-US" sz="3600" b="1" dirty="0" smtClean="0">
                <a:latin typeface="Franklin Gothic Book" pitchFamily="34" charset="0"/>
              </a:rPr>
              <a:t>M/s Pioneer Machining Solutions was established by Shri V. </a:t>
            </a:r>
            <a:r>
              <a:rPr lang="en-US" sz="3600" b="1" dirty="0" err="1" smtClean="0">
                <a:latin typeface="Franklin Gothic Book" pitchFamily="34" charset="0"/>
              </a:rPr>
              <a:t>Sai</a:t>
            </a:r>
            <a:r>
              <a:rPr lang="en-US" sz="3600" b="1" dirty="0" smtClean="0">
                <a:latin typeface="Franklin Gothic Book" pitchFamily="34" charset="0"/>
              </a:rPr>
              <a:t> </a:t>
            </a:r>
            <a:r>
              <a:rPr lang="en-US" sz="3600" b="1" dirty="0" err="1" smtClean="0">
                <a:latin typeface="Franklin Gothic Book" pitchFamily="34" charset="0"/>
              </a:rPr>
              <a:t>Sreenivasulu</a:t>
            </a:r>
            <a:r>
              <a:rPr lang="en-US" sz="3600" b="1" dirty="0" smtClean="0">
                <a:latin typeface="Franklin Gothic Book" pitchFamily="34" charset="0"/>
              </a:rPr>
              <a:t> Reddy &amp; Shri V. </a:t>
            </a:r>
            <a:r>
              <a:rPr lang="en-US" sz="3600" b="1" dirty="0" err="1" smtClean="0">
                <a:latin typeface="Franklin Gothic Book" pitchFamily="34" charset="0"/>
              </a:rPr>
              <a:t>Syamsunder</a:t>
            </a:r>
            <a:r>
              <a:rPr lang="en-US" sz="3600" b="1" dirty="0" smtClean="0">
                <a:latin typeface="Franklin Gothic Book" pitchFamily="34" charset="0"/>
              </a:rPr>
              <a:t> Reddy, in Nellore, Andhra Pradesh with financial assistance from APSFC.  The unit is involved in manufacturing of Precision Engineering Components. Its clients include M/s </a:t>
            </a:r>
            <a:r>
              <a:rPr lang="en-US" sz="3600" b="1" dirty="0" err="1" smtClean="0">
                <a:latin typeface="Franklin Gothic Book" pitchFamily="34" charset="0"/>
              </a:rPr>
              <a:t>Nelcast</a:t>
            </a:r>
            <a:r>
              <a:rPr lang="en-US" sz="3600" b="1" dirty="0" smtClean="0">
                <a:latin typeface="Franklin Gothic Book" pitchFamily="34" charset="0"/>
              </a:rPr>
              <a:t> and the OEMs located in Nellore and Chennai regions.</a:t>
            </a:r>
          </a:p>
          <a:p>
            <a:pPr>
              <a:buNone/>
            </a:pPr>
            <a:r>
              <a:rPr lang="en-US" dirty="0" smtClean="0"/>
              <a:t> </a:t>
            </a:r>
          </a:p>
          <a:p>
            <a:pPr marL="0" indent="0" algn="just">
              <a:spcBef>
                <a:spcPts val="0"/>
              </a:spcBef>
              <a:buNone/>
            </a:pPr>
            <a:r>
              <a:rPr lang="en-US" b="1" dirty="0" smtClean="0">
                <a:latin typeface="Franklin Gothic Book" pitchFamily="34" charset="0"/>
              </a:rPr>
              <a:t> </a:t>
            </a: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1714512"/>
          </a:xfrm>
        </p:spPr>
        <p:txBody>
          <a:bodyPr>
            <a:noAutofit/>
          </a:bodyPr>
          <a:lstStyle/>
          <a:p>
            <a:r>
              <a:rPr lang="en-US" sz="3300" b="1" dirty="0" smtClean="0">
                <a:latin typeface="Franklin Gothic Book" pitchFamily="34" charset="0"/>
              </a:rPr>
              <a:t>Andhra Pradesh State Financial Corporation {APSFC}, Vijayawada</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Allegro Specialty Chemicals Pvt. Ltd.</a:t>
            </a:r>
          </a:p>
        </p:txBody>
      </p:sp>
      <p:pic>
        <p:nvPicPr>
          <p:cNvPr id="2050" name="Picture 2" descr="E:\Desktop\My Document\AWARDS\AWARDS 2019\awardees\APSFC\Allegro Specialty Chemicals Pvt Ltd\Santhi Sagar.jpg"/>
          <p:cNvPicPr>
            <a:picLocks noChangeAspect="1" noChangeArrowheads="1"/>
          </p:cNvPicPr>
          <p:nvPr/>
        </p:nvPicPr>
        <p:blipFill>
          <a:blip r:embed="rId2" cstate="print"/>
          <a:srcRect/>
          <a:stretch>
            <a:fillRect/>
          </a:stretch>
        </p:blipFill>
        <p:spPr bwMode="auto">
          <a:xfrm>
            <a:off x="285720" y="2214554"/>
            <a:ext cx="2669553" cy="3500438"/>
          </a:xfrm>
          <a:prstGeom prst="rect">
            <a:avLst/>
          </a:prstGeom>
          <a:noFill/>
        </p:spPr>
      </p:pic>
      <p:pic>
        <p:nvPicPr>
          <p:cNvPr id="2051" name="Picture 3"/>
          <p:cNvPicPr>
            <a:picLocks noChangeAspect="1" noChangeArrowheads="1"/>
          </p:cNvPicPr>
          <p:nvPr/>
        </p:nvPicPr>
        <p:blipFill>
          <a:blip r:embed="rId3"/>
          <a:srcRect/>
          <a:stretch>
            <a:fillRect/>
          </a:stretch>
        </p:blipFill>
        <p:spPr bwMode="auto">
          <a:xfrm>
            <a:off x="3357554" y="2170368"/>
            <a:ext cx="5535828" cy="4330466"/>
          </a:xfrm>
          <a:prstGeom prst="rect">
            <a:avLst/>
          </a:prstGeom>
          <a:noFill/>
          <a:ln w="9525">
            <a:noFill/>
            <a:miter lim="800000"/>
            <a:headEnd/>
            <a:tailEnd/>
          </a:ln>
          <a:effectLst/>
        </p:spPr>
      </p:pic>
      <p:sp>
        <p:nvSpPr>
          <p:cNvPr id="6" name="Rectangle 5"/>
          <p:cNvSpPr/>
          <p:nvPr/>
        </p:nvSpPr>
        <p:spPr>
          <a:xfrm>
            <a:off x="-35474" y="5702874"/>
            <a:ext cx="3390287" cy="446276"/>
          </a:xfrm>
          <a:prstGeom prst="rect">
            <a:avLst/>
          </a:prstGeom>
        </p:spPr>
        <p:txBody>
          <a:bodyPr wrap="none">
            <a:spAutoFit/>
          </a:bodyPr>
          <a:lstStyle/>
          <a:p>
            <a:r>
              <a:rPr lang="en-US" sz="2300" b="1" dirty="0" smtClean="0">
                <a:latin typeface="Franklin Gothic Book" pitchFamily="34" charset="0"/>
              </a:rPr>
              <a:t>Shri </a:t>
            </a:r>
            <a:r>
              <a:rPr lang="en-US" sz="2300" b="1" dirty="0" err="1" smtClean="0">
                <a:latin typeface="Franklin Gothic Book" pitchFamily="34" charset="0"/>
              </a:rPr>
              <a:t>Ravipati</a:t>
            </a:r>
            <a:r>
              <a:rPr lang="en-US" sz="2300" b="1" dirty="0" smtClean="0">
                <a:latin typeface="Franklin Gothic Book" pitchFamily="34" charset="0"/>
              </a:rPr>
              <a:t> </a:t>
            </a:r>
            <a:r>
              <a:rPr lang="en-US" sz="2300" b="1" dirty="0" err="1" smtClean="0">
                <a:latin typeface="Franklin Gothic Book" pitchFamily="34" charset="0"/>
              </a:rPr>
              <a:t>Shantisagar</a:t>
            </a:r>
            <a:r>
              <a:rPr lang="en-US" sz="2300" b="1" dirty="0" smtClean="0">
                <a:latin typeface="Franklin Gothic Book" pitchFamily="34" charset="0"/>
              </a:rPr>
              <a:t> </a:t>
            </a:r>
            <a:endParaRPr lang="en-US" sz="2300" dirty="0"/>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24"/>
            <a:ext cx="9001156" cy="2286016"/>
          </a:xfrm>
        </p:spPr>
        <p:txBody>
          <a:bodyPr>
            <a:noAutofit/>
          </a:bodyPr>
          <a:lstStyle/>
          <a:p>
            <a:r>
              <a:rPr lang="en-US" sz="3300" b="1" dirty="0" smtClean="0">
                <a:latin typeface="Franklin Gothic Book" pitchFamily="34" charset="0"/>
              </a:rPr>
              <a:t>Andhra Pradesh State Financial Corporation {APSFC}, Vijayawada</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Allegro Specialty Chemicals Pvt. Ltd.</a:t>
            </a:r>
          </a:p>
        </p:txBody>
      </p:sp>
      <p:sp>
        <p:nvSpPr>
          <p:cNvPr id="3" name="Content Placeholder 2"/>
          <p:cNvSpPr>
            <a:spLocks noGrp="1"/>
          </p:cNvSpPr>
          <p:nvPr>
            <p:ph idx="1"/>
          </p:nvPr>
        </p:nvSpPr>
        <p:spPr>
          <a:xfrm>
            <a:off x="214282" y="2357430"/>
            <a:ext cx="8715436" cy="4214842"/>
          </a:xfrm>
        </p:spPr>
        <p:txBody>
          <a:bodyPr>
            <a:noAutofit/>
          </a:bodyPr>
          <a:lstStyle/>
          <a:p>
            <a:pPr marL="0" indent="0" algn="just">
              <a:spcBef>
                <a:spcPts val="0"/>
              </a:spcBef>
              <a:buNone/>
            </a:pPr>
            <a:endParaRPr lang="en-US" sz="3600" b="1" dirty="0" smtClean="0">
              <a:latin typeface="Franklin Gothic Book" pitchFamily="34" charset="0"/>
            </a:endParaRPr>
          </a:p>
          <a:p>
            <a:pPr marL="0" indent="0" algn="just">
              <a:spcBef>
                <a:spcPts val="0"/>
              </a:spcBef>
              <a:buNone/>
            </a:pPr>
            <a:r>
              <a:rPr lang="en-US" sz="3300" b="1" dirty="0" smtClean="0">
                <a:latin typeface="Franklin Gothic Book" pitchFamily="34" charset="0"/>
              </a:rPr>
              <a:t>M/s. Allegro Specialty Chemicals </a:t>
            </a:r>
            <a:r>
              <a:rPr lang="en-US" sz="3300" b="1" dirty="0" err="1" smtClean="0">
                <a:latin typeface="Franklin Gothic Book" pitchFamily="34" charset="0"/>
              </a:rPr>
              <a:t>Pvt</a:t>
            </a:r>
            <a:r>
              <a:rPr lang="en-US" sz="3300" b="1" dirty="0" smtClean="0">
                <a:latin typeface="Franklin Gothic Book" pitchFamily="34" charset="0"/>
              </a:rPr>
              <a:t> Ltd. was established by Shri </a:t>
            </a:r>
            <a:r>
              <a:rPr lang="en-US" sz="3300" b="1" dirty="0" err="1" smtClean="0">
                <a:latin typeface="Franklin Gothic Book" pitchFamily="34" charset="0"/>
              </a:rPr>
              <a:t>Ravipati</a:t>
            </a:r>
            <a:r>
              <a:rPr lang="en-US" sz="3300" b="1" dirty="0" smtClean="0">
                <a:latin typeface="Franklin Gothic Book" pitchFamily="34" charset="0"/>
              </a:rPr>
              <a:t> </a:t>
            </a:r>
            <a:r>
              <a:rPr lang="en-US" sz="3300" b="1" dirty="0" err="1" smtClean="0">
                <a:latin typeface="Franklin Gothic Book" pitchFamily="34" charset="0"/>
              </a:rPr>
              <a:t>Shantisagar</a:t>
            </a:r>
            <a:r>
              <a:rPr lang="en-US" sz="3300" b="1" dirty="0" smtClean="0">
                <a:latin typeface="Franklin Gothic Book" pitchFamily="34" charset="0"/>
              </a:rPr>
              <a:t> and Ms. </a:t>
            </a:r>
            <a:r>
              <a:rPr lang="en-US" sz="3300" b="1" dirty="0" err="1" smtClean="0">
                <a:latin typeface="Franklin Gothic Book" pitchFamily="34" charset="0"/>
              </a:rPr>
              <a:t>Niyatee</a:t>
            </a:r>
            <a:r>
              <a:rPr lang="en-US" sz="3300" b="1" dirty="0" smtClean="0">
                <a:latin typeface="Franklin Gothic Book" pitchFamily="34" charset="0"/>
              </a:rPr>
              <a:t> </a:t>
            </a:r>
            <a:r>
              <a:rPr lang="en-US" sz="3300" b="1" dirty="0" err="1" smtClean="0">
                <a:latin typeface="Franklin Gothic Book" pitchFamily="34" charset="0"/>
              </a:rPr>
              <a:t>Ravipati</a:t>
            </a:r>
            <a:r>
              <a:rPr lang="en-US" sz="3300" b="1" dirty="0" smtClean="0">
                <a:latin typeface="Franklin Gothic Book" pitchFamily="34" charset="0"/>
              </a:rPr>
              <a:t> in the year 2015 with financial assistance from APSFC at Industrial Park developed by APIIC in Nellore.  It is involved in manufacture of  sodium </a:t>
            </a:r>
            <a:r>
              <a:rPr lang="en-US" sz="3300" b="1" dirty="0" err="1" smtClean="0">
                <a:latin typeface="Franklin Gothic Book" pitchFamily="34" charset="0"/>
              </a:rPr>
              <a:t>methoxide</a:t>
            </a:r>
            <a:r>
              <a:rPr lang="en-US" sz="3300" b="1" dirty="0" smtClean="0">
                <a:latin typeface="Franklin Gothic Book" pitchFamily="34" charset="0"/>
              </a:rPr>
              <a:t>.</a:t>
            </a:r>
          </a:p>
          <a:p>
            <a:pPr marL="0" indent="0" algn="just">
              <a:spcBef>
                <a:spcPts val="0"/>
              </a:spcBef>
              <a:buNone/>
            </a:pPr>
            <a:r>
              <a:rPr lang="en-US" sz="3600" b="1" dirty="0" smtClean="0">
                <a:latin typeface="Franklin Gothic Book" pitchFamily="34" charset="0"/>
              </a:rPr>
              <a:t> </a:t>
            </a:r>
          </a:p>
          <a:p>
            <a:pPr marL="0" indent="0" algn="just">
              <a:spcBef>
                <a:spcPts val="0"/>
              </a:spcBef>
              <a:buNone/>
            </a:pPr>
            <a:endParaRPr lang="en-US" sz="3600"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643074"/>
          </a:xfrm>
        </p:spPr>
        <p:txBody>
          <a:bodyPr>
            <a:noAutofit/>
          </a:bodyPr>
          <a:lstStyle/>
          <a:p>
            <a:r>
              <a:rPr lang="en-US" sz="3300" b="1" dirty="0" smtClean="0">
                <a:latin typeface="Franklin Gothic Book" pitchFamily="34" charset="0"/>
              </a:rPr>
              <a:t>Andhra Pradesh State Financial Corporation {APSFC}, Vijayawada</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Beevee</a:t>
            </a:r>
            <a:r>
              <a:rPr lang="en-US" sz="4000" b="1" dirty="0" smtClean="0">
                <a:latin typeface="Franklin Gothic Book" pitchFamily="34" charset="0"/>
              </a:rPr>
              <a:t> Rubber Tech</a:t>
            </a:r>
          </a:p>
        </p:txBody>
      </p:sp>
      <p:pic>
        <p:nvPicPr>
          <p:cNvPr id="3074" name="Picture 2" descr="E:\Desktop\My Document\AWARDS\AWARDS 2019\awardees\APSFC\BeeVee\T Sulochana.jpg"/>
          <p:cNvPicPr>
            <a:picLocks noChangeAspect="1" noChangeArrowheads="1"/>
          </p:cNvPicPr>
          <p:nvPr/>
        </p:nvPicPr>
        <p:blipFill>
          <a:blip r:embed="rId2" cstate="print"/>
          <a:srcRect t="16537" b="9967"/>
          <a:stretch>
            <a:fillRect/>
          </a:stretch>
        </p:blipFill>
        <p:spPr bwMode="auto">
          <a:xfrm>
            <a:off x="319143" y="2571744"/>
            <a:ext cx="2181155" cy="2857520"/>
          </a:xfrm>
          <a:prstGeom prst="rect">
            <a:avLst/>
          </a:prstGeom>
          <a:noFill/>
        </p:spPr>
      </p:pic>
      <p:sp>
        <p:nvSpPr>
          <p:cNvPr id="5" name="Rectangle 4"/>
          <p:cNvSpPr/>
          <p:nvPr/>
        </p:nvSpPr>
        <p:spPr>
          <a:xfrm>
            <a:off x="142844" y="5429264"/>
            <a:ext cx="2518766" cy="461665"/>
          </a:xfrm>
          <a:prstGeom prst="rect">
            <a:avLst/>
          </a:prstGeom>
        </p:spPr>
        <p:txBody>
          <a:bodyPr wrap="none">
            <a:spAutoFit/>
          </a:bodyPr>
          <a:lstStyle/>
          <a:p>
            <a:r>
              <a:rPr lang="en-US" sz="2400" b="1" dirty="0" err="1" smtClean="0">
                <a:latin typeface="Franklin Gothic Book" pitchFamily="34" charset="0"/>
              </a:rPr>
              <a:t>Smt</a:t>
            </a:r>
            <a:r>
              <a:rPr lang="en-US" sz="2400" b="1" dirty="0" smtClean="0">
                <a:latin typeface="Franklin Gothic Book" pitchFamily="34" charset="0"/>
              </a:rPr>
              <a:t> T. </a:t>
            </a:r>
            <a:r>
              <a:rPr lang="en-US" sz="2400" b="1" dirty="0" err="1" smtClean="0">
                <a:latin typeface="Franklin Gothic Book" pitchFamily="34" charset="0"/>
              </a:rPr>
              <a:t>Sulochana</a:t>
            </a:r>
            <a:r>
              <a:rPr lang="en-US" sz="2400" b="1" dirty="0" smtClean="0">
                <a:latin typeface="Franklin Gothic Book" pitchFamily="34" charset="0"/>
              </a:rPr>
              <a:t> </a:t>
            </a:r>
            <a:endParaRPr lang="en-US" sz="2400" dirty="0"/>
          </a:p>
        </p:txBody>
      </p:sp>
      <p:pic>
        <p:nvPicPr>
          <p:cNvPr id="3075" name="Picture 3" descr="E:\Desktop\My Document\AWARDS\AWARDS 2019\awardees\APSFC\BeeVee\Beevee Factory.jpg"/>
          <p:cNvPicPr>
            <a:picLocks noChangeAspect="1" noChangeArrowheads="1"/>
          </p:cNvPicPr>
          <p:nvPr/>
        </p:nvPicPr>
        <p:blipFill>
          <a:blip r:embed="rId3"/>
          <a:srcRect t="22625" b="30994"/>
          <a:stretch>
            <a:fillRect/>
          </a:stretch>
        </p:blipFill>
        <p:spPr bwMode="auto">
          <a:xfrm>
            <a:off x="2786050" y="2214554"/>
            <a:ext cx="6128888" cy="4429156"/>
          </a:xfrm>
          <a:prstGeom prst="rect">
            <a:avLst/>
          </a:prstGeom>
          <a:noFill/>
        </p:spPr>
      </p:pic>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143140"/>
          </a:xfrm>
        </p:spPr>
        <p:txBody>
          <a:bodyPr>
            <a:noAutofit/>
          </a:bodyPr>
          <a:lstStyle/>
          <a:p>
            <a:r>
              <a:rPr lang="en-US" sz="3300" b="1" dirty="0" smtClean="0">
                <a:latin typeface="Franklin Gothic Book" pitchFamily="34" charset="0"/>
              </a:rPr>
              <a:t>Andhra Pradesh State Financial Corporation {APSFC}, Vijayawada</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Beevee</a:t>
            </a:r>
            <a:r>
              <a:rPr lang="en-US" sz="4000" b="1" dirty="0" smtClean="0">
                <a:latin typeface="Franklin Gothic Book" pitchFamily="34" charset="0"/>
              </a:rPr>
              <a:t> Rubber Tech</a:t>
            </a:r>
          </a:p>
        </p:txBody>
      </p:sp>
      <p:sp>
        <p:nvSpPr>
          <p:cNvPr id="3" name="Content Placeholder 2"/>
          <p:cNvSpPr>
            <a:spLocks noGrp="1"/>
          </p:cNvSpPr>
          <p:nvPr>
            <p:ph idx="1"/>
          </p:nvPr>
        </p:nvSpPr>
        <p:spPr>
          <a:xfrm>
            <a:off x="214282" y="2143116"/>
            <a:ext cx="8715436" cy="4500594"/>
          </a:xfrm>
        </p:spPr>
        <p:txBody>
          <a:bodyPr>
            <a:normAutofit fontScale="92500"/>
          </a:bodyPr>
          <a:lstStyle/>
          <a:p>
            <a:pPr marL="0" indent="0" algn="just">
              <a:spcBef>
                <a:spcPts val="0"/>
              </a:spcBef>
              <a:buNone/>
            </a:pPr>
            <a:endParaRPr lang="en-US" sz="3300" b="1" dirty="0" smtClean="0">
              <a:latin typeface="Franklin Gothic Book" pitchFamily="34" charset="0"/>
            </a:endParaRPr>
          </a:p>
          <a:p>
            <a:pPr marL="0" indent="0" algn="just">
              <a:spcBef>
                <a:spcPts val="0"/>
              </a:spcBef>
              <a:buNone/>
            </a:pPr>
            <a:endParaRPr lang="en-US" sz="3300" b="1" dirty="0" smtClean="0">
              <a:latin typeface="Franklin Gothic Book" pitchFamily="34" charset="0"/>
            </a:endParaRPr>
          </a:p>
          <a:p>
            <a:pPr marL="0" indent="0" algn="just">
              <a:spcBef>
                <a:spcPts val="0"/>
              </a:spcBef>
              <a:buNone/>
            </a:pPr>
            <a:r>
              <a:rPr lang="en-US" sz="3300" b="1" dirty="0" smtClean="0">
                <a:latin typeface="Franklin Gothic Book" pitchFamily="34" charset="0"/>
              </a:rPr>
              <a:t>M/s. </a:t>
            </a:r>
            <a:r>
              <a:rPr lang="en-US" sz="3300" b="1" dirty="0" err="1" smtClean="0">
                <a:latin typeface="Franklin Gothic Book" pitchFamily="34" charset="0"/>
              </a:rPr>
              <a:t>Beevee</a:t>
            </a:r>
            <a:r>
              <a:rPr lang="en-US" sz="3300" b="1" dirty="0" smtClean="0">
                <a:latin typeface="Franklin Gothic Book" pitchFamily="34" charset="0"/>
              </a:rPr>
              <a:t> Rubber Tech was established by </a:t>
            </a:r>
            <a:r>
              <a:rPr lang="en-US" sz="3300" b="1" dirty="0" err="1" smtClean="0">
                <a:latin typeface="Franklin Gothic Book" pitchFamily="34" charset="0"/>
              </a:rPr>
              <a:t>Smt</a:t>
            </a:r>
            <a:r>
              <a:rPr lang="en-US" sz="3300" b="1" dirty="0" smtClean="0">
                <a:latin typeface="Franklin Gothic Book" pitchFamily="34" charset="0"/>
              </a:rPr>
              <a:t> T. </a:t>
            </a:r>
            <a:r>
              <a:rPr lang="en-US" sz="3300" b="1" dirty="0" err="1" smtClean="0">
                <a:latin typeface="Franklin Gothic Book" pitchFamily="34" charset="0"/>
              </a:rPr>
              <a:t>Sulochana</a:t>
            </a:r>
            <a:r>
              <a:rPr lang="en-US" sz="3300" b="1" dirty="0" smtClean="0">
                <a:latin typeface="Franklin Gothic Book" pitchFamily="34" charset="0"/>
              </a:rPr>
              <a:t> &amp; </a:t>
            </a:r>
            <a:r>
              <a:rPr lang="en-US" sz="3300" b="1" dirty="0" err="1" smtClean="0">
                <a:latin typeface="Franklin Gothic Book" pitchFamily="34" charset="0"/>
              </a:rPr>
              <a:t>Smt</a:t>
            </a:r>
            <a:r>
              <a:rPr lang="en-US" sz="3300" b="1" dirty="0" smtClean="0">
                <a:latin typeface="Franklin Gothic Book" pitchFamily="34" charset="0"/>
              </a:rPr>
              <a:t> T. </a:t>
            </a:r>
            <a:r>
              <a:rPr lang="en-US" sz="3300" b="1" dirty="0" err="1" smtClean="0">
                <a:latin typeface="Franklin Gothic Book" pitchFamily="34" charset="0"/>
              </a:rPr>
              <a:t>Mamatha</a:t>
            </a:r>
            <a:r>
              <a:rPr lang="en-US" sz="3300" b="1" dirty="0" smtClean="0">
                <a:latin typeface="Franklin Gothic Book" pitchFamily="34" charset="0"/>
              </a:rPr>
              <a:t> as a partnership firm in the year 2018 with financial assistance from APSFC at an industrial park developed by APIIC in Nellore.  It manufactures Industrial Rubber Products(Pulley Lagging Rubber Sheets, Conveyor Care Rubber Products Etc.)</a:t>
            </a:r>
            <a:r>
              <a:rPr lang="en-US" sz="3300" b="1" dirty="0" smtClean="0"/>
              <a:t> </a:t>
            </a:r>
            <a:r>
              <a:rPr lang="en-US" sz="3300" dirty="0" smtClean="0"/>
              <a:t>  </a:t>
            </a:r>
          </a:p>
          <a:p>
            <a:endParaRPr lang="en-US" dirty="0" smtClean="0"/>
          </a:p>
          <a:p>
            <a:endParaRPr lang="en-US" dirty="0" smtClean="0"/>
          </a:p>
          <a:p>
            <a:endParaRPr lang="en-US" dirty="0"/>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643074"/>
          </a:xfrm>
        </p:spPr>
        <p:txBody>
          <a:bodyPr>
            <a:noAutofit/>
          </a:bodyPr>
          <a:lstStyle/>
          <a:p>
            <a:r>
              <a:rPr lang="en-US" sz="3300" b="1" dirty="0" smtClean="0">
                <a:latin typeface="Franklin Gothic Book" pitchFamily="34" charset="0"/>
              </a:rPr>
              <a:t>Andhra Pradesh State Financial Corporation {APSFC}, Vijayawada</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Mydhili</a:t>
            </a:r>
            <a:r>
              <a:rPr lang="en-US" sz="4000" b="1" dirty="0" smtClean="0">
                <a:latin typeface="Franklin Gothic Book" pitchFamily="34" charset="0"/>
              </a:rPr>
              <a:t> Hospitals</a:t>
            </a:r>
          </a:p>
        </p:txBody>
      </p:sp>
      <p:pic>
        <p:nvPicPr>
          <p:cNvPr id="4098" name="Picture 2" descr="E:\Desktop\My Document\AWARDS\AWARDS 2019\awardees\APSFC\mythili hospital\Dr.G.Mydhili-2.JPG"/>
          <p:cNvPicPr>
            <a:picLocks noChangeAspect="1" noChangeArrowheads="1"/>
          </p:cNvPicPr>
          <p:nvPr/>
        </p:nvPicPr>
        <p:blipFill>
          <a:blip r:embed="rId3" cstate="print"/>
          <a:srcRect l="21504" r="17780"/>
          <a:stretch>
            <a:fillRect/>
          </a:stretch>
        </p:blipFill>
        <p:spPr bwMode="auto">
          <a:xfrm>
            <a:off x="428596" y="2143116"/>
            <a:ext cx="2714644" cy="3959396"/>
          </a:xfrm>
          <a:prstGeom prst="rect">
            <a:avLst/>
          </a:prstGeom>
          <a:noFill/>
        </p:spPr>
      </p:pic>
      <p:pic>
        <p:nvPicPr>
          <p:cNvPr id="4100" name="Picture 4" descr="E:\Desktop\My Document\AWARDS\AWARDS 2019\awardees\APSFC\mythili hospital\Mydhili Hospital.jpg"/>
          <p:cNvPicPr>
            <a:picLocks noChangeAspect="1" noChangeArrowheads="1"/>
          </p:cNvPicPr>
          <p:nvPr/>
        </p:nvPicPr>
        <p:blipFill>
          <a:blip r:embed="rId4" cstate="print"/>
          <a:srcRect/>
          <a:stretch>
            <a:fillRect/>
          </a:stretch>
        </p:blipFill>
        <p:spPr bwMode="auto">
          <a:xfrm>
            <a:off x="3500430" y="2071678"/>
            <a:ext cx="5214974" cy="4500594"/>
          </a:xfrm>
          <a:prstGeom prst="rect">
            <a:avLst/>
          </a:prstGeom>
          <a:noFill/>
        </p:spPr>
      </p:pic>
      <p:sp>
        <p:nvSpPr>
          <p:cNvPr id="7" name="Rectangle 6"/>
          <p:cNvSpPr/>
          <p:nvPr/>
        </p:nvSpPr>
        <p:spPr>
          <a:xfrm>
            <a:off x="214282" y="6072206"/>
            <a:ext cx="3010504" cy="523220"/>
          </a:xfrm>
          <a:prstGeom prst="rect">
            <a:avLst/>
          </a:prstGeom>
        </p:spPr>
        <p:txBody>
          <a:bodyPr wrap="none">
            <a:spAutoFit/>
          </a:bodyPr>
          <a:lstStyle/>
          <a:p>
            <a:r>
              <a:rPr lang="en-US" sz="2800" b="1" dirty="0" smtClean="0">
                <a:latin typeface="Franklin Gothic Book" pitchFamily="34" charset="0"/>
              </a:rPr>
              <a:t>Dr. </a:t>
            </a:r>
            <a:r>
              <a:rPr lang="en-US" sz="2800" b="1" dirty="0" err="1" smtClean="0">
                <a:latin typeface="Franklin Gothic Book" pitchFamily="34" charset="0"/>
              </a:rPr>
              <a:t>Gurram</a:t>
            </a:r>
            <a:r>
              <a:rPr lang="en-US" sz="2800" b="1" dirty="0" smtClean="0">
                <a:latin typeface="Franklin Gothic Book" pitchFamily="34" charset="0"/>
              </a:rPr>
              <a:t> </a:t>
            </a:r>
            <a:r>
              <a:rPr lang="en-US" sz="2800" b="1" dirty="0" err="1" smtClean="0">
                <a:latin typeface="Franklin Gothic Book" pitchFamily="34" charset="0"/>
              </a:rPr>
              <a:t>Mydhili</a:t>
            </a:r>
            <a:endParaRPr lang="en-US" sz="2800" dirty="0"/>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214578"/>
          </a:xfrm>
        </p:spPr>
        <p:txBody>
          <a:bodyPr>
            <a:noAutofit/>
          </a:bodyPr>
          <a:lstStyle/>
          <a:p>
            <a:r>
              <a:rPr lang="en-US" sz="3300" b="1" dirty="0" smtClean="0">
                <a:latin typeface="Franklin Gothic Book" pitchFamily="34" charset="0"/>
              </a:rPr>
              <a:t>Andhra Pradesh State Financial Corporation {APSFC}, Vijayawada</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Mydhili</a:t>
            </a:r>
            <a:r>
              <a:rPr lang="en-US" sz="4000" b="1" dirty="0" smtClean="0">
                <a:latin typeface="Franklin Gothic Book" pitchFamily="34" charset="0"/>
              </a:rPr>
              <a:t> Hospitals</a:t>
            </a:r>
          </a:p>
        </p:txBody>
      </p:sp>
      <p:sp>
        <p:nvSpPr>
          <p:cNvPr id="3" name="Content Placeholder 2"/>
          <p:cNvSpPr>
            <a:spLocks noGrp="1"/>
          </p:cNvSpPr>
          <p:nvPr>
            <p:ph idx="1"/>
          </p:nvPr>
        </p:nvSpPr>
        <p:spPr>
          <a:xfrm>
            <a:off x="214282" y="2071678"/>
            <a:ext cx="8715436" cy="4572032"/>
          </a:xfrm>
        </p:spPr>
        <p:txBody>
          <a:bodyPr>
            <a:normAutofit fontScale="62500" lnSpcReduction="20000"/>
          </a:bodyPr>
          <a:lstStyle/>
          <a:p>
            <a:pPr marL="0" indent="0" algn="just">
              <a:lnSpc>
                <a:spcPct val="120000"/>
              </a:lnSpc>
              <a:spcBef>
                <a:spcPts val="0"/>
              </a:spcBef>
              <a:buNone/>
            </a:pPr>
            <a:endParaRPr lang="en-US" sz="4100" b="1" dirty="0" smtClean="0">
              <a:latin typeface="Franklin Gothic Book" pitchFamily="34" charset="0"/>
            </a:endParaRPr>
          </a:p>
          <a:p>
            <a:pPr marL="0" indent="0" algn="just">
              <a:lnSpc>
                <a:spcPct val="120000"/>
              </a:lnSpc>
              <a:spcBef>
                <a:spcPts val="0"/>
              </a:spcBef>
              <a:buNone/>
            </a:pPr>
            <a:r>
              <a:rPr lang="en-US" sz="4100" b="1" dirty="0" smtClean="0">
                <a:latin typeface="Franklin Gothic Book" pitchFamily="34" charset="0"/>
              </a:rPr>
              <a:t>M/s. </a:t>
            </a:r>
            <a:r>
              <a:rPr lang="en-US" sz="4100" b="1" dirty="0" err="1" smtClean="0">
                <a:latin typeface="Franklin Gothic Book" pitchFamily="34" charset="0"/>
              </a:rPr>
              <a:t>Mydhili</a:t>
            </a:r>
            <a:r>
              <a:rPr lang="en-US" sz="4100" b="1" dirty="0" smtClean="0">
                <a:latin typeface="Franklin Gothic Book" pitchFamily="34" charset="0"/>
              </a:rPr>
              <a:t> Hospitals was established as a partnership firm by Dr. </a:t>
            </a:r>
            <a:r>
              <a:rPr lang="en-US" sz="4100" b="1" dirty="0" err="1" smtClean="0">
                <a:latin typeface="Franklin Gothic Book" pitchFamily="34" charset="0"/>
              </a:rPr>
              <a:t>Gurram</a:t>
            </a:r>
            <a:r>
              <a:rPr lang="en-US" sz="4100" b="1" dirty="0" smtClean="0">
                <a:latin typeface="Franklin Gothic Book" pitchFamily="34" charset="0"/>
              </a:rPr>
              <a:t> </a:t>
            </a:r>
            <a:r>
              <a:rPr lang="en-US" sz="4100" b="1" dirty="0" err="1" smtClean="0">
                <a:latin typeface="Franklin Gothic Book" pitchFamily="34" charset="0"/>
              </a:rPr>
              <a:t>Mydhili</a:t>
            </a:r>
            <a:r>
              <a:rPr lang="en-US" sz="4100" b="1" dirty="0" smtClean="0">
                <a:latin typeface="Franklin Gothic Book" pitchFamily="34" charset="0"/>
              </a:rPr>
              <a:t>, Shri L. V. </a:t>
            </a:r>
            <a:r>
              <a:rPr lang="en-US" sz="4100" b="1" dirty="0" err="1" smtClean="0">
                <a:latin typeface="Franklin Gothic Book" pitchFamily="34" charset="0"/>
              </a:rPr>
              <a:t>Ramana</a:t>
            </a:r>
            <a:r>
              <a:rPr lang="en-US" sz="4100" b="1" dirty="0" smtClean="0">
                <a:latin typeface="Franklin Gothic Book" pitchFamily="34" charset="0"/>
              </a:rPr>
              <a:t> </a:t>
            </a:r>
            <a:r>
              <a:rPr lang="en-US" sz="4100" b="1" dirty="0" err="1" smtClean="0">
                <a:latin typeface="Franklin Gothic Book" pitchFamily="34" charset="0"/>
              </a:rPr>
              <a:t>Babu</a:t>
            </a:r>
            <a:r>
              <a:rPr lang="en-US" sz="4100" b="1" dirty="0" smtClean="0">
                <a:latin typeface="Franklin Gothic Book" pitchFamily="34" charset="0"/>
              </a:rPr>
              <a:t> and Ms. L. </a:t>
            </a:r>
            <a:r>
              <a:rPr lang="en-US" sz="4100" b="1" dirty="0" err="1" smtClean="0">
                <a:latin typeface="Franklin Gothic Book" pitchFamily="34" charset="0"/>
              </a:rPr>
              <a:t>Hithaishi</a:t>
            </a:r>
            <a:r>
              <a:rPr lang="en-US" sz="4100" b="1" dirty="0" smtClean="0">
                <a:latin typeface="Franklin Gothic Book" pitchFamily="34" charset="0"/>
              </a:rPr>
              <a:t> with financial assistance from APSFC.  It is a multi specialty hospital with 100 bed capacity. The Hospital is well established and is having good reputation in </a:t>
            </a:r>
            <a:r>
              <a:rPr lang="en-US" sz="4100" b="1" dirty="0" err="1" smtClean="0">
                <a:latin typeface="Franklin Gothic Book" pitchFamily="34" charset="0"/>
              </a:rPr>
              <a:t>Gudur</a:t>
            </a:r>
            <a:r>
              <a:rPr lang="en-US" sz="4100" b="1" dirty="0" smtClean="0">
                <a:latin typeface="Franklin Gothic Book" pitchFamily="34" charset="0"/>
              </a:rPr>
              <a:t> and surrounding areas. It is a Panel Hospital for public sector undertakings in the area and approved Hospital for many insurance TPAs.  The hospital is prompt in its repayment schedule.</a:t>
            </a:r>
          </a:p>
          <a:p>
            <a:endParaRPr lang="en-US" dirty="0"/>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643074"/>
          </a:xfrm>
        </p:spPr>
        <p:txBody>
          <a:bodyPr>
            <a:noAutofit/>
          </a:bodyPr>
          <a:lstStyle/>
          <a:p>
            <a:r>
              <a:rPr lang="en-US" sz="3300" b="1" dirty="0" smtClean="0">
                <a:latin typeface="Franklin Gothic Book" pitchFamily="34" charset="0"/>
              </a:rPr>
              <a:t>Andhra Pradesh State Financial Corporation {APSFC}, Vijayawada</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Southern Bags </a:t>
            </a:r>
          </a:p>
        </p:txBody>
      </p:sp>
      <p:pic>
        <p:nvPicPr>
          <p:cNvPr id="5122" name="Picture 2" descr="E:\Desktop\My Document\AWARDS\AWARDS 2019\awardees\APSFC\SOUTHERN BAGS\Southern Bags.jpg"/>
          <p:cNvPicPr>
            <a:picLocks noChangeAspect="1" noChangeArrowheads="1"/>
          </p:cNvPicPr>
          <p:nvPr/>
        </p:nvPicPr>
        <p:blipFill>
          <a:blip r:embed="rId2"/>
          <a:srcRect/>
          <a:stretch>
            <a:fillRect/>
          </a:stretch>
        </p:blipFill>
        <p:spPr bwMode="auto">
          <a:xfrm>
            <a:off x="357158" y="2071678"/>
            <a:ext cx="2357454" cy="3714776"/>
          </a:xfrm>
          <a:prstGeom prst="rect">
            <a:avLst/>
          </a:prstGeom>
          <a:noFill/>
        </p:spPr>
      </p:pic>
      <p:pic>
        <p:nvPicPr>
          <p:cNvPr id="5123" name="Picture 3" descr="E:\Desktop\My Document\AWARDS\AWARDS 2019\awardees\APSFC\SOUTHERN BAGS\Southern Bags.jpeg"/>
          <p:cNvPicPr>
            <a:picLocks noChangeAspect="1" noChangeArrowheads="1"/>
          </p:cNvPicPr>
          <p:nvPr/>
        </p:nvPicPr>
        <p:blipFill>
          <a:blip r:embed="rId3"/>
          <a:srcRect b="8823"/>
          <a:stretch>
            <a:fillRect/>
          </a:stretch>
        </p:blipFill>
        <p:spPr bwMode="auto">
          <a:xfrm>
            <a:off x="3428992" y="2000240"/>
            <a:ext cx="5335286" cy="4643470"/>
          </a:xfrm>
          <a:prstGeom prst="rect">
            <a:avLst/>
          </a:prstGeom>
          <a:noFill/>
        </p:spPr>
      </p:pic>
      <p:sp>
        <p:nvSpPr>
          <p:cNvPr id="6" name="Rectangle 5"/>
          <p:cNvSpPr/>
          <p:nvPr/>
        </p:nvSpPr>
        <p:spPr>
          <a:xfrm>
            <a:off x="285720" y="5786454"/>
            <a:ext cx="3286148" cy="830997"/>
          </a:xfrm>
          <a:prstGeom prst="rect">
            <a:avLst/>
          </a:prstGeom>
        </p:spPr>
        <p:txBody>
          <a:bodyPr wrap="square">
            <a:spAutoFit/>
          </a:bodyPr>
          <a:lstStyle/>
          <a:p>
            <a:r>
              <a:rPr lang="en-US" sz="2400" b="1" dirty="0" smtClean="0">
                <a:latin typeface="Franklin Gothic Book" pitchFamily="34" charset="0"/>
              </a:rPr>
              <a:t>Smt. </a:t>
            </a:r>
            <a:r>
              <a:rPr lang="en-US" sz="2400" b="1" dirty="0" err="1" smtClean="0">
                <a:latin typeface="Franklin Gothic Book" pitchFamily="34" charset="0"/>
              </a:rPr>
              <a:t>Sannareddy</a:t>
            </a:r>
            <a:r>
              <a:rPr lang="en-US" sz="2400" b="1" dirty="0" smtClean="0">
                <a:latin typeface="Franklin Gothic Book" pitchFamily="34" charset="0"/>
              </a:rPr>
              <a:t> </a:t>
            </a:r>
            <a:r>
              <a:rPr lang="en-US" sz="2400" b="1" dirty="0" err="1" smtClean="0">
                <a:latin typeface="Franklin Gothic Book" pitchFamily="34" charset="0"/>
              </a:rPr>
              <a:t>Neeraja</a:t>
            </a:r>
            <a:r>
              <a:rPr lang="en-US" sz="2400" b="1" dirty="0" smtClean="0">
                <a:latin typeface="Franklin Gothic Book" pitchFamily="34" charset="0"/>
              </a:rPr>
              <a:t> Reddy</a:t>
            </a:r>
            <a:endParaRPr lang="en-US" sz="2400" dirty="0"/>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071702"/>
          </a:xfrm>
        </p:spPr>
        <p:txBody>
          <a:bodyPr>
            <a:noAutofit/>
          </a:bodyPr>
          <a:lstStyle/>
          <a:p>
            <a:r>
              <a:rPr lang="en-US" sz="3300" b="1" dirty="0" smtClean="0">
                <a:latin typeface="Franklin Gothic Book" pitchFamily="34" charset="0"/>
              </a:rPr>
              <a:t>Andhra Pradesh State Financial Corporation {APSFC}, Vijayawada</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Southern Bags </a:t>
            </a:r>
          </a:p>
        </p:txBody>
      </p:sp>
      <p:sp>
        <p:nvSpPr>
          <p:cNvPr id="3" name="Content Placeholder 2"/>
          <p:cNvSpPr>
            <a:spLocks noGrp="1"/>
          </p:cNvSpPr>
          <p:nvPr>
            <p:ph idx="1"/>
          </p:nvPr>
        </p:nvSpPr>
        <p:spPr>
          <a:xfrm>
            <a:off x="214282" y="2428868"/>
            <a:ext cx="8715436" cy="4214842"/>
          </a:xfrm>
        </p:spPr>
        <p:txBody>
          <a:bodyPr>
            <a:normAutofit fontScale="85000" lnSpcReduction="20000"/>
          </a:bodyPr>
          <a:lstStyle/>
          <a:p>
            <a:pPr marL="0" indent="0" algn="just">
              <a:lnSpc>
                <a:spcPct val="110000"/>
              </a:lnSpc>
              <a:spcBef>
                <a:spcPts val="0"/>
              </a:spcBef>
              <a:buNone/>
            </a:pPr>
            <a:endParaRPr lang="en-US" sz="3600" b="1" dirty="0" smtClean="0">
              <a:latin typeface="Franklin Gothic Book" pitchFamily="34" charset="0"/>
            </a:endParaRPr>
          </a:p>
          <a:p>
            <a:pPr marL="0" indent="0" algn="just">
              <a:lnSpc>
                <a:spcPct val="110000"/>
              </a:lnSpc>
              <a:spcBef>
                <a:spcPts val="0"/>
              </a:spcBef>
              <a:buNone/>
            </a:pPr>
            <a:endParaRPr lang="en-US" sz="3600" b="1" dirty="0" smtClean="0">
              <a:latin typeface="Franklin Gothic Book" pitchFamily="34" charset="0"/>
            </a:endParaRPr>
          </a:p>
          <a:p>
            <a:pPr marL="0" indent="0" algn="just">
              <a:lnSpc>
                <a:spcPct val="110000"/>
              </a:lnSpc>
              <a:spcBef>
                <a:spcPts val="0"/>
              </a:spcBef>
              <a:buNone/>
            </a:pPr>
            <a:r>
              <a:rPr lang="en-US" sz="3600" b="1" dirty="0" smtClean="0">
                <a:latin typeface="Franklin Gothic Book" pitchFamily="34" charset="0"/>
              </a:rPr>
              <a:t>M/s Southern Bags was started as  a partnership firm by Smt. </a:t>
            </a:r>
            <a:r>
              <a:rPr lang="en-US" sz="3600" b="1" dirty="0" err="1" smtClean="0">
                <a:latin typeface="Franklin Gothic Book" pitchFamily="34" charset="0"/>
              </a:rPr>
              <a:t>Sannareddy</a:t>
            </a:r>
            <a:r>
              <a:rPr lang="en-US" sz="3600" b="1" dirty="0" smtClean="0">
                <a:latin typeface="Franklin Gothic Book" pitchFamily="34" charset="0"/>
              </a:rPr>
              <a:t> </a:t>
            </a:r>
            <a:r>
              <a:rPr lang="en-US" sz="3600" b="1" dirty="0" err="1" smtClean="0">
                <a:latin typeface="Franklin Gothic Book" pitchFamily="34" charset="0"/>
              </a:rPr>
              <a:t>Neeraja</a:t>
            </a:r>
            <a:r>
              <a:rPr lang="en-US" sz="3600" b="1" dirty="0" smtClean="0">
                <a:latin typeface="Franklin Gothic Book" pitchFamily="34" charset="0"/>
              </a:rPr>
              <a:t> Reddy, Smt. </a:t>
            </a:r>
            <a:r>
              <a:rPr lang="en-US" sz="3600" b="1" dirty="0" err="1" smtClean="0">
                <a:latin typeface="Franklin Gothic Book" pitchFamily="34" charset="0"/>
              </a:rPr>
              <a:t>Sannareddy</a:t>
            </a:r>
            <a:r>
              <a:rPr lang="en-US" sz="3600" b="1" dirty="0" smtClean="0">
                <a:latin typeface="Franklin Gothic Book" pitchFamily="34" charset="0"/>
              </a:rPr>
              <a:t> </a:t>
            </a:r>
            <a:r>
              <a:rPr lang="en-US" sz="3600" b="1" dirty="0" err="1" smtClean="0">
                <a:latin typeface="Franklin Gothic Book" pitchFamily="34" charset="0"/>
              </a:rPr>
              <a:t>Triveni</a:t>
            </a:r>
            <a:r>
              <a:rPr lang="en-US" sz="3600" b="1" dirty="0" smtClean="0">
                <a:latin typeface="Franklin Gothic Book" pitchFamily="34" charset="0"/>
              </a:rPr>
              <a:t>, Smt. </a:t>
            </a:r>
            <a:r>
              <a:rPr lang="en-US" sz="3600" b="1" dirty="0" err="1" smtClean="0">
                <a:latin typeface="Franklin Gothic Book" pitchFamily="34" charset="0"/>
              </a:rPr>
              <a:t>Sannareddy</a:t>
            </a:r>
            <a:r>
              <a:rPr lang="en-US" sz="3600" b="1" dirty="0" smtClean="0">
                <a:latin typeface="Franklin Gothic Book" pitchFamily="34" charset="0"/>
              </a:rPr>
              <a:t> </a:t>
            </a:r>
            <a:r>
              <a:rPr lang="en-US" sz="3600" b="1" dirty="0" err="1" smtClean="0">
                <a:latin typeface="Franklin Gothic Book" pitchFamily="34" charset="0"/>
              </a:rPr>
              <a:t>Suneethamma</a:t>
            </a:r>
            <a:r>
              <a:rPr lang="en-US" sz="3600" b="1" dirty="0" smtClean="0">
                <a:latin typeface="Franklin Gothic Book" pitchFamily="34" charset="0"/>
              </a:rPr>
              <a:t> and Smt. </a:t>
            </a:r>
            <a:r>
              <a:rPr lang="en-US" sz="3600" b="1" dirty="0" err="1" smtClean="0">
                <a:latin typeface="Franklin Gothic Book" pitchFamily="34" charset="0"/>
              </a:rPr>
              <a:t>Pelluru</a:t>
            </a:r>
            <a:r>
              <a:rPr lang="en-US" sz="3600" b="1" dirty="0" smtClean="0">
                <a:latin typeface="Franklin Gothic Book" pitchFamily="34" charset="0"/>
              </a:rPr>
              <a:t> </a:t>
            </a:r>
            <a:r>
              <a:rPr lang="en-US" sz="3600" b="1" dirty="0" err="1" smtClean="0">
                <a:latin typeface="Franklin Gothic Book" pitchFamily="34" charset="0"/>
              </a:rPr>
              <a:t>Sudha</a:t>
            </a:r>
            <a:r>
              <a:rPr lang="en-US" sz="3600" b="1" dirty="0" smtClean="0">
                <a:latin typeface="Franklin Gothic Book" pitchFamily="34" charset="0"/>
              </a:rPr>
              <a:t> </a:t>
            </a:r>
            <a:r>
              <a:rPr lang="en-US" sz="3600" b="1" dirty="0" err="1" smtClean="0">
                <a:latin typeface="Franklin Gothic Book" pitchFamily="34" charset="0"/>
              </a:rPr>
              <a:t>Rani</a:t>
            </a:r>
            <a:r>
              <a:rPr lang="en-US" sz="3600" b="1" dirty="0" smtClean="0">
                <a:latin typeface="Franklin Gothic Book" pitchFamily="34" charset="0"/>
              </a:rPr>
              <a:t> in the year 2011 with financial assistance from APSFC.  It manufactures PP Printed, Plain Non-woven Fabric Bags.</a:t>
            </a:r>
            <a:r>
              <a:rPr lang="en-US" dirty="0" smtClean="0"/>
              <a:t> </a:t>
            </a:r>
          </a:p>
          <a:p>
            <a:pPr>
              <a:buNone/>
            </a:pPr>
            <a:endParaRPr lang="en-US" dirty="0" smtClean="0"/>
          </a:p>
          <a:p>
            <a:endParaRPr lang="en-US" dirty="0"/>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000264"/>
          </a:xfrm>
        </p:spPr>
        <p:txBody>
          <a:bodyPr>
            <a:noAutofit/>
          </a:bodyPr>
          <a:lstStyle/>
          <a:p>
            <a:r>
              <a:rPr lang="en-US" sz="3300" b="1" dirty="0" smtClean="0">
                <a:latin typeface="Franklin Gothic Book" pitchFamily="34" charset="0"/>
              </a:rPr>
              <a:t>Andhra Pradesh State Financial Corporation {APSFC}, Vijayawada</a:t>
            </a:r>
            <a:br>
              <a:rPr lang="en-US" sz="3300" b="1" dirty="0" smtClean="0">
                <a:latin typeface="Franklin Gothic Book" pitchFamily="34" charset="0"/>
              </a:rPr>
            </a:br>
            <a:r>
              <a:rPr lang="en-US" sz="4000" b="1" dirty="0" smtClean="0">
                <a:latin typeface="Franklin Gothic Book" pitchFamily="34" charset="0"/>
              </a:rPr>
              <a:t>M/s Fun Park </a:t>
            </a:r>
          </a:p>
        </p:txBody>
      </p:sp>
      <p:pic>
        <p:nvPicPr>
          <p:cNvPr id="6146" name="Picture 2" descr="E:\Desktop\My Document\AWARDS\AWARDS 2019\awardees\APSFC\FUN PARK\New Doc 2019-01-16 (2).jpg"/>
          <p:cNvPicPr>
            <a:picLocks noChangeAspect="1" noChangeArrowheads="1"/>
          </p:cNvPicPr>
          <p:nvPr/>
        </p:nvPicPr>
        <p:blipFill>
          <a:blip r:embed="rId2"/>
          <a:srcRect l="2798" t="2174" r="4864" b="2174"/>
          <a:stretch>
            <a:fillRect/>
          </a:stretch>
        </p:blipFill>
        <p:spPr bwMode="auto">
          <a:xfrm>
            <a:off x="428596" y="2285992"/>
            <a:ext cx="2500330" cy="3286148"/>
          </a:xfrm>
          <a:prstGeom prst="rect">
            <a:avLst/>
          </a:prstGeom>
          <a:noFill/>
        </p:spPr>
      </p:pic>
      <p:sp>
        <p:nvSpPr>
          <p:cNvPr id="5" name="Rectangle 4"/>
          <p:cNvSpPr/>
          <p:nvPr/>
        </p:nvSpPr>
        <p:spPr>
          <a:xfrm>
            <a:off x="71406" y="5559998"/>
            <a:ext cx="3206134" cy="461665"/>
          </a:xfrm>
          <a:prstGeom prst="rect">
            <a:avLst/>
          </a:prstGeom>
        </p:spPr>
        <p:txBody>
          <a:bodyPr wrap="none">
            <a:spAutoFit/>
          </a:bodyPr>
          <a:lstStyle/>
          <a:p>
            <a:r>
              <a:rPr lang="en-US" sz="2400" b="1" dirty="0" smtClean="0">
                <a:latin typeface="Franklin Gothic Book" pitchFamily="34" charset="0"/>
              </a:rPr>
              <a:t>Shri </a:t>
            </a:r>
            <a:r>
              <a:rPr lang="en-US" sz="2400" b="1" dirty="0" err="1" smtClean="0">
                <a:latin typeface="Franklin Gothic Book" pitchFamily="34" charset="0"/>
              </a:rPr>
              <a:t>Pothuri</a:t>
            </a:r>
            <a:r>
              <a:rPr lang="en-US" sz="2400" b="1" dirty="0" smtClean="0">
                <a:latin typeface="Franklin Gothic Book" pitchFamily="34" charset="0"/>
              </a:rPr>
              <a:t> </a:t>
            </a:r>
            <a:r>
              <a:rPr lang="en-US" sz="2400" b="1" dirty="0" err="1" smtClean="0">
                <a:latin typeface="Franklin Gothic Book" pitchFamily="34" charset="0"/>
              </a:rPr>
              <a:t>Srinivasulu</a:t>
            </a:r>
            <a:endParaRPr lang="en-US" sz="2400" dirty="0"/>
          </a:p>
        </p:txBody>
      </p:sp>
      <p:pic>
        <p:nvPicPr>
          <p:cNvPr id="6147" name="Picture 3" descr="E:\Desktop\My Document\AWARDS\AWARDS 2019\awardees\APSFC\FUN PARK\Fun Park.jpg"/>
          <p:cNvPicPr>
            <a:picLocks noChangeAspect="1" noChangeArrowheads="1"/>
          </p:cNvPicPr>
          <p:nvPr/>
        </p:nvPicPr>
        <p:blipFill>
          <a:blip r:embed="rId3"/>
          <a:srcRect/>
          <a:stretch>
            <a:fillRect/>
          </a:stretch>
        </p:blipFill>
        <p:spPr bwMode="auto">
          <a:xfrm>
            <a:off x="6215074" y="2214554"/>
            <a:ext cx="2576515" cy="2266522"/>
          </a:xfrm>
          <a:prstGeom prst="rect">
            <a:avLst/>
          </a:prstGeom>
          <a:noFill/>
        </p:spPr>
      </p:pic>
      <p:pic>
        <p:nvPicPr>
          <p:cNvPr id="6148" name="Picture 4" descr="E:\Desktop\My Document\AWARDS\AWARDS 2019\awardees\APSFC\FUN PARK\Fun Park - 4.jpg"/>
          <p:cNvPicPr>
            <a:picLocks noChangeAspect="1" noChangeArrowheads="1"/>
          </p:cNvPicPr>
          <p:nvPr/>
        </p:nvPicPr>
        <p:blipFill>
          <a:blip r:embed="rId4"/>
          <a:srcRect/>
          <a:stretch>
            <a:fillRect/>
          </a:stretch>
        </p:blipFill>
        <p:spPr bwMode="auto">
          <a:xfrm>
            <a:off x="3286116" y="2214554"/>
            <a:ext cx="2786082" cy="2286016"/>
          </a:xfrm>
          <a:prstGeom prst="rect">
            <a:avLst/>
          </a:prstGeom>
          <a:noFill/>
        </p:spPr>
      </p:pic>
      <p:pic>
        <p:nvPicPr>
          <p:cNvPr id="6149" name="Picture 5" descr="E:\Desktop\My Document\AWARDS\AWARDS 2019\awardees\APSFC\FUN PARK\Fun Park-2.jpg"/>
          <p:cNvPicPr>
            <a:picLocks noChangeAspect="1" noChangeArrowheads="1"/>
          </p:cNvPicPr>
          <p:nvPr/>
        </p:nvPicPr>
        <p:blipFill>
          <a:blip r:embed="rId5"/>
          <a:srcRect/>
          <a:stretch>
            <a:fillRect/>
          </a:stretch>
        </p:blipFill>
        <p:spPr bwMode="auto">
          <a:xfrm>
            <a:off x="3286116" y="4572008"/>
            <a:ext cx="2786082" cy="2071702"/>
          </a:xfrm>
          <a:prstGeom prst="rect">
            <a:avLst/>
          </a:prstGeom>
          <a:noFill/>
        </p:spPr>
      </p:pic>
      <p:pic>
        <p:nvPicPr>
          <p:cNvPr id="6150" name="Picture 6" descr="E:\Desktop\My Document\AWARDS\AWARDS 2019\awardees\APSFC\FUN PARK\Fun Park -1.jpg"/>
          <p:cNvPicPr>
            <a:picLocks noChangeAspect="1" noChangeArrowheads="1"/>
          </p:cNvPicPr>
          <p:nvPr/>
        </p:nvPicPr>
        <p:blipFill>
          <a:blip r:embed="rId6"/>
          <a:srcRect l="7500" r="4999"/>
          <a:stretch>
            <a:fillRect/>
          </a:stretch>
        </p:blipFill>
        <p:spPr bwMode="auto">
          <a:xfrm>
            <a:off x="6215074" y="4572008"/>
            <a:ext cx="2571768" cy="2071702"/>
          </a:xfrm>
          <a:prstGeom prst="rect">
            <a:avLst/>
          </a:prstGeom>
          <a:noFill/>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071702"/>
          </a:xfrm>
        </p:spPr>
        <p:txBody>
          <a:bodyPr>
            <a:noAutofit/>
          </a:bodyPr>
          <a:lstStyle/>
          <a:p>
            <a:r>
              <a:rPr lang="en-US" sz="3300" b="1" dirty="0" smtClean="0">
                <a:latin typeface="Franklin Gothic Book" pitchFamily="34" charset="0"/>
              </a:rPr>
              <a:t>Andhra Pradesh State Financial Corporation {APSFC}, Vijayawada</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Fun Park </a:t>
            </a:r>
          </a:p>
        </p:txBody>
      </p:sp>
      <p:sp>
        <p:nvSpPr>
          <p:cNvPr id="3" name="Content Placeholder 2"/>
          <p:cNvSpPr>
            <a:spLocks noGrp="1"/>
          </p:cNvSpPr>
          <p:nvPr>
            <p:ph idx="1"/>
          </p:nvPr>
        </p:nvSpPr>
        <p:spPr>
          <a:xfrm>
            <a:off x="214282" y="1903433"/>
            <a:ext cx="8715436" cy="4740277"/>
          </a:xfrm>
        </p:spPr>
        <p:txBody>
          <a:bodyPr>
            <a:normAutofit/>
          </a:bodyPr>
          <a:lstStyle/>
          <a:p>
            <a:pPr marL="0" indent="0" algn="just">
              <a:spcBef>
                <a:spcPts val="0"/>
              </a:spcBef>
              <a:buNone/>
            </a:pPr>
            <a:endParaRPr lang="en-US" sz="3600" b="1" dirty="0" smtClean="0">
              <a:latin typeface="Franklin Gothic Book" pitchFamily="34" charset="0"/>
            </a:endParaRPr>
          </a:p>
          <a:p>
            <a:pPr marL="0" indent="0" algn="just">
              <a:spcBef>
                <a:spcPts val="0"/>
              </a:spcBef>
              <a:buNone/>
            </a:pPr>
            <a:r>
              <a:rPr lang="en-US" sz="3600" b="1" dirty="0" smtClean="0">
                <a:latin typeface="Franklin Gothic Book" pitchFamily="34" charset="0"/>
              </a:rPr>
              <a:t>M/s. Fun Park was started as a partnership firm by Shri </a:t>
            </a:r>
            <a:r>
              <a:rPr lang="en-US" sz="3600" b="1" dirty="0" err="1" smtClean="0">
                <a:latin typeface="Franklin Gothic Book" pitchFamily="34" charset="0"/>
              </a:rPr>
              <a:t>Pothuri</a:t>
            </a:r>
            <a:r>
              <a:rPr lang="en-US" sz="3600" b="1" dirty="0" smtClean="0">
                <a:latin typeface="Franklin Gothic Book" pitchFamily="34" charset="0"/>
              </a:rPr>
              <a:t> </a:t>
            </a:r>
            <a:r>
              <a:rPr lang="en-US" sz="3600" b="1" dirty="0" err="1" smtClean="0">
                <a:latin typeface="Franklin Gothic Book" pitchFamily="34" charset="0"/>
              </a:rPr>
              <a:t>Srinivasulu</a:t>
            </a:r>
            <a:r>
              <a:rPr lang="en-US" sz="3600" b="1" dirty="0" smtClean="0">
                <a:latin typeface="Franklin Gothic Book" pitchFamily="34" charset="0"/>
              </a:rPr>
              <a:t>, Smt. </a:t>
            </a:r>
            <a:r>
              <a:rPr lang="en-US" sz="3600" b="1" dirty="0" err="1" smtClean="0">
                <a:latin typeface="Franklin Gothic Book" pitchFamily="34" charset="0"/>
              </a:rPr>
              <a:t>Pothuri</a:t>
            </a:r>
            <a:r>
              <a:rPr lang="en-US" sz="3600" b="1" dirty="0" smtClean="0">
                <a:latin typeface="Franklin Gothic Book" pitchFamily="34" charset="0"/>
              </a:rPr>
              <a:t> </a:t>
            </a:r>
            <a:r>
              <a:rPr lang="en-US" sz="3600" b="1" dirty="0" err="1" smtClean="0">
                <a:latin typeface="Franklin Gothic Book" pitchFamily="34" charset="0"/>
              </a:rPr>
              <a:t>Padmavathi</a:t>
            </a:r>
            <a:r>
              <a:rPr lang="en-US" sz="3600" b="1" dirty="0" smtClean="0">
                <a:latin typeface="Franklin Gothic Book" pitchFamily="34" charset="0"/>
              </a:rPr>
              <a:t>, Shri </a:t>
            </a:r>
            <a:r>
              <a:rPr lang="en-US" sz="3600" b="1" dirty="0" err="1" smtClean="0">
                <a:latin typeface="Franklin Gothic Book" pitchFamily="34" charset="0"/>
              </a:rPr>
              <a:t>Pothuri</a:t>
            </a:r>
            <a:r>
              <a:rPr lang="en-US" sz="3600" b="1" dirty="0" smtClean="0">
                <a:latin typeface="Franklin Gothic Book" pitchFamily="34" charset="0"/>
              </a:rPr>
              <a:t> </a:t>
            </a:r>
            <a:r>
              <a:rPr lang="en-US" sz="3600" b="1" dirty="0" err="1" smtClean="0">
                <a:latin typeface="Franklin Gothic Book" pitchFamily="34" charset="0"/>
              </a:rPr>
              <a:t>Ranganatha</a:t>
            </a:r>
            <a:r>
              <a:rPr lang="en-US" sz="3600" b="1" dirty="0" smtClean="0">
                <a:latin typeface="Franklin Gothic Book" pitchFamily="34" charset="0"/>
              </a:rPr>
              <a:t> </a:t>
            </a:r>
            <a:r>
              <a:rPr lang="en-US" sz="3600" b="1" dirty="0" err="1" smtClean="0">
                <a:latin typeface="Franklin Gothic Book" pitchFamily="34" charset="0"/>
              </a:rPr>
              <a:t>Sai</a:t>
            </a:r>
            <a:r>
              <a:rPr lang="en-US" sz="3600" b="1" dirty="0" smtClean="0">
                <a:latin typeface="Franklin Gothic Book" pitchFamily="34" charset="0"/>
              </a:rPr>
              <a:t> and Smt. </a:t>
            </a:r>
            <a:r>
              <a:rPr lang="en-US" sz="3600" b="1" dirty="0" err="1" smtClean="0">
                <a:latin typeface="Franklin Gothic Book" pitchFamily="34" charset="0"/>
              </a:rPr>
              <a:t>Pothuri</a:t>
            </a:r>
            <a:r>
              <a:rPr lang="en-US" sz="3600" b="1" dirty="0" smtClean="0">
                <a:latin typeface="Franklin Gothic Book" pitchFamily="34" charset="0"/>
              </a:rPr>
              <a:t> </a:t>
            </a:r>
            <a:r>
              <a:rPr lang="en-US" sz="3600" b="1" dirty="0" err="1" smtClean="0">
                <a:latin typeface="Franklin Gothic Book" pitchFamily="34" charset="0"/>
              </a:rPr>
              <a:t>Samyuktha</a:t>
            </a:r>
            <a:r>
              <a:rPr lang="en-US" sz="3600" b="1" dirty="0" smtClean="0">
                <a:latin typeface="Franklin Gothic Book" pitchFamily="34" charset="0"/>
              </a:rPr>
              <a:t> in the year 2014 in Nellore with financial assistance from APSFC.  The park has both dry &amp; wet rides and is very popular.</a:t>
            </a:r>
          </a:p>
          <a:p>
            <a:pPr marL="0" indent="0" algn="just">
              <a:spcBef>
                <a:spcPts val="0"/>
              </a:spcBef>
              <a:buNone/>
            </a:pPr>
            <a:endParaRPr lang="en-US" sz="3600" b="1" dirty="0" smtClean="0">
              <a:latin typeface="Franklin Gothic Book" pitchFamily="34" charset="0"/>
            </a:endParaRPr>
          </a:p>
          <a:p>
            <a:pPr marL="0" indent="0" algn="just">
              <a:spcBef>
                <a:spcPts val="0"/>
              </a:spcBef>
              <a:buNone/>
            </a:pPr>
            <a:endParaRPr lang="en-US" sz="3600" b="1" dirty="0">
              <a:latin typeface="Franklin Gothic Book" pitchFamily="34" charset="0"/>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571636"/>
          </a:xfrm>
        </p:spPr>
        <p:txBody>
          <a:bodyPr>
            <a:noAutofit/>
          </a:bodyPr>
          <a:lstStyle/>
          <a:p>
            <a:r>
              <a:rPr lang="en-US" sz="3300" b="1" dirty="0" smtClean="0">
                <a:latin typeface="Franklin Gothic Book" pitchFamily="34" charset="0"/>
              </a:rPr>
              <a:t>Andhra Pradesh State Financial Corporation {APSFC}, Vijayawada</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ARC India Petroleum Pvt. Ltd.</a:t>
            </a:r>
          </a:p>
        </p:txBody>
      </p:sp>
      <p:pic>
        <p:nvPicPr>
          <p:cNvPr id="7170" name="Picture 4"/>
          <p:cNvPicPr>
            <a:picLocks noChangeAspect="1" noChangeArrowheads="1"/>
          </p:cNvPicPr>
          <p:nvPr/>
        </p:nvPicPr>
        <p:blipFill>
          <a:blip r:embed="rId2"/>
          <a:srcRect l="6559" t="5263" r="4892" b="5263"/>
          <a:stretch>
            <a:fillRect/>
          </a:stretch>
        </p:blipFill>
        <p:spPr bwMode="auto">
          <a:xfrm>
            <a:off x="285720" y="2357430"/>
            <a:ext cx="2071702" cy="2643206"/>
          </a:xfrm>
          <a:prstGeom prst="rect">
            <a:avLst/>
          </a:prstGeom>
          <a:noFill/>
          <a:ln w="9525">
            <a:noFill/>
            <a:miter lim="800000"/>
            <a:headEnd/>
            <a:tailEnd/>
          </a:ln>
        </p:spPr>
      </p:pic>
      <p:pic>
        <p:nvPicPr>
          <p:cNvPr id="7171" name="Picture 19"/>
          <p:cNvPicPr>
            <a:picLocks noChangeAspect="1" noChangeArrowheads="1"/>
          </p:cNvPicPr>
          <p:nvPr/>
        </p:nvPicPr>
        <p:blipFill>
          <a:blip r:embed="rId3" cstate="print"/>
          <a:srcRect t="7843" b="21569"/>
          <a:stretch>
            <a:fillRect/>
          </a:stretch>
        </p:blipFill>
        <p:spPr bwMode="auto">
          <a:xfrm>
            <a:off x="5715008" y="2357430"/>
            <a:ext cx="3216278" cy="4071966"/>
          </a:xfrm>
          <a:prstGeom prst="rect">
            <a:avLst/>
          </a:prstGeom>
          <a:noFill/>
          <a:ln w="9525">
            <a:noFill/>
            <a:miter lim="800000"/>
            <a:headEnd/>
            <a:tailEnd/>
          </a:ln>
        </p:spPr>
      </p:pic>
      <p:pic>
        <p:nvPicPr>
          <p:cNvPr id="7172" name="Picture 16"/>
          <p:cNvPicPr>
            <a:picLocks noChangeAspect="1" noChangeArrowheads="1"/>
          </p:cNvPicPr>
          <p:nvPr/>
        </p:nvPicPr>
        <p:blipFill>
          <a:blip r:embed="rId4" cstate="print"/>
          <a:srcRect/>
          <a:stretch>
            <a:fillRect/>
          </a:stretch>
        </p:blipFill>
        <p:spPr bwMode="auto">
          <a:xfrm>
            <a:off x="2571736" y="2357430"/>
            <a:ext cx="3071834" cy="4071966"/>
          </a:xfrm>
          <a:prstGeom prst="rect">
            <a:avLst/>
          </a:prstGeom>
          <a:noFill/>
          <a:ln w="9525">
            <a:noFill/>
            <a:miter lim="800000"/>
            <a:headEnd/>
            <a:tailEnd/>
          </a:ln>
        </p:spPr>
      </p:pic>
      <p:sp>
        <p:nvSpPr>
          <p:cNvPr id="7" name="Rectangle 6"/>
          <p:cNvSpPr/>
          <p:nvPr/>
        </p:nvSpPr>
        <p:spPr>
          <a:xfrm>
            <a:off x="142844" y="5000636"/>
            <a:ext cx="2285063" cy="830997"/>
          </a:xfrm>
          <a:prstGeom prst="rect">
            <a:avLst/>
          </a:prstGeom>
        </p:spPr>
        <p:txBody>
          <a:bodyPr wrap="square">
            <a:spAutoFit/>
          </a:bodyPr>
          <a:lstStyle/>
          <a:p>
            <a:r>
              <a:rPr lang="en-US" sz="2400" b="1" dirty="0" smtClean="0">
                <a:latin typeface="Franklin Gothic Book" pitchFamily="34" charset="0"/>
              </a:rPr>
              <a:t>Shri G. Krishna </a:t>
            </a:r>
            <a:r>
              <a:rPr lang="en-US" sz="2400" b="1" dirty="0" err="1" smtClean="0">
                <a:latin typeface="Franklin Gothic Book" pitchFamily="34" charset="0"/>
              </a:rPr>
              <a:t>Chitanya</a:t>
            </a:r>
            <a:r>
              <a:rPr lang="en-US" sz="2400" b="1" dirty="0" smtClean="0">
                <a:latin typeface="Franklin Gothic Book" pitchFamily="34" charset="0"/>
              </a:rPr>
              <a:t> </a:t>
            </a:r>
            <a:r>
              <a:rPr lang="en-US" sz="2400" b="1" dirty="0" err="1" smtClean="0">
                <a:latin typeface="Franklin Gothic Book" pitchFamily="34" charset="0"/>
              </a:rPr>
              <a:t>Varma</a:t>
            </a:r>
            <a:r>
              <a:rPr lang="en-US" sz="2400" b="1" dirty="0" smtClean="0">
                <a:latin typeface="Franklin Gothic Book" pitchFamily="34" charset="0"/>
              </a:rPr>
              <a:t> </a:t>
            </a:r>
            <a:endParaRPr lang="en-US" sz="2400"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000264"/>
          </a:xfrm>
        </p:spPr>
        <p:txBody>
          <a:bodyPr>
            <a:noAutofit/>
          </a:bodyPr>
          <a:lstStyle/>
          <a:p>
            <a:r>
              <a:rPr lang="en-US" sz="3300" b="1" dirty="0" smtClean="0">
                <a:latin typeface="Franklin Gothic Book" pitchFamily="34" charset="0"/>
              </a:rPr>
              <a:t>Andhra Pradesh State Financial Corporation {APSFC}, Vijayawada</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ARC India Petroleum Pvt. Ltd.</a:t>
            </a:r>
          </a:p>
        </p:txBody>
      </p:sp>
      <p:sp>
        <p:nvSpPr>
          <p:cNvPr id="3" name="Content Placeholder 2"/>
          <p:cNvSpPr>
            <a:spLocks noGrp="1"/>
          </p:cNvSpPr>
          <p:nvPr>
            <p:ph idx="1"/>
          </p:nvPr>
        </p:nvSpPr>
        <p:spPr>
          <a:xfrm>
            <a:off x="214282" y="2214554"/>
            <a:ext cx="8715436" cy="4429156"/>
          </a:xfrm>
        </p:spPr>
        <p:txBody>
          <a:bodyPr>
            <a:normAutofit fontScale="70000" lnSpcReduction="20000"/>
          </a:bodyPr>
          <a:lstStyle/>
          <a:p>
            <a:pPr marL="0" indent="0" algn="just">
              <a:lnSpc>
                <a:spcPct val="120000"/>
              </a:lnSpc>
              <a:spcBef>
                <a:spcPts val="0"/>
              </a:spcBef>
              <a:buNone/>
            </a:pPr>
            <a:endParaRPr lang="en-US" b="1" dirty="0" smtClean="0">
              <a:latin typeface="Franklin Gothic Book" pitchFamily="34" charset="0"/>
            </a:endParaRPr>
          </a:p>
          <a:p>
            <a:pPr marL="0" indent="0" algn="just">
              <a:lnSpc>
                <a:spcPct val="120000"/>
              </a:lnSpc>
              <a:spcBef>
                <a:spcPts val="0"/>
              </a:spcBef>
              <a:buNone/>
            </a:pPr>
            <a:endParaRPr lang="en-US" b="1" dirty="0" smtClean="0">
              <a:latin typeface="Franklin Gothic Book" pitchFamily="34" charset="0"/>
            </a:endParaRPr>
          </a:p>
          <a:p>
            <a:pPr marL="0" indent="0" algn="just">
              <a:lnSpc>
                <a:spcPct val="120000"/>
              </a:lnSpc>
              <a:spcBef>
                <a:spcPts val="0"/>
              </a:spcBef>
              <a:buNone/>
            </a:pPr>
            <a:r>
              <a:rPr lang="en-US" b="1" dirty="0" smtClean="0">
                <a:latin typeface="Franklin Gothic Book" pitchFamily="34" charset="0"/>
              </a:rPr>
              <a:t>Shri G. Krishna </a:t>
            </a:r>
            <a:r>
              <a:rPr lang="en-US" b="1" dirty="0" err="1" smtClean="0">
                <a:latin typeface="Franklin Gothic Book" pitchFamily="34" charset="0"/>
              </a:rPr>
              <a:t>Chitanya</a:t>
            </a:r>
            <a:r>
              <a:rPr lang="en-US" b="1" dirty="0" smtClean="0">
                <a:latin typeface="Franklin Gothic Book" pitchFamily="34" charset="0"/>
              </a:rPr>
              <a:t> </a:t>
            </a:r>
            <a:r>
              <a:rPr lang="en-US" b="1" dirty="0" err="1" smtClean="0">
                <a:latin typeface="Franklin Gothic Book" pitchFamily="34" charset="0"/>
              </a:rPr>
              <a:t>Varma</a:t>
            </a:r>
            <a:r>
              <a:rPr lang="en-US" b="1" dirty="0" smtClean="0">
                <a:latin typeface="Franklin Gothic Book" pitchFamily="34" charset="0"/>
              </a:rPr>
              <a:t> and Shri G. </a:t>
            </a:r>
            <a:r>
              <a:rPr lang="en-US" b="1" dirty="0" err="1" smtClean="0">
                <a:latin typeface="Franklin Gothic Book" pitchFamily="34" charset="0"/>
              </a:rPr>
              <a:t>Appala</a:t>
            </a:r>
            <a:r>
              <a:rPr lang="en-US" b="1" dirty="0" smtClean="0">
                <a:latin typeface="Franklin Gothic Book" pitchFamily="34" charset="0"/>
              </a:rPr>
              <a:t> </a:t>
            </a:r>
            <a:r>
              <a:rPr lang="en-US" b="1" dirty="0" err="1" smtClean="0">
                <a:latin typeface="Franklin Gothic Book" pitchFamily="34" charset="0"/>
              </a:rPr>
              <a:t>Raju</a:t>
            </a:r>
            <a:r>
              <a:rPr lang="en-US" b="1" dirty="0" smtClean="0">
                <a:latin typeface="Franklin Gothic Book" pitchFamily="34" charset="0"/>
              </a:rPr>
              <a:t> established M/s ARC India Petroleum Pvt. Ltd. at Vishakhapatnam which started its commercial production in the year 2014 with financial assistance from APSFC.  The plant  handles  waste oils, used oils, sandy  oil sludge and bio diesel.  The Company has developed </a:t>
            </a:r>
            <a:r>
              <a:rPr lang="en-US" b="1" dirty="0" err="1" smtClean="0">
                <a:latin typeface="Franklin Gothic Book" pitchFamily="34" charset="0"/>
              </a:rPr>
              <a:t>inhouse</a:t>
            </a:r>
            <a:r>
              <a:rPr lang="en-US" b="1" dirty="0" smtClean="0">
                <a:latin typeface="Franklin Gothic Book" pitchFamily="34" charset="0"/>
              </a:rPr>
              <a:t> technology for making the unit environment friendly. ARC India Petroleum Pvt. Ltd. has been conferred with ISO 9001 certification. It has also been given the Explosive license (both for process and storage), Solvent license from the district collector and AP Pollution control board license. </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571636"/>
          </a:xfrm>
        </p:spPr>
        <p:txBody>
          <a:bodyPr>
            <a:noAutofit/>
          </a:bodyPr>
          <a:lstStyle/>
          <a:p>
            <a:r>
              <a:rPr lang="en-US" sz="4000" b="1" dirty="0" smtClean="0">
                <a:latin typeface="Franklin Gothic Book" pitchFamily="34" charset="0"/>
              </a:rPr>
              <a:t>EDC Ltd., Goa</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Astra Metal Systems Pvt. Ltd.</a:t>
            </a:r>
          </a:p>
        </p:txBody>
      </p:sp>
      <p:sp>
        <p:nvSpPr>
          <p:cNvPr id="3" name="Content Placeholder 2"/>
          <p:cNvSpPr>
            <a:spLocks noGrp="1"/>
          </p:cNvSpPr>
          <p:nvPr>
            <p:ph idx="1"/>
          </p:nvPr>
        </p:nvSpPr>
        <p:spPr>
          <a:xfrm>
            <a:off x="214282" y="1903433"/>
            <a:ext cx="8715436" cy="4740277"/>
          </a:xfrm>
        </p:spPr>
        <p:txBody>
          <a:bodyPr>
            <a:normAutofit/>
          </a:bodyPr>
          <a:lstStyle/>
          <a:p>
            <a:pPr marL="0" indent="0" algn="just">
              <a:lnSpc>
                <a:spcPct val="120000"/>
              </a:lnSpc>
              <a:spcBef>
                <a:spcPts val="0"/>
              </a:spcBef>
              <a:buNone/>
            </a:pPr>
            <a:endParaRPr lang="en-US" b="1" dirty="0" smtClean="0">
              <a:latin typeface="Franklin Gothic Book" pitchFamily="34" charset="0"/>
            </a:endParaRPr>
          </a:p>
          <a:p>
            <a:pPr marL="0" indent="0" algn="just">
              <a:lnSpc>
                <a:spcPct val="120000"/>
              </a:lnSpc>
              <a:spcBef>
                <a:spcPts val="0"/>
              </a:spcBef>
            </a:pPr>
            <a:endParaRPr lang="en-US" b="1" dirty="0">
              <a:latin typeface="Franklin Gothic Book" pitchFamily="34" charset="0"/>
            </a:endParaRPr>
          </a:p>
        </p:txBody>
      </p:sp>
      <p:pic>
        <p:nvPicPr>
          <p:cNvPr id="8194" name="Picture 2" descr="C:\Users\user\Dropbox\SME IPO\Astra-AMSPL\Data\5. Management\5.1 Details of the composition of the Board of Directors\ITR last 5yrs\Satish Shinde\Satish Shinde.jpg"/>
          <p:cNvPicPr>
            <a:picLocks noChangeAspect="1" noChangeArrowheads="1"/>
          </p:cNvPicPr>
          <p:nvPr/>
        </p:nvPicPr>
        <p:blipFill>
          <a:blip r:embed="rId2"/>
          <a:srcRect l="5102" t="4438" r="8163" b="6804"/>
          <a:stretch>
            <a:fillRect/>
          </a:stretch>
        </p:blipFill>
        <p:spPr bwMode="auto">
          <a:xfrm>
            <a:off x="357158" y="2000240"/>
            <a:ext cx="1639502" cy="1928826"/>
          </a:xfrm>
          <a:prstGeom prst="rect">
            <a:avLst/>
          </a:prstGeom>
          <a:noFill/>
          <a:ln w="9525">
            <a:noFill/>
            <a:miter lim="800000"/>
            <a:headEnd/>
            <a:tailEnd/>
          </a:ln>
        </p:spPr>
      </p:pic>
      <p:pic>
        <p:nvPicPr>
          <p:cNvPr id="8195" name="Picture 1" descr="C:\Users\user\Dropbox\SME IPO\Astra-AMSPL\Data\5. Management\5.1 Details of the composition of the Board of Directors\ITR last 5yrs\Charlton Colaco\CHARLTON  PHOTO.jpg"/>
          <p:cNvPicPr>
            <a:picLocks noChangeAspect="1" noChangeArrowheads="1"/>
          </p:cNvPicPr>
          <p:nvPr/>
        </p:nvPicPr>
        <p:blipFill>
          <a:blip r:embed="rId3"/>
          <a:srcRect/>
          <a:stretch>
            <a:fillRect/>
          </a:stretch>
        </p:blipFill>
        <p:spPr bwMode="auto">
          <a:xfrm>
            <a:off x="357157" y="4423878"/>
            <a:ext cx="1571637" cy="1791204"/>
          </a:xfrm>
          <a:prstGeom prst="rect">
            <a:avLst/>
          </a:prstGeom>
          <a:noFill/>
          <a:ln w="9525">
            <a:noFill/>
            <a:miter lim="800000"/>
            <a:headEnd/>
            <a:tailEnd/>
          </a:ln>
        </p:spPr>
      </p:pic>
      <p:pic>
        <p:nvPicPr>
          <p:cNvPr id="8196" name="Picture 4"/>
          <p:cNvPicPr>
            <a:picLocks noChangeAspect="1" noChangeArrowheads="1"/>
          </p:cNvPicPr>
          <p:nvPr/>
        </p:nvPicPr>
        <p:blipFill>
          <a:blip r:embed="rId4"/>
          <a:srcRect/>
          <a:stretch>
            <a:fillRect/>
          </a:stretch>
        </p:blipFill>
        <p:spPr bwMode="auto">
          <a:xfrm>
            <a:off x="3000364" y="1714488"/>
            <a:ext cx="5715040" cy="4888800"/>
          </a:xfrm>
          <a:prstGeom prst="rect">
            <a:avLst/>
          </a:prstGeom>
          <a:noFill/>
          <a:ln w="9525">
            <a:noFill/>
            <a:miter lim="800000"/>
            <a:headEnd/>
            <a:tailEnd/>
          </a:ln>
          <a:effectLst/>
        </p:spPr>
      </p:pic>
      <p:sp>
        <p:nvSpPr>
          <p:cNvPr id="7" name="Rectangle 6"/>
          <p:cNvSpPr/>
          <p:nvPr/>
        </p:nvSpPr>
        <p:spPr>
          <a:xfrm>
            <a:off x="142844" y="6202940"/>
            <a:ext cx="2935484" cy="369332"/>
          </a:xfrm>
          <a:prstGeom prst="rect">
            <a:avLst/>
          </a:prstGeom>
        </p:spPr>
        <p:txBody>
          <a:bodyPr wrap="none">
            <a:spAutoFit/>
          </a:bodyPr>
          <a:lstStyle/>
          <a:p>
            <a:r>
              <a:rPr lang="en-US" b="1" dirty="0" smtClean="0">
                <a:latin typeface="Franklin Gothic Book" pitchFamily="34" charset="0"/>
              </a:rPr>
              <a:t>Mr. Charles Charlton </a:t>
            </a:r>
            <a:r>
              <a:rPr lang="en-US" b="1" dirty="0" err="1" smtClean="0">
                <a:latin typeface="Franklin Gothic Book" pitchFamily="34" charset="0"/>
              </a:rPr>
              <a:t>Collaco</a:t>
            </a:r>
            <a:endParaRPr lang="en-US" dirty="0">
              <a:latin typeface="Franklin Gothic Book" pitchFamily="34" charset="0"/>
            </a:endParaRPr>
          </a:p>
        </p:txBody>
      </p:sp>
      <p:sp>
        <p:nvSpPr>
          <p:cNvPr id="9" name="Rectangle 8"/>
          <p:cNvSpPr/>
          <p:nvPr/>
        </p:nvSpPr>
        <p:spPr>
          <a:xfrm>
            <a:off x="142844" y="3857628"/>
            <a:ext cx="2090637" cy="369332"/>
          </a:xfrm>
          <a:prstGeom prst="rect">
            <a:avLst/>
          </a:prstGeom>
        </p:spPr>
        <p:txBody>
          <a:bodyPr wrap="none">
            <a:spAutoFit/>
          </a:bodyPr>
          <a:lstStyle/>
          <a:p>
            <a:r>
              <a:rPr lang="en-US" b="1" dirty="0" smtClean="0">
                <a:latin typeface="Franklin Gothic Book" pitchFamily="34" charset="0"/>
              </a:rPr>
              <a:t> Shri </a:t>
            </a:r>
            <a:r>
              <a:rPr lang="en-US" b="1" dirty="0" err="1" smtClean="0">
                <a:latin typeface="Franklin Gothic Book" pitchFamily="34" charset="0"/>
              </a:rPr>
              <a:t>Satish</a:t>
            </a:r>
            <a:r>
              <a:rPr lang="en-US" b="1" dirty="0" smtClean="0">
                <a:latin typeface="Franklin Gothic Book" pitchFamily="34" charset="0"/>
              </a:rPr>
              <a:t> </a:t>
            </a:r>
            <a:r>
              <a:rPr lang="en-US" b="1" dirty="0" err="1" smtClean="0">
                <a:latin typeface="Franklin Gothic Book" pitchFamily="34" charset="0"/>
              </a:rPr>
              <a:t>Shinde</a:t>
            </a:r>
            <a:r>
              <a:rPr lang="en-US" b="1" dirty="0" smtClean="0">
                <a:latin typeface="Franklin Gothic Book" pitchFamily="34" charset="0"/>
              </a:rPr>
              <a:t> </a:t>
            </a:r>
            <a:endParaRPr lang="en-US"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785950"/>
          </a:xfrm>
        </p:spPr>
        <p:txBody>
          <a:bodyPr>
            <a:noAutofit/>
          </a:bodyPr>
          <a:lstStyle/>
          <a:p>
            <a:r>
              <a:rPr lang="en-US" sz="4000" b="1" dirty="0" smtClean="0">
                <a:latin typeface="Franklin Gothic Book" pitchFamily="34" charset="0"/>
              </a:rPr>
              <a:t>EDC Ltd., Goa</a:t>
            </a:r>
            <a:br>
              <a:rPr lang="en-US" sz="40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Astra Metal Systems Pvt. Ltd.</a:t>
            </a:r>
          </a:p>
        </p:txBody>
      </p:sp>
      <p:sp>
        <p:nvSpPr>
          <p:cNvPr id="3" name="Content Placeholder 2"/>
          <p:cNvSpPr>
            <a:spLocks noGrp="1"/>
          </p:cNvSpPr>
          <p:nvPr>
            <p:ph idx="1"/>
          </p:nvPr>
        </p:nvSpPr>
        <p:spPr>
          <a:xfrm>
            <a:off x="214282" y="2143116"/>
            <a:ext cx="8715436" cy="4500594"/>
          </a:xfrm>
        </p:spPr>
        <p:txBody>
          <a:bodyPr>
            <a:normAutofit lnSpcReduction="10000"/>
          </a:bodyPr>
          <a:lstStyle/>
          <a:p>
            <a:pPr marL="0" indent="0" algn="just">
              <a:spcBef>
                <a:spcPts val="0"/>
              </a:spcBef>
              <a:buNone/>
            </a:pPr>
            <a:endParaRPr lang="en-US" b="1" dirty="0" smtClean="0">
              <a:latin typeface="Franklin Gothic Book" pitchFamily="34" charset="0"/>
            </a:endParaRPr>
          </a:p>
          <a:p>
            <a:pPr marL="0" indent="0" algn="just">
              <a:spcBef>
                <a:spcPts val="0"/>
              </a:spcBef>
              <a:buNone/>
            </a:pPr>
            <a:r>
              <a:rPr lang="en-US" b="1" dirty="0" smtClean="0">
                <a:latin typeface="Franklin Gothic Book" pitchFamily="34" charset="0"/>
              </a:rPr>
              <a:t>Mr. </a:t>
            </a:r>
            <a:r>
              <a:rPr lang="en-US" b="1" dirty="0" err="1" smtClean="0">
                <a:latin typeface="Franklin Gothic Book" pitchFamily="34" charset="0"/>
              </a:rPr>
              <a:t>Satish</a:t>
            </a:r>
            <a:r>
              <a:rPr lang="en-US" b="1" dirty="0" smtClean="0">
                <a:latin typeface="Franklin Gothic Book" pitchFamily="34" charset="0"/>
              </a:rPr>
              <a:t> A. </a:t>
            </a:r>
            <a:r>
              <a:rPr lang="en-US" b="1" dirty="0" err="1" smtClean="0">
                <a:latin typeface="Franklin Gothic Book" pitchFamily="34" charset="0"/>
              </a:rPr>
              <a:t>Shinde</a:t>
            </a:r>
            <a:r>
              <a:rPr lang="en-US" b="1" dirty="0" smtClean="0">
                <a:latin typeface="Franklin Gothic Book" pitchFamily="34" charset="0"/>
              </a:rPr>
              <a:t> and Mr. Charles Charlton </a:t>
            </a:r>
            <a:r>
              <a:rPr lang="en-US" b="1" dirty="0" err="1" smtClean="0">
                <a:latin typeface="Franklin Gothic Book" pitchFamily="34" charset="0"/>
              </a:rPr>
              <a:t>Collaco</a:t>
            </a:r>
            <a:r>
              <a:rPr lang="en-US" b="1" dirty="0" smtClean="0">
                <a:latin typeface="Franklin Gothic Book" pitchFamily="34" charset="0"/>
              </a:rPr>
              <a:t> established Astra Metal Systems Limited (AMSL) in the year 1997 with financial assistance from EDC Ltd., Goa.  The unit is engaged in the activity of Precision Sheet Metal Components manufacturing and has 4 units in Goa.  The company has a turnover of about Rs.50crs and a work force of 120-150.  The unit also exports its products.</a:t>
            </a:r>
          </a:p>
          <a:p>
            <a:pPr marL="0" indent="0" algn="just">
              <a:lnSpc>
                <a:spcPct val="120000"/>
              </a:lnSpc>
              <a:spcBef>
                <a:spcPts val="0"/>
              </a:spcBef>
            </a:pP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928826"/>
          </a:xfrm>
        </p:spPr>
        <p:txBody>
          <a:bodyPr>
            <a:noAutofit/>
          </a:bodyPr>
          <a:lstStyle/>
          <a:p>
            <a:r>
              <a:rPr lang="en-US" sz="4000" b="1" dirty="0" smtClean="0">
                <a:latin typeface="Franklin Gothic Book" pitchFamily="34" charset="0"/>
              </a:rPr>
              <a:t>EDC Ltd., Goa</a:t>
            </a:r>
            <a:br>
              <a:rPr lang="en-US" sz="40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Ramdev</a:t>
            </a:r>
            <a:r>
              <a:rPr lang="en-US" b="1" dirty="0" smtClean="0">
                <a:latin typeface="Franklin Gothic Book" pitchFamily="34" charset="0"/>
              </a:rPr>
              <a:t> Plastic Industries</a:t>
            </a:r>
          </a:p>
        </p:txBody>
      </p:sp>
      <p:pic>
        <p:nvPicPr>
          <p:cNvPr id="7" name="Picture 2" descr="E:\Desktop\My Document\AWARDS\AWARDS 2019\awardees\EDC LTD\RAMDEV PLASTIC\SHRI MOHANLAL BISHNOI.jpg"/>
          <p:cNvPicPr>
            <a:picLocks noChangeAspect="1" noChangeArrowheads="1"/>
          </p:cNvPicPr>
          <p:nvPr/>
        </p:nvPicPr>
        <p:blipFill>
          <a:blip r:embed="rId2" cstate="print"/>
          <a:srcRect l="9560" t="19334" r="4396"/>
          <a:stretch>
            <a:fillRect/>
          </a:stretch>
        </p:blipFill>
        <p:spPr bwMode="auto">
          <a:xfrm>
            <a:off x="285720" y="2143116"/>
            <a:ext cx="2571768" cy="3214710"/>
          </a:xfrm>
          <a:prstGeom prst="rect">
            <a:avLst/>
          </a:prstGeom>
          <a:noFill/>
        </p:spPr>
      </p:pic>
      <p:pic>
        <p:nvPicPr>
          <p:cNvPr id="9219" name="Picture 3" descr="E:\Desktop\My Document\AWARDS\AWARDS 2019\awardees\EDC LTD\RAMDEV PLASTIC\IMG_20190115_153147.jpg"/>
          <p:cNvPicPr>
            <a:picLocks noChangeAspect="1" noChangeArrowheads="1"/>
          </p:cNvPicPr>
          <p:nvPr/>
        </p:nvPicPr>
        <p:blipFill>
          <a:blip r:embed="rId3" cstate="print"/>
          <a:srcRect/>
          <a:stretch>
            <a:fillRect/>
          </a:stretch>
        </p:blipFill>
        <p:spPr bwMode="auto">
          <a:xfrm>
            <a:off x="3000364" y="2125281"/>
            <a:ext cx="5929321" cy="4446991"/>
          </a:xfrm>
          <a:prstGeom prst="rect">
            <a:avLst/>
          </a:prstGeom>
          <a:noFill/>
        </p:spPr>
      </p:pic>
      <p:sp>
        <p:nvSpPr>
          <p:cNvPr id="9" name="TextBox 8"/>
          <p:cNvSpPr txBox="1"/>
          <p:nvPr/>
        </p:nvSpPr>
        <p:spPr>
          <a:xfrm>
            <a:off x="214282" y="5357826"/>
            <a:ext cx="2714644" cy="430887"/>
          </a:xfrm>
          <a:prstGeom prst="rect">
            <a:avLst/>
          </a:prstGeom>
          <a:noFill/>
        </p:spPr>
        <p:txBody>
          <a:bodyPr wrap="square" rtlCol="0">
            <a:spAutoFit/>
          </a:bodyPr>
          <a:lstStyle/>
          <a:p>
            <a:r>
              <a:rPr lang="en-US" sz="2200" b="1" dirty="0" smtClean="0">
                <a:latin typeface="Franklin Gothic Book" pitchFamily="34" charset="0"/>
              </a:rPr>
              <a:t>Shri </a:t>
            </a:r>
            <a:r>
              <a:rPr lang="en-US" sz="2200" b="1" dirty="0" err="1" smtClean="0">
                <a:latin typeface="Franklin Gothic Book" pitchFamily="34" charset="0"/>
              </a:rPr>
              <a:t>Mohanlal</a:t>
            </a:r>
            <a:r>
              <a:rPr lang="en-US" sz="2200" b="1" dirty="0" smtClean="0">
                <a:latin typeface="Franklin Gothic Book" pitchFamily="34" charset="0"/>
              </a:rPr>
              <a:t> </a:t>
            </a:r>
            <a:r>
              <a:rPr lang="en-US" sz="2200" b="1" dirty="0" err="1" smtClean="0">
                <a:latin typeface="Franklin Gothic Book" pitchFamily="34" charset="0"/>
              </a:rPr>
              <a:t>Bisnoi</a:t>
            </a:r>
            <a:endParaRPr lang="en-US" sz="2200" b="1" dirty="0">
              <a:latin typeface="Franklin Gothic Book" pitchFamily="34" charset="0"/>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857388"/>
          </a:xfrm>
        </p:spPr>
        <p:txBody>
          <a:bodyPr>
            <a:noAutofit/>
          </a:bodyPr>
          <a:lstStyle/>
          <a:p>
            <a:r>
              <a:rPr lang="en-US" sz="4000" b="1" dirty="0" smtClean="0">
                <a:latin typeface="Franklin Gothic Book" pitchFamily="34" charset="0"/>
              </a:rPr>
              <a:t>EDC Ltd., Goa</a:t>
            </a:r>
            <a:br>
              <a:rPr lang="en-US" sz="40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Ramdev</a:t>
            </a:r>
            <a:r>
              <a:rPr lang="en-US" b="1" dirty="0" smtClean="0">
                <a:latin typeface="Franklin Gothic Book" pitchFamily="34" charset="0"/>
              </a:rPr>
              <a:t> Plastic Industries</a:t>
            </a:r>
          </a:p>
        </p:txBody>
      </p:sp>
      <p:sp>
        <p:nvSpPr>
          <p:cNvPr id="3" name="Content Placeholder 2"/>
          <p:cNvSpPr>
            <a:spLocks noGrp="1"/>
          </p:cNvSpPr>
          <p:nvPr>
            <p:ph idx="1"/>
          </p:nvPr>
        </p:nvSpPr>
        <p:spPr>
          <a:xfrm>
            <a:off x="214282" y="2428868"/>
            <a:ext cx="8715436" cy="4214842"/>
          </a:xfrm>
        </p:spPr>
        <p:txBody>
          <a:bodyPr>
            <a:normAutofit fontScale="55000" lnSpcReduction="20000"/>
          </a:bodyPr>
          <a:lstStyle/>
          <a:p>
            <a:pPr marL="0" indent="0" algn="just">
              <a:lnSpc>
                <a:spcPct val="120000"/>
              </a:lnSpc>
              <a:spcBef>
                <a:spcPts val="0"/>
              </a:spcBef>
              <a:buNone/>
            </a:pPr>
            <a:endParaRPr lang="en-US" sz="4600" b="1" dirty="0" smtClean="0">
              <a:latin typeface="Franklin Gothic Book" pitchFamily="34" charset="0"/>
            </a:endParaRPr>
          </a:p>
          <a:p>
            <a:pPr marL="0" indent="0" algn="just">
              <a:lnSpc>
                <a:spcPct val="120000"/>
              </a:lnSpc>
              <a:spcBef>
                <a:spcPts val="0"/>
              </a:spcBef>
              <a:buNone/>
            </a:pPr>
            <a:r>
              <a:rPr lang="en-US" sz="4600" b="1" dirty="0" err="1" smtClean="0">
                <a:latin typeface="Franklin Gothic Book" pitchFamily="34" charset="0"/>
              </a:rPr>
              <a:t>Ramdev</a:t>
            </a:r>
            <a:r>
              <a:rPr lang="en-US" sz="4600" b="1" dirty="0" smtClean="0">
                <a:latin typeface="Franklin Gothic Book" pitchFamily="34" charset="0"/>
              </a:rPr>
              <a:t> Plastic industries was promoted by Shri </a:t>
            </a:r>
            <a:r>
              <a:rPr lang="en-US" sz="4600" b="1" dirty="0" err="1" smtClean="0">
                <a:latin typeface="Franklin Gothic Book" pitchFamily="34" charset="0"/>
              </a:rPr>
              <a:t>Mohanlal</a:t>
            </a:r>
            <a:r>
              <a:rPr lang="en-US" sz="4600" b="1" dirty="0" smtClean="0">
                <a:latin typeface="Franklin Gothic Book" pitchFamily="34" charset="0"/>
              </a:rPr>
              <a:t> </a:t>
            </a:r>
            <a:r>
              <a:rPr lang="en-US" sz="4600" b="1" dirty="0" err="1" smtClean="0">
                <a:latin typeface="Franklin Gothic Book" pitchFamily="34" charset="0"/>
              </a:rPr>
              <a:t>Bishnoi</a:t>
            </a:r>
            <a:r>
              <a:rPr lang="en-US" sz="4600" b="1" dirty="0" smtClean="0">
                <a:latin typeface="Franklin Gothic Book" pitchFamily="34" charset="0"/>
              </a:rPr>
              <a:t> (a first generation entrepreneur) in the year 1998 with financial assistance from EDC Ltd., Goa.  The unit is a manufacturer of Plastic Injection and Blow </a:t>
            </a:r>
            <a:r>
              <a:rPr lang="en-US" sz="4600" b="1" dirty="0" err="1" smtClean="0">
                <a:latin typeface="Franklin Gothic Book" pitchFamily="34" charset="0"/>
              </a:rPr>
              <a:t>Moulded</a:t>
            </a:r>
            <a:r>
              <a:rPr lang="en-US" sz="4600" b="1" dirty="0" smtClean="0">
                <a:latin typeface="Franklin Gothic Book" pitchFamily="34" charset="0"/>
              </a:rPr>
              <a:t> articles for common household and industrial products like buckets, mugs, bottles, plastic furniture items in the </a:t>
            </a:r>
            <a:r>
              <a:rPr lang="en-US" sz="4600" b="1" dirty="0" err="1" smtClean="0">
                <a:latin typeface="Franklin Gothic Book" pitchFamily="34" charset="0"/>
              </a:rPr>
              <a:t>Konkan</a:t>
            </a:r>
            <a:r>
              <a:rPr lang="en-US" sz="4600" b="1" dirty="0" smtClean="0">
                <a:latin typeface="Franklin Gothic Book" pitchFamily="34" charset="0"/>
              </a:rPr>
              <a:t> Belt of India.  It manufactures 150 products which are marketed in Goa, Karnataka, and Maharashtra.  The company now has 3 units and employs around 75 direct employees.</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571636"/>
          </a:xfrm>
        </p:spPr>
        <p:txBody>
          <a:bodyPr>
            <a:noAutofit/>
          </a:bodyPr>
          <a:lstStyle/>
          <a:p>
            <a:r>
              <a:rPr lang="en-US" sz="4000" b="1" dirty="0" smtClean="0">
                <a:latin typeface="Franklin Gothic Book" pitchFamily="34" charset="0"/>
              </a:rPr>
              <a:t>EDC Ltd., Goa</a:t>
            </a:r>
            <a:br>
              <a:rPr lang="en-US" sz="40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ABAB Industries </a:t>
            </a:r>
          </a:p>
        </p:txBody>
      </p:sp>
      <p:sp>
        <p:nvSpPr>
          <p:cNvPr id="3" name="Content Placeholder 2"/>
          <p:cNvSpPr>
            <a:spLocks noGrp="1"/>
          </p:cNvSpPr>
          <p:nvPr>
            <p:ph idx="1"/>
          </p:nvPr>
        </p:nvSpPr>
        <p:spPr>
          <a:xfrm>
            <a:off x="214282" y="1903433"/>
            <a:ext cx="8715436" cy="4740277"/>
          </a:xfrm>
        </p:spPr>
        <p:txBody>
          <a:bodyPr>
            <a:normAutofit/>
          </a:bodyPr>
          <a:lstStyle/>
          <a:p>
            <a:pPr marL="0" indent="0" algn="just">
              <a:lnSpc>
                <a:spcPct val="120000"/>
              </a:lnSpc>
              <a:spcBef>
                <a:spcPts val="0"/>
              </a:spcBef>
              <a:buNone/>
            </a:pPr>
            <a:endParaRPr lang="en-US" b="1" dirty="0" smtClean="0">
              <a:latin typeface="Franklin Gothic Book" pitchFamily="34" charset="0"/>
            </a:endParaRPr>
          </a:p>
          <a:p>
            <a:pPr marL="0" indent="0" algn="just">
              <a:lnSpc>
                <a:spcPct val="120000"/>
              </a:lnSpc>
              <a:spcBef>
                <a:spcPts val="0"/>
              </a:spcBef>
            </a:pPr>
            <a:endParaRPr lang="en-US" b="1" dirty="0">
              <a:latin typeface="Franklin Gothic Book" pitchFamily="34" charset="0"/>
            </a:endParaRPr>
          </a:p>
        </p:txBody>
      </p:sp>
      <p:pic>
        <p:nvPicPr>
          <p:cNvPr id="10242" name="Picture 2" descr="E:\Desktop\My Document\AWARDS\AWARDS 2019\awardees\EDC LTD\ABAB INDUSTRIES\Ladu Bablo Gawas.jpg"/>
          <p:cNvPicPr>
            <a:picLocks noChangeAspect="1" noChangeArrowheads="1"/>
          </p:cNvPicPr>
          <p:nvPr/>
        </p:nvPicPr>
        <p:blipFill>
          <a:blip r:embed="rId2"/>
          <a:srcRect l="4650" t="3765" r="4651" b="4003"/>
          <a:stretch>
            <a:fillRect/>
          </a:stretch>
        </p:blipFill>
        <p:spPr bwMode="auto">
          <a:xfrm>
            <a:off x="357158" y="2143116"/>
            <a:ext cx="2286016" cy="3500462"/>
          </a:xfrm>
          <a:prstGeom prst="rect">
            <a:avLst/>
          </a:prstGeom>
          <a:noFill/>
        </p:spPr>
      </p:pic>
      <p:pic>
        <p:nvPicPr>
          <p:cNvPr id="10243" name="Picture 3" descr="E:\Desktop\My Document\AWARDS\AWARDS 2019\awardees\EDC LTD\ABAB INDUSTRIES\ABAB INDUSTRIES.jpg"/>
          <p:cNvPicPr>
            <a:picLocks noChangeAspect="1" noChangeArrowheads="1"/>
          </p:cNvPicPr>
          <p:nvPr/>
        </p:nvPicPr>
        <p:blipFill>
          <a:blip r:embed="rId3" cstate="print"/>
          <a:srcRect/>
          <a:stretch>
            <a:fillRect/>
          </a:stretch>
        </p:blipFill>
        <p:spPr bwMode="auto">
          <a:xfrm>
            <a:off x="3071802" y="2071678"/>
            <a:ext cx="5786446" cy="4500594"/>
          </a:xfrm>
          <a:prstGeom prst="rect">
            <a:avLst/>
          </a:prstGeom>
          <a:noFill/>
        </p:spPr>
      </p:pic>
      <p:sp>
        <p:nvSpPr>
          <p:cNvPr id="6" name="TextBox 5"/>
          <p:cNvSpPr txBox="1"/>
          <p:nvPr/>
        </p:nvSpPr>
        <p:spPr>
          <a:xfrm>
            <a:off x="142844" y="5643578"/>
            <a:ext cx="2714644" cy="400110"/>
          </a:xfrm>
          <a:prstGeom prst="rect">
            <a:avLst/>
          </a:prstGeom>
          <a:noFill/>
        </p:spPr>
        <p:txBody>
          <a:bodyPr wrap="square" rtlCol="0">
            <a:spAutoFit/>
          </a:bodyPr>
          <a:lstStyle/>
          <a:p>
            <a:r>
              <a:rPr lang="en-US" sz="2000" b="1" dirty="0" smtClean="0">
                <a:latin typeface="Franklin Gothic Book" pitchFamily="34" charset="0"/>
              </a:rPr>
              <a:t>Shri </a:t>
            </a:r>
            <a:r>
              <a:rPr lang="en-US" sz="2000" b="1" dirty="0" err="1" smtClean="0">
                <a:latin typeface="Franklin Gothic Book" pitchFamily="34" charset="0"/>
              </a:rPr>
              <a:t>Ladu</a:t>
            </a:r>
            <a:r>
              <a:rPr lang="en-US" sz="2000" b="1" dirty="0" smtClean="0">
                <a:latin typeface="Franklin Gothic Book" pitchFamily="34" charset="0"/>
              </a:rPr>
              <a:t> </a:t>
            </a:r>
            <a:r>
              <a:rPr lang="en-US" sz="2000" b="1" dirty="0" err="1" smtClean="0">
                <a:latin typeface="Franklin Gothic Book" pitchFamily="34" charset="0"/>
              </a:rPr>
              <a:t>Bablo</a:t>
            </a:r>
            <a:r>
              <a:rPr lang="en-US" sz="2000" b="1" dirty="0" smtClean="0">
                <a:latin typeface="Franklin Gothic Book" pitchFamily="34" charset="0"/>
              </a:rPr>
              <a:t> </a:t>
            </a:r>
            <a:r>
              <a:rPr lang="en-US" sz="2000" b="1" dirty="0" err="1" smtClean="0">
                <a:latin typeface="Franklin Gothic Book" pitchFamily="34" charset="0"/>
              </a:rPr>
              <a:t>Gawas</a:t>
            </a:r>
            <a:endParaRPr lang="en-US" sz="2000" b="1" dirty="0">
              <a:latin typeface="Franklin Gothic Book" pitchFamily="34" charset="0"/>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857388"/>
          </a:xfrm>
        </p:spPr>
        <p:txBody>
          <a:bodyPr>
            <a:noAutofit/>
          </a:bodyPr>
          <a:lstStyle/>
          <a:p>
            <a:r>
              <a:rPr lang="en-US" sz="4000" b="1" dirty="0" smtClean="0">
                <a:latin typeface="Franklin Gothic Book" pitchFamily="34" charset="0"/>
              </a:rPr>
              <a:t>EDC Ltd., Goa</a:t>
            </a:r>
            <a:br>
              <a:rPr lang="en-US" sz="40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ABAB Industries </a:t>
            </a:r>
          </a:p>
        </p:txBody>
      </p:sp>
      <p:sp>
        <p:nvSpPr>
          <p:cNvPr id="3" name="Content Placeholder 2"/>
          <p:cNvSpPr>
            <a:spLocks noGrp="1"/>
          </p:cNvSpPr>
          <p:nvPr>
            <p:ph idx="1"/>
          </p:nvPr>
        </p:nvSpPr>
        <p:spPr>
          <a:xfrm>
            <a:off x="214282" y="1903433"/>
            <a:ext cx="8715436" cy="4740277"/>
          </a:xfrm>
        </p:spPr>
        <p:txBody>
          <a:bodyPr>
            <a:normAutofit/>
          </a:bodyPr>
          <a:lstStyle/>
          <a:p>
            <a:pPr marL="0" indent="0" algn="just">
              <a:lnSpc>
                <a:spcPct val="120000"/>
              </a:lnSpc>
              <a:spcBef>
                <a:spcPts val="0"/>
              </a:spcBef>
              <a:buNone/>
            </a:pPr>
            <a:endParaRPr lang="en-US" b="1" dirty="0" smtClean="0">
              <a:latin typeface="Franklin Gothic Book" pitchFamily="34" charset="0"/>
            </a:endParaRPr>
          </a:p>
          <a:p>
            <a:pPr marL="0" indent="0" algn="just">
              <a:lnSpc>
                <a:spcPct val="120000"/>
              </a:lnSpc>
              <a:spcBef>
                <a:spcPts val="0"/>
              </a:spcBef>
            </a:pPr>
            <a:endParaRPr lang="en-US" b="1" dirty="0">
              <a:latin typeface="Franklin Gothic Book" pitchFamily="34" charset="0"/>
            </a:endParaRPr>
          </a:p>
        </p:txBody>
      </p:sp>
      <p:sp>
        <p:nvSpPr>
          <p:cNvPr id="105473" name="Rectangle 1"/>
          <p:cNvSpPr>
            <a:spLocks noChangeArrowheads="1"/>
          </p:cNvSpPr>
          <p:nvPr/>
        </p:nvSpPr>
        <p:spPr bwMode="auto">
          <a:xfrm>
            <a:off x="285720" y="2221610"/>
            <a:ext cx="8572560"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chemeClr val="tx1"/>
                </a:solidFill>
                <a:effectLst/>
                <a:latin typeface="Franklin Gothic Book" pitchFamily="34" charset="0"/>
                <a:ea typeface="Times New Roman" pitchFamily="18" charset="0"/>
                <a:cs typeface="Calibri" pitchFamily="34" charset="0"/>
              </a:rPr>
              <a:t>Shri </a:t>
            </a:r>
            <a:r>
              <a:rPr kumimoji="0" lang="en-US" sz="2600" b="1" i="0" u="none" strike="noStrike" cap="none" normalizeH="0" baseline="0" dirty="0" err="1" smtClean="0">
                <a:ln>
                  <a:noFill/>
                </a:ln>
                <a:solidFill>
                  <a:schemeClr val="tx1"/>
                </a:solidFill>
                <a:effectLst/>
                <a:latin typeface="Franklin Gothic Book" pitchFamily="34" charset="0"/>
                <a:ea typeface="Times New Roman" pitchFamily="18" charset="0"/>
                <a:cs typeface="Calibri" pitchFamily="34" charset="0"/>
              </a:rPr>
              <a:t>Ladu</a:t>
            </a:r>
            <a:r>
              <a:rPr kumimoji="0" lang="en-US" sz="2600" b="1" i="0" u="none" strike="noStrike" cap="none" normalizeH="0" baseline="0" dirty="0" smtClean="0">
                <a:ln>
                  <a:noFill/>
                </a:ln>
                <a:solidFill>
                  <a:schemeClr val="tx1"/>
                </a:solidFill>
                <a:effectLst/>
                <a:latin typeface="Franklin Gothic Book" pitchFamily="34" charset="0"/>
                <a:ea typeface="Times New Roman" pitchFamily="18" charset="0"/>
                <a:cs typeface="Calibri" pitchFamily="34" charset="0"/>
              </a:rPr>
              <a:t> B. </a:t>
            </a:r>
            <a:r>
              <a:rPr kumimoji="0" lang="en-US" sz="2600" b="1" i="0" u="none" strike="noStrike" cap="none" normalizeH="0" baseline="0" dirty="0" err="1" smtClean="0">
                <a:ln>
                  <a:noFill/>
                </a:ln>
                <a:solidFill>
                  <a:schemeClr val="tx1"/>
                </a:solidFill>
                <a:effectLst/>
                <a:latin typeface="Franklin Gothic Book" pitchFamily="34" charset="0"/>
                <a:ea typeface="Times New Roman" pitchFamily="18" charset="0"/>
                <a:cs typeface="Calibri" pitchFamily="34" charset="0"/>
              </a:rPr>
              <a:t>Gawas</a:t>
            </a:r>
            <a:r>
              <a:rPr kumimoji="0" lang="en-US" sz="2600" b="1" i="0" u="none" strike="noStrike" cap="none" normalizeH="0" baseline="0" dirty="0" smtClean="0">
                <a:ln>
                  <a:noFill/>
                </a:ln>
                <a:solidFill>
                  <a:schemeClr val="tx1"/>
                </a:solidFill>
                <a:effectLst/>
                <a:latin typeface="Franklin Gothic Book" pitchFamily="34" charset="0"/>
                <a:ea typeface="Times New Roman" pitchFamily="18" charset="0"/>
                <a:cs typeface="Calibri" pitchFamily="34" charset="0"/>
              </a:rPr>
              <a:t> started M/s ABAB Industries in 1987 to supply ACGL, a subsidiary</a:t>
            </a:r>
            <a:r>
              <a:rPr kumimoji="0" lang="en-US" sz="2600" b="1" i="0" u="none" strike="noStrike" cap="none" normalizeH="0" dirty="0" smtClean="0">
                <a:ln>
                  <a:noFill/>
                </a:ln>
                <a:solidFill>
                  <a:schemeClr val="tx1"/>
                </a:solidFill>
                <a:effectLst/>
                <a:latin typeface="Franklin Gothic Book" pitchFamily="34" charset="0"/>
                <a:ea typeface="Times New Roman" pitchFamily="18" charset="0"/>
                <a:cs typeface="Calibri" pitchFamily="34" charset="0"/>
              </a:rPr>
              <a:t> of Tata Motors,</a:t>
            </a:r>
            <a:r>
              <a:rPr kumimoji="0" lang="en-US" sz="2600" b="1" i="0" u="none" strike="noStrike" cap="none" normalizeH="0" baseline="0" dirty="0" smtClean="0">
                <a:ln>
                  <a:noFill/>
                </a:ln>
                <a:solidFill>
                  <a:schemeClr val="tx1"/>
                </a:solidFill>
                <a:effectLst/>
                <a:latin typeface="Franklin Gothic Book" pitchFamily="34" charset="0"/>
                <a:ea typeface="Times New Roman" pitchFamily="18" charset="0"/>
                <a:cs typeface="Calibri" pitchFamily="34" charset="0"/>
              </a:rPr>
              <a:t> with Fabricated Sheet Metal components with financial</a:t>
            </a:r>
            <a:r>
              <a:rPr kumimoji="0" lang="en-US" sz="2600" b="1" i="0" u="none" strike="noStrike" cap="none" normalizeH="0" dirty="0" smtClean="0">
                <a:ln>
                  <a:noFill/>
                </a:ln>
                <a:solidFill>
                  <a:schemeClr val="tx1"/>
                </a:solidFill>
                <a:effectLst/>
                <a:latin typeface="Franklin Gothic Book" pitchFamily="34" charset="0"/>
                <a:ea typeface="Times New Roman" pitchFamily="18" charset="0"/>
                <a:cs typeface="Calibri" pitchFamily="34" charset="0"/>
              </a:rPr>
              <a:t> assistance from EDC, Goa.</a:t>
            </a:r>
            <a:r>
              <a:rPr kumimoji="0" lang="en-US" sz="2600" b="1" i="0" u="none" strike="noStrike" cap="none" normalizeH="0" baseline="0" dirty="0" smtClean="0">
                <a:ln>
                  <a:noFill/>
                </a:ln>
                <a:solidFill>
                  <a:schemeClr val="tx1"/>
                </a:solidFill>
                <a:effectLst/>
                <a:latin typeface="Franklin Gothic Book" pitchFamily="34" charset="0"/>
                <a:ea typeface="Times New Roman" pitchFamily="18" charset="0"/>
                <a:cs typeface="Calibri" pitchFamily="34" charset="0"/>
              </a:rPr>
              <a:t>   The unit has a full fledged state of the art technology fabrication setup in Goa and offers a wide range of in house services in sheet metal, tube and pipe fabrication.</a:t>
            </a:r>
            <a:r>
              <a:rPr kumimoji="0" lang="en-US" sz="2600" b="1" i="0" u="none" strike="noStrike" cap="none" normalizeH="0" dirty="0" smtClean="0">
                <a:ln>
                  <a:noFill/>
                </a:ln>
                <a:solidFill>
                  <a:schemeClr val="tx1"/>
                </a:solidFill>
                <a:effectLst/>
                <a:latin typeface="Franklin Gothic Book" pitchFamily="34" charset="0"/>
                <a:ea typeface="Times New Roman" pitchFamily="18" charset="0"/>
                <a:cs typeface="Calibri" pitchFamily="34" charset="0"/>
              </a:rPr>
              <a:t>  M/s </a:t>
            </a:r>
            <a:r>
              <a:rPr kumimoji="0" lang="en-US" sz="2600" b="1" i="0" u="none" strike="noStrike" cap="none" normalizeH="0" baseline="0" dirty="0" err="1" smtClean="0">
                <a:ln>
                  <a:noFill/>
                </a:ln>
                <a:solidFill>
                  <a:schemeClr val="tx1"/>
                </a:solidFill>
                <a:effectLst/>
                <a:latin typeface="Franklin Gothic Book" pitchFamily="34" charset="0"/>
                <a:ea typeface="Times New Roman" pitchFamily="18" charset="0"/>
                <a:cs typeface="Calibri" pitchFamily="34" charset="0"/>
              </a:rPr>
              <a:t>Abab</a:t>
            </a:r>
            <a:r>
              <a:rPr kumimoji="0" lang="en-US" sz="2600" b="1" i="0" u="none" strike="noStrike" cap="none" normalizeH="0" baseline="0" dirty="0" smtClean="0">
                <a:ln>
                  <a:noFill/>
                </a:ln>
                <a:solidFill>
                  <a:schemeClr val="tx1"/>
                </a:solidFill>
                <a:effectLst/>
                <a:latin typeface="Franklin Gothic Book" pitchFamily="34" charset="0"/>
                <a:ea typeface="Times New Roman" pitchFamily="18" charset="0"/>
                <a:cs typeface="Calibri" pitchFamily="34" charset="0"/>
              </a:rPr>
              <a:t> is also the only company in Goa to have a hot dip </a:t>
            </a:r>
            <a:r>
              <a:rPr kumimoji="0" lang="en-US" sz="2600" b="1" i="0" u="none" strike="noStrike" cap="none" normalizeH="0" baseline="0" dirty="0" err="1" smtClean="0">
                <a:ln>
                  <a:noFill/>
                </a:ln>
                <a:solidFill>
                  <a:schemeClr val="tx1"/>
                </a:solidFill>
                <a:effectLst/>
                <a:latin typeface="Franklin Gothic Book" pitchFamily="34" charset="0"/>
                <a:ea typeface="Times New Roman" pitchFamily="18" charset="0"/>
                <a:cs typeface="Calibri" pitchFamily="34" charset="0"/>
              </a:rPr>
              <a:t>galavanizing</a:t>
            </a:r>
            <a:r>
              <a:rPr kumimoji="0" lang="en-US" sz="2600" b="1" i="0" u="none" strike="noStrike" cap="none" normalizeH="0" baseline="0" dirty="0" smtClean="0">
                <a:ln>
                  <a:noFill/>
                </a:ln>
                <a:solidFill>
                  <a:schemeClr val="tx1"/>
                </a:solidFill>
                <a:effectLst/>
                <a:latin typeface="Franklin Gothic Book" pitchFamily="34" charset="0"/>
                <a:ea typeface="Times New Roman" pitchFamily="18" charset="0"/>
                <a:cs typeface="Calibri" pitchFamily="34" charset="0"/>
              </a:rPr>
              <a:t> set up and to manufacture Storage racks for supermarkets and ware houses.  At present M/s </a:t>
            </a:r>
            <a:r>
              <a:rPr kumimoji="0" lang="en-US" sz="2600" b="1" i="0" u="none" strike="noStrike" cap="none" normalizeH="0" baseline="0" dirty="0" err="1" smtClean="0">
                <a:ln>
                  <a:noFill/>
                </a:ln>
                <a:solidFill>
                  <a:schemeClr val="tx1"/>
                </a:solidFill>
                <a:effectLst/>
                <a:latin typeface="Franklin Gothic Book" pitchFamily="34" charset="0"/>
                <a:ea typeface="Times New Roman" pitchFamily="18" charset="0"/>
                <a:cs typeface="Calibri" pitchFamily="34" charset="0"/>
              </a:rPr>
              <a:t>Abab</a:t>
            </a:r>
            <a:r>
              <a:rPr kumimoji="0" lang="en-US" sz="2600" b="1" i="0" u="none" strike="noStrike" cap="none" normalizeH="0" baseline="0" dirty="0" smtClean="0">
                <a:ln>
                  <a:noFill/>
                </a:ln>
                <a:solidFill>
                  <a:schemeClr val="tx1"/>
                </a:solidFill>
                <a:effectLst/>
                <a:latin typeface="Franklin Gothic Book" pitchFamily="34" charset="0"/>
                <a:ea typeface="Times New Roman" pitchFamily="18" charset="0"/>
                <a:cs typeface="Calibri" pitchFamily="34" charset="0"/>
              </a:rPr>
              <a:t> has 5 units with a turnover of Rs.19 </a:t>
            </a:r>
            <a:r>
              <a:rPr kumimoji="0" lang="en-US" sz="2600" b="1" i="0" u="none" strike="noStrike" cap="none" normalizeH="0" baseline="0" dirty="0" err="1" smtClean="0">
                <a:ln>
                  <a:noFill/>
                </a:ln>
                <a:solidFill>
                  <a:schemeClr val="tx1"/>
                </a:solidFill>
                <a:effectLst/>
                <a:latin typeface="Franklin Gothic Book" pitchFamily="34" charset="0"/>
                <a:ea typeface="Times New Roman" pitchFamily="18" charset="0"/>
                <a:cs typeface="Calibri" pitchFamily="34" charset="0"/>
              </a:rPr>
              <a:t>crores</a:t>
            </a:r>
            <a:r>
              <a:rPr kumimoji="0" lang="en-US" sz="2600" b="1" i="0" u="none" strike="noStrike" cap="none" normalizeH="0" baseline="0" dirty="0" smtClean="0">
                <a:ln>
                  <a:noFill/>
                </a:ln>
                <a:solidFill>
                  <a:schemeClr val="tx1"/>
                </a:solidFill>
                <a:effectLst/>
                <a:latin typeface="Franklin Gothic Book" pitchFamily="34" charset="0"/>
                <a:ea typeface="Times New Roman" pitchFamily="18" charset="0"/>
                <a:cs typeface="Calibri" pitchFamily="34" charset="0"/>
              </a:rPr>
              <a:t> .</a:t>
            </a:r>
            <a:endParaRPr kumimoji="0" lang="en-US" sz="2600" b="1" i="0" u="none" strike="noStrike" cap="none" normalizeH="0" baseline="0" dirty="0" smtClean="0">
              <a:ln>
                <a:noFill/>
              </a:ln>
              <a:solidFill>
                <a:schemeClr val="tx1"/>
              </a:solidFill>
              <a:effectLst/>
              <a:latin typeface="Franklin Gothic Book" pitchFamily="34" charset="0"/>
              <a:cs typeface="Arial" pitchFamily="34" charset="0"/>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785950"/>
          </a:xfrm>
        </p:spPr>
        <p:txBody>
          <a:bodyPr>
            <a:noAutofit/>
          </a:bodyPr>
          <a:lstStyle/>
          <a:p>
            <a:r>
              <a:rPr lang="en-US" sz="4000" b="1" dirty="0" smtClean="0">
                <a:latin typeface="Franklin Gothic Book" pitchFamily="34" charset="0"/>
              </a:rPr>
              <a:t>EDC Ltd., Goa</a:t>
            </a:r>
            <a:br>
              <a:rPr lang="en-US" sz="40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Shri </a:t>
            </a:r>
            <a:r>
              <a:rPr lang="en-US" b="1" dirty="0" err="1" smtClean="0">
                <a:latin typeface="Franklin Gothic Book" pitchFamily="34" charset="0"/>
              </a:rPr>
              <a:t>Mahalsa</a:t>
            </a:r>
            <a:r>
              <a:rPr lang="en-US" b="1" dirty="0" smtClean="0">
                <a:latin typeface="Franklin Gothic Book" pitchFamily="34" charset="0"/>
              </a:rPr>
              <a:t> Plastic</a:t>
            </a:r>
          </a:p>
        </p:txBody>
      </p:sp>
      <p:sp>
        <p:nvSpPr>
          <p:cNvPr id="3" name="Content Placeholder 2"/>
          <p:cNvSpPr>
            <a:spLocks noGrp="1"/>
          </p:cNvSpPr>
          <p:nvPr>
            <p:ph idx="1"/>
          </p:nvPr>
        </p:nvSpPr>
        <p:spPr>
          <a:xfrm>
            <a:off x="214282" y="1903433"/>
            <a:ext cx="8715436" cy="4740277"/>
          </a:xfrm>
        </p:spPr>
        <p:txBody>
          <a:bodyPr>
            <a:normAutofit/>
          </a:bodyPr>
          <a:lstStyle/>
          <a:p>
            <a:pPr marL="0" indent="0" algn="just">
              <a:lnSpc>
                <a:spcPct val="120000"/>
              </a:lnSpc>
              <a:spcBef>
                <a:spcPts val="0"/>
              </a:spcBef>
              <a:buNone/>
            </a:pPr>
            <a:endParaRPr lang="en-US" b="1" dirty="0" smtClean="0">
              <a:latin typeface="Franklin Gothic Book" pitchFamily="34" charset="0"/>
            </a:endParaRPr>
          </a:p>
          <a:p>
            <a:pPr marL="0" indent="0" algn="just">
              <a:lnSpc>
                <a:spcPct val="120000"/>
              </a:lnSpc>
              <a:spcBef>
                <a:spcPts val="0"/>
              </a:spcBef>
            </a:pPr>
            <a:endParaRPr lang="en-US" b="1" dirty="0">
              <a:latin typeface="Franklin Gothic Book" pitchFamily="34" charset="0"/>
            </a:endParaRPr>
          </a:p>
        </p:txBody>
      </p:sp>
      <p:pic>
        <p:nvPicPr>
          <p:cNvPr id="11266" name="Picture 4"/>
          <p:cNvPicPr>
            <a:picLocks noChangeAspect="1" noChangeArrowheads="1"/>
          </p:cNvPicPr>
          <p:nvPr/>
        </p:nvPicPr>
        <p:blipFill>
          <a:blip r:embed="rId2"/>
          <a:srcRect l="15050" t="3769" r="17223"/>
          <a:stretch>
            <a:fillRect/>
          </a:stretch>
        </p:blipFill>
        <p:spPr bwMode="auto">
          <a:xfrm>
            <a:off x="285720" y="2071678"/>
            <a:ext cx="2071702" cy="2857520"/>
          </a:xfrm>
          <a:prstGeom prst="rect">
            <a:avLst/>
          </a:prstGeom>
          <a:noFill/>
          <a:ln w="9525">
            <a:noFill/>
            <a:miter lim="800000"/>
            <a:headEnd/>
            <a:tailEnd/>
          </a:ln>
        </p:spPr>
      </p:pic>
      <p:pic>
        <p:nvPicPr>
          <p:cNvPr id="11267" name="Picture 5"/>
          <p:cNvPicPr>
            <a:picLocks noChangeAspect="1" noChangeArrowheads="1"/>
          </p:cNvPicPr>
          <p:nvPr/>
        </p:nvPicPr>
        <p:blipFill>
          <a:blip r:embed="rId3"/>
          <a:srcRect/>
          <a:stretch>
            <a:fillRect/>
          </a:stretch>
        </p:blipFill>
        <p:spPr bwMode="auto">
          <a:xfrm>
            <a:off x="2500298" y="2009792"/>
            <a:ext cx="6370713" cy="4491042"/>
          </a:xfrm>
          <a:prstGeom prst="rect">
            <a:avLst/>
          </a:prstGeom>
          <a:noFill/>
          <a:ln w="9525">
            <a:noFill/>
            <a:miter lim="800000"/>
            <a:headEnd/>
            <a:tailEnd/>
          </a:ln>
        </p:spPr>
      </p:pic>
      <p:sp>
        <p:nvSpPr>
          <p:cNvPr id="7" name="TextBox 6"/>
          <p:cNvSpPr txBox="1"/>
          <p:nvPr/>
        </p:nvSpPr>
        <p:spPr>
          <a:xfrm>
            <a:off x="214282" y="4929198"/>
            <a:ext cx="2143140" cy="769441"/>
          </a:xfrm>
          <a:prstGeom prst="rect">
            <a:avLst/>
          </a:prstGeom>
          <a:noFill/>
        </p:spPr>
        <p:txBody>
          <a:bodyPr wrap="square" rtlCol="0">
            <a:spAutoFit/>
          </a:bodyPr>
          <a:lstStyle/>
          <a:p>
            <a:r>
              <a:rPr lang="en-US" sz="2200" b="1" dirty="0" smtClean="0">
                <a:latin typeface="Franklin Gothic Book" pitchFamily="34" charset="0"/>
              </a:rPr>
              <a:t>Shri </a:t>
            </a:r>
            <a:r>
              <a:rPr lang="en-US" sz="2200" b="1" dirty="0" err="1" smtClean="0">
                <a:latin typeface="Franklin Gothic Book" pitchFamily="34" charset="0"/>
              </a:rPr>
              <a:t>Laxman</a:t>
            </a:r>
            <a:r>
              <a:rPr lang="en-US" sz="2200" b="1" dirty="0" smtClean="0">
                <a:latin typeface="Franklin Gothic Book" pitchFamily="34" charset="0"/>
              </a:rPr>
              <a:t> </a:t>
            </a:r>
            <a:r>
              <a:rPr lang="en-US" sz="2200" b="1" dirty="0" err="1" smtClean="0">
                <a:latin typeface="Franklin Gothic Book" pitchFamily="34" charset="0"/>
              </a:rPr>
              <a:t>Vaman</a:t>
            </a:r>
            <a:r>
              <a:rPr lang="en-US" sz="2200" b="1" dirty="0" smtClean="0">
                <a:latin typeface="Franklin Gothic Book" pitchFamily="34" charset="0"/>
              </a:rPr>
              <a:t> </a:t>
            </a:r>
            <a:r>
              <a:rPr lang="en-US" sz="2200" b="1" dirty="0" err="1" smtClean="0">
                <a:latin typeface="Franklin Gothic Book" pitchFamily="34" charset="0"/>
              </a:rPr>
              <a:t>Kelekar</a:t>
            </a:r>
            <a:endParaRPr lang="en-US" sz="2200" b="1" dirty="0">
              <a:latin typeface="Franklin Gothic Book" pitchFamily="34" charset="0"/>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928826"/>
          </a:xfrm>
        </p:spPr>
        <p:txBody>
          <a:bodyPr>
            <a:noAutofit/>
          </a:bodyPr>
          <a:lstStyle/>
          <a:p>
            <a:r>
              <a:rPr lang="en-US" sz="4000" b="1" dirty="0" smtClean="0">
                <a:latin typeface="Franklin Gothic Book" pitchFamily="34" charset="0"/>
              </a:rPr>
              <a:t>EDC Ltd., Goa</a:t>
            </a:r>
            <a:br>
              <a:rPr lang="en-US" sz="40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sz="4200" b="1" dirty="0" smtClean="0">
                <a:latin typeface="Franklin Gothic Book" pitchFamily="34" charset="0"/>
              </a:rPr>
              <a:t>M/s Shri </a:t>
            </a:r>
            <a:r>
              <a:rPr lang="en-US" sz="4200" b="1" dirty="0" err="1" smtClean="0">
                <a:latin typeface="Franklin Gothic Book" pitchFamily="34" charset="0"/>
              </a:rPr>
              <a:t>Mahalsa</a:t>
            </a:r>
            <a:r>
              <a:rPr lang="en-US" sz="4200" b="1" dirty="0" smtClean="0">
                <a:latin typeface="Franklin Gothic Book" pitchFamily="34" charset="0"/>
              </a:rPr>
              <a:t> Plastic</a:t>
            </a:r>
          </a:p>
        </p:txBody>
      </p:sp>
      <p:sp>
        <p:nvSpPr>
          <p:cNvPr id="3" name="Content Placeholder 2"/>
          <p:cNvSpPr>
            <a:spLocks noGrp="1"/>
          </p:cNvSpPr>
          <p:nvPr>
            <p:ph idx="1"/>
          </p:nvPr>
        </p:nvSpPr>
        <p:spPr>
          <a:xfrm>
            <a:off x="214282" y="1974871"/>
            <a:ext cx="8715436" cy="4740277"/>
          </a:xfrm>
        </p:spPr>
        <p:txBody>
          <a:bodyPr>
            <a:normAutofit fontScale="47500" lnSpcReduction="20000"/>
          </a:bodyPr>
          <a:lstStyle/>
          <a:p>
            <a:pPr marL="0" indent="0" algn="just">
              <a:lnSpc>
                <a:spcPct val="120000"/>
              </a:lnSpc>
              <a:spcBef>
                <a:spcPts val="0"/>
              </a:spcBef>
              <a:buNone/>
            </a:pPr>
            <a:endParaRPr lang="en-GB" sz="3700" b="1" dirty="0" smtClean="0">
              <a:latin typeface="Franklin Gothic Book" pitchFamily="34" charset="0"/>
            </a:endParaRPr>
          </a:p>
          <a:p>
            <a:pPr marL="0" indent="0" algn="just">
              <a:lnSpc>
                <a:spcPct val="120000"/>
              </a:lnSpc>
              <a:spcBef>
                <a:spcPts val="0"/>
              </a:spcBef>
              <a:buNone/>
            </a:pPr>
            <a:endParaRPr lang="en-GB" sz="4600" b="1" dirty="0" smtClean="0">
              <a:latin typeface="Franklin Gothic Book" pitchFamily="34" charset="0"/>
            </a:endParaRPr>
          </a:p>
          <a:p>
            <a:pPr marL="0" indent="0" algn="just">
              <a:lnSpc>
                <a:spcPct val="120000"/>
              </a:lnSpc>
              <a:spcBef>
                <a:spcPts val="0"/>
              </a:spcBef>
              <a:buNone/>
            </a:pPr>
            <a:r>
              <a:rPr lang="en-GB" sz="4600" b="1" dirty="0" smtClean="0">
                <a:latin typeface="Franklin Gothic Book" pitchFamily="34" charset="0"/>
              </a:rPr>
              <a:t>Shri </a:t>
            </a:r>
            <a:r>
              <a:rPr lang="en-GB" sz="4600" b="1" dirty="0" err="1" smtClean="0">
                <a:latin typeface="Franklin Gothic Book" pitchFamily="34" charset="0"/>
              </a:rPr>
              <a:t>Laxman</a:t>
            </a:r>
            <a:r>
              <a:rPr lang="en-GB" sz="4600" b="1" dirty="0" smtClean="0">
                <a:latin typeface="Franklin Gothic Book" pitchFamily="34" charset="0"/>
              </a:rPr>
              <a:t> </a:t>
            </a:r>
            <a:r>
              <a:rPr lang="en-GB" sz="4600" b="1" dirty="0" err="1" smtClean="0">
                <a:latin typeface="Franklin Gothic Book" pitchFamily="34" charset="0"/>
              </a:rPr>
              <a:t>Vaman</a:t>
            </a:r>
            <a:r>
              <a:rPr lang="en-GB" sz="4600" b="1" dirty="0" smtClean="0">
                <a:latin typeface="Franklin Gothic Book" pitchFamily="34" charset="0"/>
              </a:rPr>
              <a:t> </a:t>
            </a:r>
            <a:r>
              <a:rPr lang="en-GB" sz="4600" b="1" dirty="0" err="1" smtClean="0">
                <a:latin typeface="Franklin Gothic Book" pitchFamily="34" charset="0"/>
              </a:rPr>
              <a:t>Kelekar</a:t>
            </a:r>
            <a:r>
              <a:rPr lang="en-GB" sz="4600" b="1" dirty="0" smtClean="0">
                <a:latin typeface="Franklin Gothic Book" pitchFamily="34" charset="0"/>
              </a:rPr>
              <a:t> promoted his own enterprise M/s Shri </a:t>
            </a:r>
            <a:r>
              <a:rPr lang="en-GB" sz="4600" b="1" dirty="0" err="1" smtClean="0">
                <a:latin typeface="Franklin Gothic Book" pitchFamily="34" charset="0"/>
              </a:rPr>
              <a:t>Mahalsa</a:t>
            </a:r>
            <a:r>
              <a:rPr lang="en-GB" sz="4600" b="1" dirty="0" smtClean="0">
                <a:latin typeface="Franklin Gothic Book" pitchFamily="34" charset="0"/>
              </a:rPr>
              <a:t> Plastic at the age of 19 in the year 1998 with financial assistance from EDC Ltd., Goa.  The unit is manufacturing plastic containers and supplies to Ciba, </a:t>
            </a:r>
            <a:r>
              <a:rPr lang="en-GB" sz="4600" b="1" dirty="0" err="1" smtClean="0">
                <a:latin typeface="Franklin Gothic Book" pitchFamily="34" charset="0"/>
              </a:rPr>
              <a:t>Vicco</a:t>
            </a:r>
            <a:r>
              <a:rPr lang="en-GB" sz="4600" b="1" dirty="0" smtClean="0">
                <a:latin typeface="Franklin Gothic Book" pitchFamily="34" charset="0"/>
              </a:rPr>
              <a:t> Laboratories, Marico Industries etc.. Shri </a:t>
            </a:r>
            <a:r>
              <a:rPr lang="en-GB" sz="4600" b="1" dirty="0" err="1" smtClean="0">
                <a:latin typeface="Franklin Gothic Book" pitchFamily="34" charset="0"/>
              </a:rPr>
              <a:t>Kelekar</a:t>
            </a:r>
            <a:r>
              <a:rPr lang="en-GB" sz="4600" b="1" dirty="0" smtClean="0">
                <a:latin typeface="Franklin Gothic Book" pitchFamily="34" charset="0"/>
              </a:rPr>
              <a:t> diversified his activities in the year 2011 and started manufacturing premium quality Epoxy Putty &amp; Construction Chemicals to supply to multinational companies. </a:t>
            </a:r>
            <a:r>
              <a:rPr lang="en-US" sz="4600" b="1" dirty="0" smtClean="0">
                <a:latin typeface="Franklin Gothic Book" pitchFamily="34" charset="0"/>
              </a:rPr>
              <a:t>Standard Epoxy Materials, an associate firm, was started in 2014 and  works as a business partner of Huntsman, a US based global MNC. It is engaged in formulation and packing of Epoxy Resins and Hardeners, with manufacturing capacity of 400 tons per month.   Both the units </a:t>
            </a:r>
            <a:r>
              <a:rPr lang="en-GB" sz="4600" b="1" dirty="0" smtClean="0">
                <a:latin typeface="Franklin Gothic Book" pitchFamily="34" charset="0"/>
              </a:rPr>
              <a:t>together have a turnover of Rs.13 </a:t>
            </a:r>
            <a:r>
              <a:rPr lang="en-GB" sz="4600" b="1" dirty="0" err="1" smtClean="0">
                <a:latin typeface="Franklin Gothic Book" pitchFamily="34" charset="0"/>
              </a:rPr>
              <a:t>crores</a:t>
            </a:r>
            <a:r>
              <a:rPr lang="en-GB" sz="4600" b="1" dirty="0" smtClean="0">
                <a:latin typeface="Franklin Gothic Book" pitchFamily="34" charset="0"/>
              </a:rPr>
              <a:t> and employ 150 employees.</a:t>
            </a:r>
            <a:endParaRPr lang="en-US" sz="4600" b="1" dirty="0" smtClean="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00198"/>
          </a:xfrm>
        </p:spPr>
        <p:txBody>
          <a:bodyPr>
            <a:noAutofit/>
          </a:bodyPr>
          <a:lstStyle/>
          <a:p>
            <a:pPr algn="ctr"/>
            <a:r>
              <a:rPr lang="en-US" sz="3800" b="1" dirty="0" smtClean="0"/>
              <a:t/>
            </a:r>
            <a:br>
              <a:rPr lang="en-US" sz="3800" b="1" dirty="0" smtClean="0"/>
            </a:br>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Kurlis</a:t>
            </a:r>
            <a:r>
              <a:rPr lang="en-US" sz="4000" dirty="0" smtClean="0"/>
              <a:t/>
            </a:r>
            <a:br>
              <a:rPr lang="en-US" sz="4000" dirty="0" smtClean="0"/>
            </a:br>
            <a:endParaRPr lang="en-US" sz="4000" b="1" dirty="0"/>
          </a:p>
        </p:txBody>
      </p:sp>
      <p:pic>
        <p:nvPicPr>
          <p:cNvPr id="1026" name="Picture 5" descr="C:\Users\KFC\Downloads\Eldho Kuriakose.jpg"/>
          <p:cNvPicPr>
            <a:picLocks noChangeAspect="1" noChangeArrowheads="1"/>
          </p:cNvPicPr>
          <p:nvPr/>
        </p:nvPicPr>
        <p:blipFill>
          <a:blip r:embed="rId2"/>
          <a:srcRect/>
          <a:stretch>
            <a:fillRect/>
          </a:stretch>
        </p:blipFill>
        <p:spPr bwMode="auto">
          <a:xfrm>
            <a:off x="285720" y="1857364"/>
            <a:ext cx="2214578" cy="2786082"/>
          </a:xfrm>
          <a:prstGeom prst="rect">
            <a:avLst/>
          </a:prstGeom>
          <a:noFill/>
          <a:ln w="9525">
            <a:noFill/>
            <a:miter lim="800000"/>
            <a:headEnd/>
            <a:tailEnd/>
          </a:ln>
        </p:spPr>
      </p:pic>
      <p:pic>
        <p:nvPicPr>
          <p:cNvPr id="1027" name="Picture 6" descr="C:\Users\KFC\Downloads\KURLIS PLANT PHOTOS  (1).jpg"/>
          <p:cNvPicPr>
            <a:picLocks noChangeAspect="1" noChangeArrowheads="1"/>
          </p:cNvPicPr>
          <p:nvPr/>
        </p:nvPicPr>
        <p:blipFill>
          <a:blip r:embed="rId3"/>
          <a:srcRect/>
          <a:stretch>
            <a:fillRect/>
          </a:stretch>
        </p:blipFill>
        <p:spPr bwMode="auto">
          <a:xfrm>
            <a:off x="2714612" y="1857364"/>
            <a:ext cx="6229352" cy="4786346"/>
          </a:xfrm>
          <a:prstGeom prst="rect">
            <a:avLst/>
          </a:prstGeom>
          <a:noFill/>
          <a:ln w="9525">
            <a:noFill/>
            <a:miter lim="800000"/>
            <a:headEnd/>
            <a:tailEnd/>
          </a:ln>
        </p:spPr>
      </p:pic>
      <p:sp>
        <p:nvSpPr>
          <p:cNvPr id="1029" name="Rectangle 5"/>
          <p:cNvSpPr>
            <a:spLocks noChangeArrowheads="1"/>
          </p:cNvSpPr>
          <p:nvPr/>
        </p:nvSpPr>
        <p:spPr bwMode="auto">
          <a:xfrm>
            <a:off x="142844" y="4643446"/>
            <a:ext cx="242889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2000" b="1" dirty="0" smtClean="0">
                <a:latin typeface="Franklin Gothic Book" pitchFamily="34" charset="0"/>
                <a:ea typeface="+mj-ea"/>
                <a:cs typeface="+mj-cs"/>
              </a:rPr>
              <a:t>Shri </a:t>
            </a:r>
            <a:r>
              <a:rPr lang="en-US" sz="2000" b="1" dirty="0" err="1" smtClean="0">
                <a:latin typeface="Franklin Gothic Book" pitchFamily="34" charset="0"/>
                <a:ea typeface="+mj-ea"/>
                <a:cs typeface="+mj-cs"/>
              </a:rPr>
              <a:t>Eldho</a:t>
            </a:r>
            <a:r>
              <a:rPr lang="en-US" sz="2000" b="1" dirty="0" smtClean="0">
                <a:latin typeface="Franklin Gothic Book" pitchFamily="34" charset="0"/>
                <a:ea typeface="+mj-ea"/>
                <a:cs typeface="+mj-cs"/>
              </a:rPr>
              <a:t> </a:t>
            </a:r>
            <a:r>
              <a:rPr lang="en-US" sz="2000" b="1" dirty="0" err="1" smtClean="0">
                <a:latin typeface="Franklin Gothic Book" pitchFamily="34" charset="0"/>
                <a:ea typeface="+mj-ea"/>
                <a:cs typeface="+mj-cs"/>
              </a:rPr>
              <a:t>Kuriakose</a:t>
            </a:r>
            <a:endParaRPr lang="en-US" sz="2000" b="1" dirty="0" smtClean="0">
              <a:latin typeface="Franklin Gothic Book" pitchFamily="34" charset="0"/>
              <a:ea typeface="+mj-ea"/>
              <a:cs typeface="+mj-cs"/>
            </a:endParaRPr>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56" y="142876"/>
            <a:ext cx="8686800" cy="2143116"/>
          </a:xfrm>
        </p:spPr>
        <p:txBody>
          <a:bodyPr>
            <a:normAutofit fontScale="90000"/>
          </a:bodyPr>
          <a:lstStyle/>
          <a:p>
            <a:r>
              <a:rPr lang="en-US" b="1" dirty="0" smtClean="0"/>
              <a:t/>
            </a:r>
            <a:br>
              <a:rPr lang="en-US" b="1" dirty="0" smtClean="0"/>
            </a:br>
            <a:r>
              <a:rPr lang="en-US" sz="3700" b="1" dirty="0" smtClean="0">
                <a:latin typeface="Franklin Gothic Book" pitchFamily="34" charset="0"/>
              </a:rPr>
              <a:t>Kerala Financial Corporation {KFC}, </a:t>
            </a:r>
            <a:r>
              <a:rPr lang="en-US" sz="3700" b="1" dirty="0" err="1" smtClean="0">
                <a:latin typeface="Franklin Gothic Book" pitchFamily="34" charset="0"/>
              </a:rPr>
              <a:t>Thiruvananthapuram</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Kurlis</a:t>
            </a:r>
            <a:r>
              <a:rPr lang="en-US" dirty="0" smtClean="0"/>
              <a:t/>
            </a:r>
            <a:br>
              <a:rPr lang="en-US" dirty="0" smtClean="0"/>
            </a:br>
            <a:endParaRPr lang="en-US" dirty="0"/>
          </a:p>
        </p:txBody>
      </p:sp>
      <p:sp>
        <p:nvSpPr>
          <p:cNvPr id="3" name="Content Placeholder 2"/>
          <p:cNvSpPr>
            <a:spLocks noGrp="1"/>
          </p:cNvSpPr>
          <p:nvPr>
            <p:ph idx="1"/>
          </p:nvPr>
        </p:nvSpPr>
        <p:spPr>
          <a:xfrm>
            <a:off x="214282" y="2214553"/>
            <a:ext cx="8643998" cy="4357719"/>
          </a:xfrm>
        </p:spPr>
        <p:txBody>
          <a:bodyPr>
            <a:noAutofit/>
          </a:bodyPr>
          <a:lstStyle/>
          <a:p>
            <a:pPr marL="0" indent="0" algn="just">
              <a:buNone/>
            </a:pPr>
            <a:endParaRPr lang="en-US" sz="3100" b="1" dirty="0" smtClean="0">
              <a:latin typeface="Franklin Gothic Book" pitchFamily="34" charset="0"/>
              <a:ea typeface="+mj-ea"/>
              <a:cs typeface="+mj-cs"/>
            </a:endParaRPr>
          </a:p>
          <a:p>
            <a:pPr marL="0" indent="0" algn="just">
              <a:spcBef>
                <a:spcPts val="0"/>
              </a:spcBef>
              <a:buNone/>
            </a:pPr>
            <a:r>
              <a:rPr lang="en-US" sz="3000" b="1" dirty="0" smtClean="0">
                <a:latin typeface="Franklin Gothic Book" pitchFamily="34" charset="0"/>
                <a:ea typeface="+mj-ea"/>
                <a:cs typeface="+mj-cs"/>
              </a:rPr>
              <a:t>M/s </a:t>
            </a:r>
            <a:r>
              <a:rPr lang="en-US" sz="3000" b="1" dirty="0" err="1" smtClean="0">
                <a:latin typeface="Franklin Gothic Book" pitchFamily="34" charset="0"/>
                <a:ea typeface="+mj-ea"/>
                <a:cs typeface="+mj-cs"/>
              </a:rPr>
              <a:t>Kurlis</a:t>
            </a:r>
            <a:r>
              <a:rPr lang="en-US" sz="3000" b="1" dirty="0" smtClean="0">
                <a:latin typeface="Franklin Gothic Book" pitchFamily="34" charset="0"/>
                <a:ea typeface="+mj-ea"/>
                <a:cs typeface="+mj-cs"/>
              </a:rPr>
              <a:t> was established by Shri </a:t>
            </a:r>
            <a:r>
              <a:rPr lang="en-US" sz="3000" b="1" dirty="0" err="1" smtClean="0">
                <a:latin typeface="Franklin Gothic Book" pitchFamily="34" charset="0"/>
                <a:ea typeface="+mj-ea"/>
                <a:cs typeface="+mj-cs"/>
              </a:rPr>
              <a:t>Eldho</a:t>
            </a:r>
            <a:r>
              <a:rPr lang="en-US" sz="3000" b="1" dirty="0" smtClean="0">
                <a:latin typeface="Franklin Gothic Book" pitchFamily="34" charset="0"/>
                <a:ea typeface="+mj-ea"/>
                <a:cs typeface="+mj-cs"/>
              </a:rPr>
              <a:t> </a:t>
            </a:r>
            <a:r>
              <a:rPr lang="en-US" sz="3000" b="1" dirty="0" err="1" smtClean="0">
                <a:latin typeface="Franklin Gothic Book" pitchFamily="34" charset="0"/>
                <a:ea typeface="+mj-ea"/>
                <a:cs typeface="+mj-cs"/>
              </a:rPr>
              <a:t>Kuriakose</a:t>
            </a:r>
            <a:r>
              <a:rPr lang="en-US" sz="3000" b="1" dirty="0" smtClean="0">
                <a:latin typeface="Franklin Gothic Book" pitchFamily="34" charset="0"/>
                <a:ea typeface="+mj-ea"/>
                <a:cs typeface="+mj-cs"/>
              </a:rPr>
              <a:t> as a proprietary firm with financial assistance from KFC.  The unit manufactures  electrical wiring harness with dedicated program management support.   M/s </a:t>
            </a:r>
            <a:r>
              <a:rPr lang="en-US" sz="3000" b="1" dirty="0" err="1" smtClean="0">
                <a:latin typeface="Franklin Gothic Book" pitchFamily="34" charset="0"/>
                <a:ea typeface="+mj-ea"/>
                <a:cs typeface="+mj-cs"/>
              </a:rPr>
              <a:t>Kurlis</a:t>
            </a:r>
            <a:r>
              <a:rPr lang="en-US" sz="3000" b="1" dirty="0" smtClean="0">
                <a:latin typeface="Franklin Gothic Book" pitchFamily="34" charset="0"/>
                <a:ea typeface="+mj-ea"/>
                <a:cs typeface="+mj-cs"/>
              </a:rPr>
              <a:t> is a leading contract manufacturer in providing customized cable assemblies for industrial, Medical, Automotive, and Aerospace application. </a:t>
            </a:r>
            <a:endParaRPr lang="en-US" sz="3000" b="1" dirty="0">
              <a:latin typeface="Franklin Gothic Book" pitchFamily="34" charset="0"/>
              <a:ea typeface="+mj-ea"/>
              <a:cs typeface="+mj-cs"/>
            </a:endParaRPr>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56" y="142876"/>
            <a:ext cx="8686800" cy="1714488"/>
          </a:xfrm>
        </p:spPr>
        <p:txBody>
          <a:bodyPr>
            <a:normAutofit fontScale="90000"/>
          </a:bodyPr>
          <a:lstStyle/>
          <a:p>
            <a:pPr>
              <a:spcBef>
                <a:spcPts val="600"/>
              </a:spcBef>
            </a:pPr>
            <a:r>
              <a:rPr lang="en-US" b="1" dirty="0" smtClean="0"/>
              <a:t/>
            </a:r>
            <a:br>
              <a:rPr lang="en-US" b="1" dirty="0" smtClean="0"/>
            </a:br>
            <a:r>
              <a:rPr lang="en-US" sz="3700" b="1" dirty="0" smtClean="0">
                <a:latin typeface="Franklin Gothic Book" pitchFamily="34" charset="0"/>
              </a:rPr>
              <a:t>Kerala Financial Corporation {KFC}, </a:t>
            </a:r>
            <a:r>
              <a:rPr lang="en-US" sz="3700" b="1" dirty="0" err="1" smtClean="0">
                <a:latin typeface="Franklin Gothic Book" pitchFamily="34" charset="0"/>
              </a:rPr>
              <a:t>Thiruvananthapuram</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Arrow Polymers</a:t>
            </a:r>
            <a:r>
              <a:rPr lang="en-US" dirty="0" smtClean="0"/>
              <a:t/>
            </a:r>
            <a:br>
              <a:rPr lang="en-US" dirty="0" smtClean="0"/>
            </a:br>
            <a:endParaRPr lang="en-US" dirty="0"/>
          </a:p>
        </p:txBody>
      </p:sp>
      <p:pic>
        <p:nvPicPr>
          <p:cNvPr id="21506" name="Picture 2" descr="Durable PVC Pipe Fittings"/>
          <p:cNvPicPr>
            <a:picLocks noChangeAspect="1" noChangeArrowheads="1"/>
          </p:cNvPicPr>
          <p:nvPr/>
        </p:nvPicPr>
        <p:blipFill>
          <a:blip r:embed="rId2"/>
          <a:srcRect/>
          <a:stretch>
            <a:fillRect/>
          </a:stretch>
        </p:blipFill>
        <p:spPr bwMode="auto">
          <a:xfrm>
            <a:off x="5072066" y="4451370"/>
            <a:ext cx="2286016" cy="2335216"/>
          </a:xfrm>
          <a:prstGeom prst="rect">
            <a:avLst/>
          </a:prstGeom>
          <a:noFill/>
          <a:ln w="9525">
            <a:noFill/>
            <a:miter lim="800000"/>
            <a:headEnd/>
            <a:tailEnd/>
          </a:ln>
        </p:spPr>
      </p:pic>
      <p:pic>
        <p:nvPicPr>
          <p:cNvPr id="21507" name="Picture 3" descr="Plastic Pipe Fittings"/>
          <p:cNvPicPr>
            <a:picLocks noChangeAspect="1" noChangeArrowheads="1"/>
          </p:cNvPicPr>
          <p:nvPr/>
        </p:nvPicPr>
        <p:blipFill>
          <a:blip r:embed="rId3"/>
          <a:srcRect/>
          <a:stretch>
            <a:fillRect/>
          </a:stretch>
        </p:blipFill>
        <p:spPr bwMode="auto">
          <a:xfrm>
            <a:off x="3571868" y="2071678"/>
            <a:ext cx="2571768" cy="2287906"/>
          </a:xfrm>
          <a:prstGeom prst="rect">
            <a:avLst/>
          </a:prstGeom>
          <a:noFill/>
          <a:ln w="9525">
            <a:noFill/>
            <a:miter lim="800000"/>
            <a:headEnd/>
            <a:tailEnd/>
          </a:ln>
        </p:spPr>
      </p:pic>
      <p:pic>
        <p:nvPicPr>
          <p:cNvPr id="21508" name="Picture 4" descr="Durable PVC Plastic Pipe Fittings"/>
          <p:cNvPicPr>
            <a:picLocks noChangeAspect="1" noChangeArrowheads="1"/>
          </p:cNvPicPr>
          <p:nvPr/>
        </p:nvPicPr>
        <p:blipFill>
          <a:blip r:embed="rId4"/>
          <a:srcRect/>
          <a:stretch>
            <a:fillRect/>
          </a:stretch>
        </p:blipFill>
        <p:spPr bwMode="auto">
          <a:xfrm>
            <a:off x="1785918" y="4429131"/>
            <a:ext cx="2500330" cy="2353153"/>
          </a:xfrm>
          <a:prstGeom prst="rect">
            <a:avLst/>
          </a:prstGeom>
          <a:noFill/>
          <a:ln w="9525">
            <a:noFill/>
            <a:miter lim="800000"/>
            <a:headEnd/>
            <a:tailEnd/>
          </a:ln>
        </p:spPr>
      </p:pic>
      <p:pic>
        <p:nvPicPr>
          <p:cNvPr id="21509" name="Picture 5" descr="PVC Plastic Pipe Fitting"/>
          <p:cNvPicPr>
            <a:picLocks noChangeAspect="1" noChangeArrowheads="1"/>
          </p:cNvPicPr>
          <p:nvPr/>
        </p:nvPicPr>
        <p:blipFill>
          <a:blip r:embed="rId5"/>
          <a:srcRect/>
          <a:stretch>
            <a:fillRect/>
          </a:stretch>
        </p:blipFill>
        <p:spPr bwMode="auto">
          <a:xfrm>
            <a:off x="571472" y="2071677"/>
            <a:ext cx="2571768" cy="2314591"/>
          </a:xfrm>
          <a:prstGeom prst="rect">
            <a:avLst/>
          </a:prstGeom>
          <a:noFill/>
          <a:ln w="9525">
            <a:noFill/>
            <a:miter lim="800000"/>
            <a:headEnd/>
            <a:tailEnd/>
          </a:ln>
        </p:spPr>
      </p:pic>
      <p:pic>
        <p:nvPicPr>
          <p:cNvPr id="21510" name="Picture 6" descr="PVC Pipe Fitting"/>
          <p:cNvPicPr>
            <a:picLocks noChangeAspect="1" noChangeArrowheads="1"/>
          </p:cNvPicPr>
          <p:nvPr/>
        </p:nvPicPr>
        <p:blipFill>
          <a:blip r:embed="rId6"/>
          <a:srcRect/>
          <a:stretch>
            <a:fillRect/>
          </a:stretch>
        </p:blipFill>
        <p:spPr bwMode="auto">
          <a:xfrm>
            <a:off x="6643702" y="2071678"/>
            <a:ext cx="2263778" cy="2263778"/>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286016"/>
          </a:xfrm>
        </p:spPr>
        <p:txBody>
          <a:bodyPr>
            <a:noAutofit/>
          </a:bodyPr>
          <a:lstStyle/>
          <a:p>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Arrow Polymers</a:t>
            </a:r>
            <a:endParaRPr lang="en-US" sz="4000" b="1" dirty="0">
              <a:latin typeface="Franklin Gothic Book" pitchFamily="34" charset="0"/>
            </a:endParaRPr>
          </a:p>
        </p:txBody>
      </p:sp>
      <p:sp>
        <p:nvSpPr>
          <p:cNvPr id="3" name="Content Placeholder 2"/>
          <p:cNvSpPr>
            <a:spLocks noGrp="1"/>
          </p:cNvSpPr>
          <p:nvPr>
            <p:ph idx="1"/>
          </p:nvPr>
        </p:nvSpPr>
        <p:spPr>
          <a:xfrm>
            <a:off x="285720" y="2046309"/>
            <a:ext cx="8501122" cy="4525963"/>
          </a:xfrm>
        </p:spPr>
        <p:txBody>
          <a:bodyPr>
            <a:noAutofit/>
          </a:bodyPr>
          <a:lstStyle/>
          <a:p>
            <a:pPr algn="just">
              <a:buNone/>
            </a:pPr>
            <a:r>
              <a:rPr lang="en-US" sz="3300" b="1" dirty="0" smtClean="0">
                <a:latin typeface="Franklin Gothic Book" pitchFamily="34" charset="0"/>
                <a:ea typeface="+mj-ea"/>
                <a:cs typeface="+mj-cs"/>
              </a:rPr>
              <a:t>	</a:t>
            </a:r>
          </a:p>
          <a:p>
            <a:pPr marL="0" indent="0" algn="just">
              <a:spcBef>
                <a:spcPts val="0"/>
              </a:spcBef>
              <a:buNone/>
            </a:pPr>
            <a:r>
              <a:rPr lang="en-US" sz="3300" b="1" dirty="0" smtClean="0">
                <a:latin typeface="Franklin Gothic Book" pitchFamily="34" charset="0"/>
                <a:ea typeface="+mj-ea"/>
                <a:cs typeface="+mj-cs"/>
              </a:rPr>
              <a:t>M/s Arrow Polymers was established by Shri Anil Kumar S as a proprietory concern at </a:t>
            </a:r>
            <a:r>
              <a:rPr lang="en-US" sz="3300" b="1" dirty="0" err="1" smtClean="0">
                <a:latin typeface="Franklin Gothic Book" pitchFamily="34" charset="0"/>
                <a:ea typeface="+mj-ea"/>
                <a:cs typeface="+mj-cs"/>
              </a:rPr>
              <a:t>Murukkumpuzha</a:t>
            </a:r>
            <a:r>
              <a:rPr lang="en-US" sz="3300" b="1" dirty="0" smtClean="0">
                <a:latin typeface="Franklin Gothic Book" pitchFamily="34" charset="0"/>
                <a:ea typeface="+mj-ea"/>
                <a:cs typeface="+mj-cs"/>
              </a:rPr>
              <a:t> and is engaged in the manufacture of PVC pipes &amp; fittings. The unit had taken financial assistance from KFC and is prompt in repayment of its loans.  </a:t>
            </a:r>
            <a:endParaRPr lang="en-US" sz="3300" b="1" dirty="0">
              <a:latin typeface="Franklin Gothic Book" pitchFamily="34" charset="0"/>
              <a:ea typeface="+mj-ea"/>
              <a:cs typeface="+mj-cs"/>
            </a:endParaRP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857388"/>
          </a:xfrm>
        </p:spPr>
        <p:txBody>
          <a:bodyPr>
            <a:noAutofit/>
          </a:bodyPr>
          <a:lstStyle/>
          <a:p>
            <a:pPr lvl="0"/>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New Malayalam Steel (P) Limited</a:t>
            </a:r>
            <a:endParaRPr lang="en-US" sz="4000" b="1" dirty="0">
              <a:latin typeface="Franklin Gothic Book" pitchFamily="34" charset="0"/>
            </a:endParaRPr>
          </a:p>
        </p:txBody>
      </p:sp>
      <p:pic>
        <p:nvPicPr>
          <p:cNvPr id="22531" name="Picture 5" descr="C:\Users\KFC\Downloads\New Doc 2019-01-01 11.01.33_6.jpg"/>
          <p:cNvPicPr>
            <a:picLocks noChangeAspect="1" noChangeArrowheads="1"/>
          </p:cNvPicPr>
          <p:nvPr/>
        </p:nvPicPr>
        <p:blipFill>
          <a:blip r:embed="rId2"/>
          <a:srcRect/>
          <a:stretch>
            <a:fillRect/>
          </a:stretch>
        </p:blipFill>
        <p:spPr bwMode="auto">
          <a:xfrm>
            <a:off x="214283" y="2214554"/>
            <a:ext cx="4286279" cy="4500593"/>
          </a:xfrm>
          <a:prstGeom prst="rect">
            <a:avLst/>
          </a:prstGeom>
          <a:noFill/>
          <a:ln w="9525">
            <a:noFill/>
            <a:miter lim="800000"/>
            <a:headEnd/>
            <a:tailEnd/>
          </a:ln>
        </p:spPr>
      </p:pic>
      <p:pic>
        <p:nvPicPr>
          <p:cNvPr id="22532" name="Picture 6" descr="C:\Users\KFC\Downloads\New Doc 2019-01-01 11.01.33_5.jpg"/>
          <p:cNvPicPr>
            <a:picLocks noChangeAspect="1" noChangeArrowheads="1"/>
          </p:cNvPicPr>
          <p:nvPr/>
        </p:nvPicPr>
        <p:blipFill>
          <a:blip r:embed="rId3"/>
          <a:srcRect/>
          <a:stretch>
            <a:fillRect/>
          </a:stretch>
        </p:blipFill>
        <p:spPr bwMode="auto">
          <a:xfrm>
            <a:off x="4714908" y="2214554"/>
            <a:ext cx="4286248" cy="4500594"/>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214578"/>
          </a:xfrm>
        </p:spPr>
        <p:txBody>
          <a:bodyPr>
            <a:noAutofit/>
          </a:bodyPr>
          <a:lstStyle/>
          <a:p>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New Malayalam Steel (P) Limited</a:t>
            </a:r>
            <a:endParaRPr lang="en-US" sz="4000" b="1" dirty="0">
              <a:latin typeface="Franklin Gothic Book" pitchFamily="34" charset="0"/>
            </a:endParaRPr>
          </a:p>
        </p:txBody>
      </p:sp>
      <p:sp>
        <p:nvSpPr>
          <p:cNvPr id="3" name="Content Placeholder 2"/>
          <p:cNvSpPr>
            <a:spLocks noGrp="1"/>
          </p:cNvSpPr>
          <p:nvPr>
            <p:ph idx="1"/>
          </p:nvPr>
        </p:nvSpPr>
        <p:spPr>
          <a:xfrm>
            <a:off x="285720" y="2285992"/>
            <a:ext cx="8643998" cy="4286280"/>
          </a:xfrm>
        </p:spPr>
        <p:txBody>
          <a:bodyPr>
            <a:noAutofit/>
          </a:bodyPr>
          <a:lstStyle/>
          <a:p>
            <a:pPr marL="0" indent="0" algn="just">
              <a:spcBef>
                <a:spcPts val="0"/>
              </a:spcBef>
              <a:buNone/>
            </a:pPr>
            <a:r>
              <a:rPr lang="en-US" sz="3300" b="1" dirty="0" smtClean="0">
                <a:latin typeface="Franklin Gothic Book" pitchFamily="34" charset="0"/>
                <a:ea typeface="+mj-ea"/>
                <a:cs typeface="+mj-cs"/>
              </a:rPr>
              <a:t>	</a:t>
            </a:r>
          </a:p>
          <a:p>
            <a:pPr marL="0" indent="0" algn="just">
              <a:spcBef>
                <a:spcPts val="0"/>
              </a:spcBef>
              <a:buNone/>
            </a:pPr>
            <a:r>
              <a:rPr lang="en-US" sz="3100" b="1" dirty="0" smtClean="0">
                <a:latin typeface="Franklin Gothic Book" pitchFamily="34" charset="0"/>
                <a:ea typeface="+mj-ea"/>
                <a:cs typeface="+mj-cs"/>
              </a:rPr>
              <a:t>M/s New Malayalam Steel (P) Limited is an ISO 9001:2015 concern producing ISI branded Zinc coated steel structural piped and allied products. The unit was set up by Shri V D Varghese during the year 2014-2015 with financial assistance from KFC.   M/s New Malayalam Steel (P) Limited markets its products under the brand name "DEMAC STEEL".</a:t>
            </a:r>
            <a:endParaRPr lang="en-US" sz="3100" b="1" dirty="0">
              <a:latin typeface="Franklin Gothic Book" pitchFamily="34" charset="0"/>
              <a:ea typeface="+mj-ea"/>
              <a:cs typeface="+mj-cs"/>
            </a:endParaRP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857388"/>
          </a:xfrm>
        </p:spPr>
        <p:txBody>
          <a:bodyPr>
            <a:noAutofit/>
          </a:bodyPr>
          <a:lstStyle/>
          <a:p>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t>
            </a:r>
            <a:r>
              <a:rPr lang="en-US" sz="4000" b="1" dirty="0">
                <a:latin typeface="Franklin Gothic Book" pitchFamily="34" charset="0"/>
              </a:rPr>
              <a:t>Premier Gases</a:t>
            </a:r>
          </a:p>
        </p:txBody>
      </p:sp>
      <p:pic>
        <p:nvPicPr>
          <p:cNvPr id="33793" name="Picture 1" descr="C:\Users\KFC\Desktop\pioneer gas.jpg"/>
          <p:cNvPicPr>
            <a:picLocks noChangeAspect="1" noChangeArrowheads="1"/>
          </p:cNvPicPr>
          <p:nvPr/>
        </p:nvPicPr>
        <p:blipFill>
          <a:blip r:embed="rId2"/>
          <a:srcRect l="9978" t="7888" r="10199" b="9289"/>
          <a:stretch>
            <a:fillRect/>
          </a:stretch>
        </p:blipFill>
        <p:spPr bwMode="auto">
          <a:xfrm>
            <a:off x="428596" y="2071678"/>
            <a:ext cx="2214578" cy="2719109"/>
          </a:xfrm>
          <a:prstGeom prst="rect">
            <a:avLst/>
          </a:prstGeom>
          <a:noFill/>
          <a:ln w="9525">
            <a:noFill/>
            <a:miter lim="800000"/>
            <a:headEnd/>
            <a:tailEnd/>
          </a:ln>
        </p:spPr>
      </p:pic>
      <p:pic>
        <p:nvPicPr>
          <p:cNvPr id="33795" name="Picture 3" descr="C:\Users\KFC\Downloads\IMG-20190104-WA0101.jpg"/>
          <p:cNvPicPr>
            <a:picLocks noChangeAspect="1" noChangeArrowheads="1"/>
          </p:cNvPicPr>
          <p:nvPr/>
        </p:nvPicPr>
        <p:blipFill>
          <a:blip r:embed="rId3"/>
          <a:srcRect b="33234"/>
          <a:stretch>
            <a:fillRect/>
          </a:stretch>
        </p:blipFill>
        <p:spPr bwMode="auto">
          <a:xfrm>
            <a:off x="2986118" y="4572008"/>
            <a:ext cx="5943600" cy="2143140"/>
          </a:xfrm>
          <a:prstGeom prst="rect">
            <a:avLst/>
          </a:prstGeom>
          <a:noFill/>
          <a:ln w="9525">
            <a:noFill/>
            <a:miter lim="800000"/>
            <a:headEnd/>
            <a:tailEnd/>
          </a:ln>
        </p:spPr>
      </p:pic>
      <p:pic>
        <p:nvPicPr>
          <p:cNvPr id="33796" name="Picture 2" descr="C:\Users\KFC\Downloads\IMG-20190104-WA0011.jpg"/>
          <p:cNvPicPr>
            <a:picLocks noChangeAspect="1" noChangeArrowheads="1"/>
          </p:cNvPicPr>
          <p:nvPr/>
        </p:nvPicPr>
        <p:blipFill>
          <a:blip r:embed="rId4"/>
          <a:srcRect t="13353" b="8753"/>
          <a:stretch>
            <a:fillRect/>
          </a:stretch>
        </p:blipFill>
        <p:spPr bwMode="auto">
          <a:xfrm>
            <a:off x="3000364" y="2071678"/>
            <a:ext cx="5943600" cy="2500330"/>
          </a:xfrm>
          <a:prstGeom prst="rect">
            <a:avLst/>
          </a:prstGeom>
          <a:noFill/>
          <a:ln w="9525">
            <a:noFill/>
            <a:miter lim="800000"/>
            <a:headEnd/>
            <a:tailEnd/>
          </a:ln>
        </p:spPr>
      </p:pic>
      <p:sp>
        <p:nvSpPr>
          <p:cNvPr id="8" name="TextBox 7"/>
          <p:cNvSpPr txBox="1"/>
          <p:nvPr/>
        </p:nvSpPr>
        <p:spPr>
          <a:xfrm>
            <a:off x="0" y="4786322"/>
            <a:ext cx="3357554" cy="430887"/>
          </a:xfrm>
          <a:prstGeom prst="rect">
            <a:avLst/>
          </a:prstGeom>
          <a:noFill/>
        </p:spPr>
        <p:txBody>
          <a:bodyPr wrap="square" rtlCol="0">
            <a:spAutoFit/>
          </a:bodyPr>
          <a:lstStyle/>
          <a:p>
            <a:r>
              <a:rPr lang="en-US" sz="2200" b="1" dirty="0" smtClean="0"/>
              <a:t>Smt. </a:t>
            </a:r>
            <a:r>
              <a:rPr lang="en-US" sz="2200" b="1" dirty="0" err="1" smtClean="0"/>
              <a:t>Radha</a:t>
            </a:r>
            <a:r>
              <a:rPr lang="en-US" sz="2200" b="1" dirty="0" smtClean="0"/>
              <a:t> </a:t>
            </a:r>
            <a:r>
              <a:rPr lang="en-US" sz="2200" b="1" dirty="0" err="1" smtClean="0"/>
              <a:t>Sreekrishnan</a:t>
            </a:r>
            <a:endParaRPr lang="en-US" sz="2200" b="1" dirty="0"/>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143140"/>
          </a:xfrm>
        </p:spPr>
        <p:txBody>
          <a:bodyPr>
            <a:noAutofit/>
          </a:bodyPr>
          <a:lstStyle/>
          <a:p>
            <a:pPr lvl="0"/>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Premier Gases</a:t>
            </a:r>
            <a:endParaRPr lang="en-US" sz="4000" b="1" dirty="0">
              <a:latin typeface="Franklin Gothic Book" pitchFamily="34" charset="0"/>
            </a:endParaRPr>
          </a:p>
        </p:txBody>
      </p:sp>
      <p:sp>
        <p:nvSpPr>
          <p:cNvPr id="3" name="Content Placeholder 2"/>
          <p:cNvSpPr>
            <a:spLocks noGrp="1"/>
          </p:cNvSpPr>
          <p:nvPr>
            <p:ph idx="1"/>
          </p:nvPr>
        </p:nvSpPr>
        <p:spPr>
          <a:xfrm>
            <a:off x="285720" y="2046309"/>
            <a:ext cx="8643998" cy="4525963"/>
          </a:xfrm>
        </p:spPr>
        <p:txBody>
          <a:bodyPr>
            <a:noAutofit/>
          </a:bodyPr>
          <a:lstStyle/>
          <a:p>
            <a:pPr marL="0" indent="0" algn="just">
              <a:spcBef>
                <a:spcPts val="0"/>
              </a:spcBef>
            </a:pPr>
            <a:endParaRPr lang="en-US" sz="2750" dirty="0" smtClean="0">
              <a:latin typeface="Franklin Gothic Book" pitchFamily="34" charset="0"/>
            </a:endParaRPr>
          </a:p>
          <a:p>
            <a:pPr marL="0" indent="0" algn="just">
              <a:spcBef>
                <a:spcPts val="0"/>
              </a:spcBef>
              <a:buNone/>
            </a:pPr>
            <a:endParaRPr lang="en-US" sz="2800" b="1" dirty="0" smtClean="0">
              <a:latin typeface="Franklin Gothic Book" pitchFamily="34" charset="0"/>
              <a:ea typeface="+mj-ea"/>
              <a:cs typeface="+mj-cs"/>
            </a:endParaRPr>
          </a:p>
          <a:p>
            <a:pPr marL="0" indent="0" algn="just">
              <a:spcBef>
                <a:spcPts val="0"/>
              </a:spcBef>
              <a:buNone/>
            </a:pPr>
            <a:r>
              <a:rPr lang="en-US" sz="2800" b="1" dirty="0" smtClean="0">
                <a:latin typeface="Franklin Gothic Book" pitchFamily="34" charset="0"/>
                <a:ea typeface="+mj-ea"/>
                <a:cs typeface="+mj-cs"/>
              </a:rPr>
              <a:t>M/s Premier Gases is one of the largest manufacturers and distributors of Industrial and Medical Oxygen in Kerala.  Mrs. </a:t>
            </a:r>
            <a:r>
              <a:rPr lang="en-US" sz="2800" b="1" dirty="0" err="1" smtClean="0">
                <a:latin typeface="Franklin Gothic Book" pitchFamily="34" charset="0"/>
                <a:ea typeface="+mj-ea"/>
                <a:cs typeface="+mj-cs"/>
              </a:rPr>
              <a:t>Radha</a:t>
            </a:r>
            <a:r>
              <a:rPr lang="en-US" sz="2800" b="1" dirty="0" smtClean="0">
                <a:latin typeface="Franklin Gothic Book" pitchFamily="34" charset="0"/>
                <a:ea typeface="+mj-ea"/>
                <a:cs typeface="+mj-cs"/>
              </a:rPr>
              <a:t> </a:t>
            </a:r>
            <a:r>
              <a:rPr lang="en-US" sz="2800" b="1" dirty="0" err="1" smtClean="0">
                <a:latin typeface="Franklin Gothic Book" pitchFamily="34" charset="0"/>
                <a:ea typeface="+mj-ea"/>
                <a:cs typeface="+mj-cs"/>
              </a:rPr>
              <a:t>Srikrishnan</a:t>
            </a:r>
            <a:r>
              <a:rPr lang="en-US" sz="2800" b="1" dirty="0" smtClean="0">
                <a:latin typeface="Franklin Gothic Book" pitchFamily="34" charset="0"/>
                <a:ea typeface="+mj-ea"/>
                <a:cs typeface="+mj-cs"/>
              </a:rPr>
              <a:t> established the unit in the year 1983 with financial assistance from KFC and supplies to all the Major Hospitals.  M/s Premier Gases has an extensive and effective distribution network enabling it to give timely delivery.  </a:t>
            </a:r>
            <a:endParaRPr lang="en-US" sz="2800" b="1" dirty="0">
              <a:latin typeface="Franklin Gothic Book" pitchFamily="34" charset="0"/>
              <a:ea typeface="+mj-ea"/>
              <a:cs typeface="+mj-cs"/>
            </a:endParaRP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000264"/>
          </a:xfrm>
        </p:spPr>
        <p:txBody>
          <a:bodyPr>
            <a:normAutofit fontScale="90000"/>
          </a:bodyPr>
          <a:lstStyle/>
          <a:p>
            <a:r>
              <a:rPr lang="en-US" sz="3700" b="1" dirty="0" smtClean="0">
                <a:latin typeface="Franklin Gothic Book" pitchFamily="34" charset="0"/>
              </a:rPr>
              <a:t>Kerala Financial Corporation {KFC}, </a:t>
            </a:r>
            <a:r>
              <a:rPr lang="en-US" sz="3700" b="1" dirty="0" err="1" smtClean="0">
                <a:latin typeface="Franklin Gothic Book" pitchFamily="34" charset="0"/>
              </a:rPr>
              <a:t>Thiruvananthapuram</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Kairali</a:t>
            </a:r>
            <a:r>
              <a:rPr lang="en-US" sz="4000" b="1" dirty="0" smtClean="0">
                <a:latin typeface="Franklin Gothic Book" pitchFamily="34" charset="0"/>
              </a:rPr>
              <a:t> </a:t>
            </a:r>
            <a:r>
              <a:rPr lang="en-US" sz="4000" b="1" dirty="0" err="1" smtClean="0">
                <a:latin typeface="Franklin Gothic Book" pitchFamily="34" charset="0"/>
              </a:rPr>
              <a:t>Ayurvedic</a:t>
            </a:r>
            <a:r>
              <a:rPr lang="en-US" sz="4000" b="1" dirty="0" smtClean="0">
                <a:latin typeface="Franklin Gothic Book" pitchFamily="34" charset="0"/>
              </a:rPr>
              <a:t> Health Resort Pvt. Ltd.</a:t>
            </a:r>
            <a:endParaRPr lang="en-US" sz="4000" b="1" dirty="0">
              <a:latin typeface="Franklin Gothic Book" pitchFamily="34" charset="0"/>
            </a:endParaRPr>
          </a:p>
        </p:txBody>
      </p:sp>
      <p:pic>
        <p:nvPicPr>
          <p:cNvPr id="31745" name="Picture 1" descr="C:\Users\KFC\AppData\Local\Microsoft\Windows\Temporary Internet Files\Content.Word\MD SIR 2.jpg"/>
          <p:cNvPicPr>
            <a:picLocks noChangeAspect="1" noChangeArrowheads="1"/>
          </p:cNvPicPr>
          <p:nvPr/>
        </p:nvPicPr>
        <p:blipFill>
          <a:blip r:embed="rId2"/>
          <a:srcRect/>
          <a:stretch>
            <a:fillRect/>
          </a:stretch>
        </p:blipFill>
        <p:spPr bwMode="auto">
          <a:xfrm>
            <a:off x="652444" y="2643182"/>
            <a:ext cx="1847854" cy="2111380"/>
          </a:xfrm>
          <a:prstGeom prst="rect">
            <a:avLst/>
          </a:prstGeom>
          <a:noFill/>
          <a:ln w="9525">
            <a:noFill/>
            <a:miter lim="800000"/>
            <a:headEnd/>
            <a:tailEnd/>
          </a:ln>
        </p:spPr>
      </p:pic>
      <p:pic>
        <p:nvPicPr>
          <p:cNvPr id="31746" name="Picture 4" descr="C:\Users\KFC\AppData\Local\Microsoft\Windows\Temporary Internet Files\Content.Word\Maharaja Suite-1002-3.jpg"/>
          <p:cNvPicPr>
            <a:picLocks noChangeAspect="1" noChangeArrowheads="1"/>
          </p:cNvPicPr>
          <p:nvPr/>
        </p:nvPicPr>
        <p:blipFill>
          <a:blip r:embed="rId3"/>
          <a:srcRect/>
          <a:stretch>
            <a:fillRect/>
          </a:stretch>
        </p:blipFill>
        <p:spPr bwMode="auto">
          <a:xfrm>
            <a:off x="2928926" y="2571744"/>
            <a:ext cx="5943600" cy="4000528"/>
          </a:xfrm>
          <a:prstGeom prst="rect">
            <a:avLst/>
          </a:prstGeom>
          <a:noFill/>
          <a:ln w="9525">
            <a:noFill/>
            <a:miter lim="800000"/>
            <a:headEnd/>
            <a:tailEnd/>
          </a:ln>
        </p:spPr>
      </p:pic>
      <p:sp>
        <p:nvSpPr>
          <p:cNvPr id="6" name="Rectangle 5"/>
          <p:cNvSpPr/>
          <p:nvPr/>
        </p:nvSpPr>
        <p:spPr>
          <a:xfrm>
            <a:off x="260370" y="4763168"/>
            <a:ext cx="2739994" cy="523220"/>
          </a:xfrm>
          <a:prstGeom prst="rect">
            <a:avLst/>
          </a:prstGeom>
        </p:spPr>
        <p:txBody>
          <a:bodyPr wrap="square">
            <a:spAutoFit/>
          </a:bodyPr>
          <a:lstStyle/>
          <a:p>
            <a:r>
              <a:rPr lang="en-US" sz="2700" b="1" dirty="0" smtClean="0">
                <a:latin typeface="Franklin Gothic Book" pitchFamily="34" charset="0"/>
                <a:ea typeface="+mj-ea"/>
                <a:cs typeface="+mj-cs"/>
              </a:rPr>
              <a:t>Shri K V </a:t>
            </a:r>
            <a:r>
              <a:rPr lang="en-US" sz="2700" b="1" dirty="0" err="1" smtClean="0">
                <a:latin typeface="Franklin Gothic Book" pitchFamily="34" charset="0"/>
                <a:ea typeface="+mj-ea"/>
                <a:cs typeface="+mj-cs"/>
              </a:rPr>
              <a:t>Ramesh</a:t>
            </a:r>
            <a:endParaRPr lang="en-US" sz="2700" b="1" dirty="0">
              <a:latin typeface="Franklin Gothic Book" pitchFamily="34" charset="0"/>
              <a:ea typeface="+mj-ea"/>
              <a:cs typeface="+mj-cs"/>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286016"/>
          </a:xfrm>
        </p:spPr>
        <p:txBody>
          <a:bodyPr>
            <a:noAutofit/>
          </a:bodyPr>
          <a:lstStyle/>
          <a:p>
            <a:pPr lvl="0"/>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 </a:t>
            </a:r>
            <a:r>
              <a:rPr lang="en-US" sz="3600" b="1" dirty="0" smtClean="0">
                <a:latin typeface="Franklin Gothic Book" pitchFamily="34" charset="0"/>
              </a:rPr>
              <a:t>M/s </a:t>
            </a:r>
            <a:r>
              <a:rPr lang="en-US" sz="3600" b="1" dirty="0" err="1" smtClean="0">
                <a:latin typeface="Franklin Gothic Book" pitchFamily="34" charset="0"/>
              </a:rPr>
              <a:t>Kairali</a:t>
            </a:r>
            <a:r>
              <a:rPr lang="en-US" sz="3600" b="1" dirty="0" smtClean="0">
                <a:latin typeface="Franklin Gothic Book" pitchFamily="34" charset="0"/>
              </a:rPr>
              <a:t> </a:t>
            </a:r>
            <a:r>
              <a:rPr lang="en-US" sz="3600" b="1" dirty="0" err="1" smtClean="0">
                <a:latin typeface="Franklin Gothic Book" pitchFamily="34" charset="0"/>
              </a:rPr>
              <a:t>Ayurvedic</a:t>
            </a:r>
            <a:r>
              <a:rPr lang="en-US" sz="3600" b="1" dirty="0" smtClean="0">
                <a:latin typeface="Franklin Gothic Book" pitchFamily="34" charset="0"/>
              </a:rPr>
              <a:t> Health Resort Pvt. Ltd.</a:t>
            </a:r>
            <a:endParaRPr lang="en-US" sz="3600" b="1" dirty="0">
              <a:latin typeface="Franklin Gothic Book" pitchFamily="34" charset="0"/>
            </a:endParaRPr>
          </a:p>
        </p:txBody>
      </p:sp>
      <p:sp>
        <p:nvSpPr>
          <p:cNvPr id="3" name="Content Placeholder 2"/>
          <p:cNvSpPr>
            <a:spLocks noGrp="1"/>
          </p:cNvSpPr>
          <p:nvPr>
            <p:ph idx="1"/>
          </p:nvPr>
        </p:nvSpPr>
        <p:spPr>
          <a:xfrm>
            <a:off x="285720" y="2500306"/>
            <a:ext cx="8643998" cy="4071966"/>
          </a:xfrm>
        </p:spPr>
        <p:txBody>
          <a:bodyPr>
            <a:normAutofit fontScale="77500" lnSpcReduction="20000"/>
          </a:bodyPr>
          <a:lstStyle/>
          <a:p>
            <a:endParaRPr lang="en-US" dirty="0" smtClean="0"/>
          </a:p>
          <a:p>
            <a:pPr marL="0" indent="0" algn="just">
              <a:lnSpc>
                <a:spcPct val="110000"/>
              </a:lnSpc>
              <a:spcBef>
                <a:spcPts val="0"/>
              </a:spcBef>
              <a:buNone/>
            </a:pPr>
            <a:endParaRPr lang="en-US" sz="4000" b="1" dirty="0" smtClean="0">
              <a:latin typeface="Franklin Gothic Book" pitchFamily="34" charset="0"/>
              <a:ea typeface="+mj-ea"/>
              <a:cs typeface="+mj-cs"/>
            </a:endParaRPr>
          </a:p>
          <a:p>
            <a:pPr marL="0" indent="0" algn="just">
              <a:lnSpc>
                <a:spcPct val="110000"/>
              </a:lnSpc>
              <a:spcBef>
                <a:spcPts val="0"/>
              </a:spcBef>
              <a:buNone/>
            </a:pPr>
            <a:r>
              <a:rPr lang="en-US" sz="4000" b="1" dirty="0" err="1" smtClean="0">
                <a:latin typeface="Franklin Gothic Book" pitchFamily="34" charset="0"/>
                <a:ea typeface="+mj-ea"/>
                <a:cs typeface="+mj-cs"/>
              </a:rPr>
              <a:t>Kairali</a:t>
            </a:r>
            <a:r>
              <a:rPr lang="en-US" sz="4000" b="1" dirty="0" smtClean="0">
                <a:latin typeface="Franklin Gothic Book" pitchFamily="34" charset="0"/>
                <a:ea typeface="+mj-ea"/>
                <a:cs typeface="+mj-cs"/>
              </a:rPr>
              <a:t> </a:t>
            </a:r>
            <a:r>
              <a:rPr lang="en-US" sz="4000" b="1" dirty="0" err="1" smtClean="0">
                <a:latin typeface="Franklin Gothic Book" pitchFamily="34" charset="0"/>
                <a:ea typeface="+mj-ea"/>
                <a:cs typeface="+mj-cs"/>
              </a:rPr>
              <a:t>Ayurvedic</a:t>
            </a:r>
            <a:r>
              <a:rPr lang="en-US" sz="4000" b="1" dirty="0" smtClean="0">
                <a:latin typeface="Franklin Gothic Book" pitchFamily="34" charset="0"/>
                <a:ea typeface="+mj-ea"/>
                <a:cs typeface="+mj-cs"/>
              </a:rPr>
              <a:t> was established by Joint Managing Directors, Smt. </a:t>
            </a:r>
            <a:r>
              <a:rPr lang="en-US" sz="4000" b="1" dirty="0" err="1" smtClean="0">
                <a:latin typeface="Franklin Gothic Book" pitchFamily="34" charset="0"/>
                <a:ea typeface="+mj-ea"/>
                <a:cs typeface="+mj-cs"/>
              </a:rPr>
              <a:t>Gita</a:t>
            </a:r>
            <a:r>
              <a:rPr lang="en-US" sz="4000" b="1" dirty="0" smtClean="0">
                <a:latin typeface="Franklin Gothic Book" pitchFamily="34" charset="0"/>
                <a:ea typeface="+mj-ea"/>
                <a:cs typeface="+mj-cs"/>
              </a:rPr>
              <a:t> </a:t>
            </a:r>
            <a:r>
              <a:rPr lang="en-US" sz="4000" b="1" dirty="0" err="1" smtClean="0">
                <a:latin typeface="Franklin Gothic Book" pitchFamily="34" charset="0"/>
                <a:ea typeface="+mj-ea"/>
                <a:cs typeface="+mj-cs"/>
              </a:rPr>
              <a:t>Ramesh</a:t>
            </a:r>
            <a:r>
              <a:rPr lang="en-US" sz="4000" b="1" dirty="0" smtClean="0">
                <a:latin typeface="Franklin Gothic Book" pitchFamily="34" charset="0"/>
                <a:ea typeface="+mj-ea"/>
                <a:cs typeface="+mj-cs"/>
              </a:rPr>
              <a:t> and Shri K.V. </a:t>
            </a:r>
            <a:r>
              <a:rPr lang="en-US" sz="4000" b="1" dirty="0" err="1" smtClean="0">
                <a:latin typeface="Franklin Gothic Book" pitchFamily="34" charset="0"/>
                <a:ea typeface="+mj-ea"/>
                <a:cs typeface="+mj-cs"/>
              </a:rPr>
              <a:t>Ramesh</a:t>
            </a:r>
            <a:r>
              <a:rPr lang="en-US" sz="4000" b="1" dirty="0" smtClean="0">
                <a:latin typeface="Franklin Gothic Book" pitchFamily="34" charset="0"/>
                <a:ea typeface="+mj-ea"/>
                <a:cs typeface="+mj-cs"/>
              </a:rPr>
              <a:t>, with financial assistance from KFC.  The group has an </a:t>
            </a:r>
            <a:r>
              <a:rPr lang="en-US" sz="4000" b="1" dirty="0" err="1" smtClean="0">
                <a:latin typeface="Franklin Gothic Book" pitchFamily="34" charset="0"/>
                <a:ea typeface="+mj-ea"/>
                <a:cs typeface="+mj-cs"/>
              </a:rPr>
              <a:t>Ayurveda</a:t>
            </a:r>
            <a:r>
              <a:rPr lang="en-US" sz="4000" b="1" dirty="0" smtClean="0">
                <a:latin typeface="Franklin Gothic Book" pitchFamily="34" charset="0"/>
                <a:ea typeface="+mj-ea"/>
                <a:cs typeface="+mj-cs"/>
              </a:rPr>
              <a:t> research and development Centre.  Shri </a:t>
            </a:r>
            <a:r>
              <a:rPr lang="en-US" sz="4000" b="1" dirty="0" err="1" smtClean="0">
                <a:latin typeface="Franklin Gothic Book" pitchFamily="34" charset="0"/>
                <a:ea typeface="+mj-ea"/>
                <a:cs typeface="+mj-cs"/>
              </a:rPr>
              <a:t>Ramesh</a:t>
            </a:r>
            <a:r>
              <a:rPr lang="en-US" sz="4000" b="1" dirty="0" smtClean="0">
                <a:latin typeface="Franklin Gothic Book" pitchFamily="34" charset="0"/>
                <a:ea typeface="+mj-ea"/>
                <a:cs typeface="+mj-cs"/>
              </a:rPr>
              <a:t> is one of the fore-runners in promoting </a:t>
            </a:r>
            <a:r>
              <a:rPr lang="en-US" sz="4000" b="1" dirty="0" err="1" smtClean="0">
                <a:latin typeface="Franklin Gothic Book" pitchFamily="34" charset="0"/>
                <a:ea typeface="+mj-ea"/>
                <a:cs typeface="+mj-cs"/>
              </a:rPr>
              <a:t>Ayurveda</a:t>
            </a:r>
            <a:r>
              <a:rPr lang="en-US" sz="4000" b="1" dirty="0" smtClean="0">
                <a:latin typeface="Franklin Gothic Book" pitchFamily="34" charset="0"/>
                <a:ea typeface="+mj-ea"/>
                <a:cs typeface="+mj-cs"/>
              </a:rPr>
              <a:t> globally.</a:t>
            </a:r>
            <a:endParaRPr lang="en-US" sz="4000" b="1" dirty="0">
              <a:latin typeface="Franklin Gothic Book" pitchFamily="34" charset="0"/>
              <a:ea typeface="+mj-ea"/>
              <a:cs typeface="+mj-cs"/>
            </a:endParaRPr>
          </a:p>
        </p:txBody>
      </p:sp>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71414"/>
            <a:ext cx="8858312" cy="2071702"/>
          </a:xfrm>
        </p:spPr>
        <p:txBody>
          <a:bodyPr>
            <a:noAutofit/>
          </a:bodyPr>
          <a:lstStyle/>
          <a:p>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Wild Planet (P) Ltd</a:t>
            </a:r>
            <a:endParaRPr lang="en-US" sz="4000" b="1" dirty="0">
              <a:latin typeface="Franklin Gothic Book" pitchFamily="34" charset="0"/>
            </a:endParaRPr>
          </a:p>
        </p:txBody>
      </p:sp>
      <p:pic>
        <p:nvPicPr>
          <p:cNvPr id="29697" name="Picture 1" descr="C:\Users\KFC\Downloads\IMG-20181227-WA0009.jpg"/>
          <p:cNvPicPr>
            <a:picLocks noChangeAspect="1" noChangeArrowheads="1"/>
          </p:cNvPicPr>
          <p:nvPr/>
        </p:nvPicPr>
        <p:blipFill>
          <a:blip r:embed="rId2"/>
          <a:srcRect/>
          <a:stretch>
            <a:fillRect/>
          </a:stretch>
        </p:blipFill>
        <p:spPr bwMode="auto">
          <a:xfrm>
            <a:off x="500034" y="2225545"/>
            <a:ext cx="8072494" cy="4346727"/>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2143140"/>
          </a:xfrm>
        </p:spPr>
        <p:txBody>
          <a:bodyPr>
            <a:noAutofit/>
          </a:bodyPr>
          <a:lstStyle/>
          <a:p>
            <a:pPr lvl="0"/>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Wild Planet (P) Ltd</a:t>
            </a:r>
            <a:endParaRPr lang="en-US" sz="4000" b="1" dirty="0">
              <a:latin typeface="Franklin Gothic Book" pitchFamily="34" charset="0"/>
            </a:endParaRPr>
          </a:p>
        </p:txBody>
      </p:sp>
      <p:sp>
        <p:nvSpPr>
          <p:cNvPr id="3" name="Content Placeholder 2"/>
          <p:cNvSpPr>
            <a:spLocks noGrp="1"/>
          </p:cNvSpPr>
          <p:nvPr>
            <p:ph idx="1"/>
          </p:nvPr>
        </p:nvSpPr>
        <p:spPr>
          <a:xfrm>
            <a:off x="285720" y="2357430"/>
            <a:ext cx="8643998" cy="4214842"/>
          </a:xfrm>
        </p:spPr>
        <p:txBody>
          <a:bodyPr>
            <a:noAutofit/>
          </a:bodyPr>
          <a:lstStyle/>
          <a:p>
            <a:pPr marL="0" indent="0" algn="just">
              <a:lnSpc>
                <a:spcPct val="110000"/>
              </a:lnSpc>
              <a:spcBef>
                <a:spcPts val="0"/>
              </a:spcBef>
              <a:buNone/>
            </a:pPr>
            <a:r>
              <a:rPr lang="en-US" sz="2500" dirty="0" smtClean="0">
                <a:latin typeface="Franklin Gothic Book" pitchFamily="34" charset="0"/>
              </a:rPr>
              <a:t>	</a:t>
            </a:r>
          </a:p>
          <a:p>
            <a:pPr marL="0" indent="0" algn="just">
              <a:lnSpc>
                <a:spcPct val="110000"/>
              </a:lnSpc>
              <a:spcBef>
                <a:spcPts val="0"/>
              </a:spcBef>
              <a:buNone/>
            </a:pPr>
            <a:r>
              <a:rPr lang="en-US" sz="2500" b="1" dirty="0" smtClean="0">
                <a:latin typeface="Franklin Gothic Book" pitchFamily="34" charset="0"/>
              </a:rPr>
              <a:t>M/s Wild Planet (P) Ltd was established by Shri </a:t>
            </a:r>
            <a:r>
              <a:rPr lang="en-US" sz="2500" b="1" dirty="0" err="1" smtClean="0">
                <a:latin typeface="Franklin Gothic Book" pitchFamily="34" charset="0"/>
              </a:rPr>
              <a:t>Vivekanand</a:t>
            </a:r>
            <a:r>
              <a:rPr lang="en-US" sz="2500" b="1" dirty="0" smtClean="0">
                <a:latin typeface="Franklin Gothic Book" pitchFamily="34" charset="0"/>
              </a:rPr>
              <a:t> and his sons with financial assistance from KFC.  The Resort near </a:t>
            </a:r>
            <a:r>
              <a:rPr lang="en-US" sz="2500" b="1" dirty="0" err="1" smtClean="0">
                <a:latin typeface="Franklin Gothic Book" pitchFamily="34" charset="0"/>
              </a:rPr>
              <a:t>Devala</a:t>
            </a:r>
            <a:r>
              <a:rPr lang="en-US" sz="2500" b="1" dirty="0" smtClean="0">
                <a:latin typeface="Franklin Gothic Book" pitchFamily="34" charset="0"/>
              </a:rPr>
              <a:t> of </a:t>
            </a:r>
            <a:r>
              <a:rPr lang="en-US" sz="2500" b="1" dirty="0" err="1" smtClean="0">
                <a:latin typeface="Franklin Gothic Book" pitchFamily="34" charset="0"/>
              </a:rPr>
              <a:t>Nilgiris</a:t>
            </a:r>
            <a:r>
              <a:rPr lang="en-US" sz="2500" b="1" dirty="0" smtClean="0">
                <a:latin typeface="Franklin Gothic Book" pitchFamily="34" charset="0"/>
              </a:rPr>
              <a:t> District is ideally located in 100 Acres of land in </a:t>
            </a:r>
            <a:r>
              <a:rPr lang="en-US" sz="2500" b="1" dirty="0" err="1" smtClean="0">
                <a:latin typeface="Franklin Gothic Book" pitchFamily="34" charset="0"/>
              </a:rPr>
              <a:t>Malappuram</a:t>
            </a:r>
            <a:r>
              <a:rPr lang="en-US" sz="2500" b="1" dirty="0" smtClean="0">
                <a:latin typeface="Franklin Gothic Book" pitchFamily="34" charset="0"/>
              </a:rPr>
              <a:t> Dist. Kerala and is surrounded by coffee Tea estate and verdant green forests with unobstructed view on all sides.  The resort is a plantation retreat and targets high-end customers from India and abroad who come to enjoy and experience the serenity and </a:t>
            </a:r>
            <a:r>
              <a:rPr lang="en-US" sz="2500" b="1" dirty="0" err="1" smtClean="0">
                <a:latin typeface="Franklin Gothic Book" pitchFamily="34" charset="0"/>
              </a:rPr>
              <a:t>marvellous</a:t>
            </a:r>
            <a:r>
              <a:rPr lang="en-US" sz="2500" b="1" dirty="0" smtClean="0">
                <a:latin typeface="Franklin Gothic Book" pitchFamily="34" charset="0"/>
              </a:rPr>
              <a:t> landscape of the </a:t>
            </a:r>
            <a:r>
              <a:rPr lang="en-US" sz="2500" b="1" dirty="0" err="1" smtClean="0">
                <a:latin typeface="Franklin Gothic Book" pitchFamily="34" charset="0"/>
              </a:rPr>
              <a:t>Nilgiris</a:t>
            </a:r>
            <a:r>
              <a:rPr lang="en-US" sz="2500" b="1" dirty="0" smtClean="0">
                <a:latin typeface="Franklin Gothic Book" pitchFamily="34" charset="0"/>
              </a:rPr>
              <a:t> Mountain Range.</a:t>
            </a:r>
            <a:endParaRPr lang="en-US" sz="2500"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857388"/>
          </a:xfrm>
        </p:spPr>
        <p:txBody>
          <a:bodyPr>
            <a:noAutofit/>
          </a:bodyPr>
          <a:lstStyle/>
          <a:p>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3500" b="1" dirty="0" smtClean="0">
                <a:latin typeface="Franklin Gothic Book" pitchFamily="34" charset="0"/>
              </a:rPr>
              <a:t>M/s Neo Tech Amusements And Resorts P. Ltd</a:t>
            </a:r>
            <a:endParaRPr lang="en-US" sz="3500" b="1" dirty="0">
              <a:latin typeface="Franklin Gothic Book" pitchFamily="34" charset="0"/>
            </a:endParaRPr>
          </a:p>
        </p:txBody>
      </p:sp>
      <p:pic>
        <p:nvPicPr>
          <p:cNvPr id="27649" name="Picture 1" descr="C:\Users\KFC\Downloads\IMG_0499.JPG"/>
          <p:cNvPicPr>
            <a:picLocks noChangeAspect="1" noChangeArrowheads="1"/>
          </p:cNvPicPr>
          <p:nvPr/>
        </p:nvPicPr>
        <p:blipFill>
          <a:blip r:embed="rId2"/>
          <a:srcRect/>
          <a:stretch>
            <a:fillRect/>
          </a:stretch>
        </p:blipFill>
        <p:spPr bwMode="auto">
          <a:xfrm>
            <a:off x="214282" y="2285992"/>
            <a:ext cx="2357454" cy="3071834"/>
          </a:xfrm>
          <a:prstGeom prst="rect">
            <a:avLst/>
          </a:prstGeom>
          <a:noFill/>
          <a:ln w="9525">
            <a:noFill/>
            <a:miter lim="800000"/>
            <a:headEnd/>
            <a:tailEnd/>
          </a:ln>
        </p:spPr>
      </p:pic>
      <p:sp>
        <p:nvSpPr>
          <p:cNvPr id="27651" name="Rectangle 3"/>
          <p:cNvSpPr>
            <a:spLocks noChangeArrowheads="1"/>
          </p:cNvSpPr>
          <p:nvPr/>
        </p:nvSpPr>
        <p:spPr bwMode="auto">
          <a:xfrm>
            <a:off x="-32" y="5324789"/>
            <a:ext cx="2739789"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mj-lt"/>
                <a:ea typeface="Calibri" pitchFamily="34" charset="0"/>
                <a:cs typeface="Times New Roman" pitchFamily="18" charset="0"/>
              </a:rPr>
              <a:t>Captain T. S. </a:t>
            </a:r>
            <a:r>
              <a:rPr kumimoji="0" lang="en-US" sz="2400" b="1" i="0" u="none" strike="noStrike" cap="none" normalizeH="0" baseline="0" dirty="0" err="1" smtClean="0">
                <a:ln>
                  <a:noFill/>
                </a:ln>
                <a:solidFill>
                  <a:schemeClr val="tx1"/>
                </a:solidFill>
                <a:effectLst/>
                <a:latin typeface="+mj-lt"/>
                <a:ea typeface="Calibri" pitchFamily="34" charset="0"/>
                <a:cs typeface="Times New Roman" pitchFamily="18" charset="0"/>
              </a:rPr>
              <a:t>Asokan</a:t>
            </a:r>
            <a:endParaRPr kumimoji="0" lang="en-US" sz="2400" b="0" i="0" u="none" strike="noStrike" cap="none" normalizeH="0" baseline="0" dirty="0" smtClean="0">
              <a:ln>
                <a:noFill/>
              </a:ln>
              <a:solidFill>
                <a:schemeClr val="tx1"/>
              </a:solidFill>
              <a:effectLst/>
              <a:latin typeface="+mj-lt"/>
              <a:cs typeface="Arial" pitchFamily="34" charset="0"/>
            </a:endParaRPr>
          </a:p>
        </p:txBody>
      </p:sp>
      <p:pic>
        <p:nvPicPr>
          <p:cNvPr id="27653" name="Picture 5" descr="http://www.fantasypark.in/img/banner02.png"/>
          <p:cNvPicPr>
            <a:picLocks noChangeAspect="1" noChangeArrowheads="1"/>
          </p:cNvPicPr>
          <p:nvPr/>
        </p:nvPicPr>
        <p:blipFill>
          <a:blip r:embed="rId3"/>
          <a:srcRect r="24999"/>
          <a:stretch>
            <a:fillRect/>
          </a:stretch>
        </p:blipFill>
        <p:spPr bwMode="auto">
          <a:xfrm>
            <a:off x="2786050" y="2214554"/>
            <a:ext cx="6215106" cy="4429156"/>
          </a:xfrm>
          <a:prstGeom prst="rect">
            <a:avLst/>
          </a:prstGeom>
          <a:noFill/>
        </p:spPr>
      </p:pic>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1414"/>
            <a:ext cx="9144000" cy="2071702"/>
          </a:xfrm>
        </p:spPr>
        <p:txBody>
          <a:bodyPr>
            <a:noAutofit/>
          </a:bodyPr>
          <a:lstStyle/>
          <a:p>
            <a:pPr lvl="0"/>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 </a:t>
            </a:r>
            <a:r>
              <a:rPr lang="en-US" sz="3500" b="1" dirty="0" smtClean="0">
                <a:latin typeface="Franklin Gothic Book" pitchFamily="34" charset="0"/>
              </a:rPr>
              <a:t>M/s Neo Tech Amusements And Resorts P Ltd</a:t>
            </a:r>
            <a:endParaRPr lang="en-US" sz="3500" b="1" dirty="0">
              <a:latin typeface="Franklin Gothic Book" pitchFamily="34" charset="0"/>
            </a:endParaRPr>
          </a:p>
        </p:txBody>
      </p:sp>
      <p:sp>
        <p:nvSpPr>
          <p:cNvPr id="3" name="Content Placeholder 2"/>
          <p:cNvSpPr>
            <a:spLocks noGrp="1"/>
          </p:cNvSpPr>
          <p:nvPr>
            <p:ph idx="1"/>
          </p:nvPr>
        </p:nvSpPr>
        <p:spPr>
          <a:xfrm>
            <a:off x="285720" y="2143116"/>
            <a:ext cx="8643998" cy="4429156"/>
          </a:xfrm>
        </p:spPr>
        <p:txBody>
          <a:bodyPr>
            <a:normAutofit fontScale="77500" lnSpcReduction="20000"/>
          </a:bodyPr>
          <a:lstStyle/>
          <a:p>
            <a:pPr algn="just"/>
            <a:endParaRPr lang="en-US" dirty="0" smtClean="0"/>
          </a:p>
          <a:p>
            <a:pPr marL="0" indent="0" algn="just">
              <a:buNone/>
            </a:pPr>
            <a:r>
              <a:rPr lang="en-US" b="1" dirty="0" smtClean="0">
                <a:latin typeface="Franklin Gothic Book" pitchFamily="34" charset="0"/>
              </a:rPr>
              <a:t>M/s Neo Tech Amusements and Resorts </a:t>
            </a:r>
            <a:r>
              <a:rPr lang="en-US" b="1" dirty="0" err="1" smtClean="0">
                <a:latin typeface="Franklin Gothic Book" pitchFamily="34" charset="0"/>
              </a:rPr>
              <a:t>Pvt</a:t>
            </a:r>
            <a:r>
              <a:rPr lang="en-US" b="1" dirty="0" smtClean="0">
                <a:latin typeface="Franklin Gothic Book" pitchFamily="34" charset="0"/>
              </a:rPr>
              <a:t> Ltd was incorporated in the year 1995 with financial assistance from KFC.   Their Fantasy Park is situated in the foot hills of the beautiful, Western Ghats.  Fantasy Park stands out for its serenity, enchanting beauty and the rare blend of scenic ingredients. In 2005 a major revamp was carried out by introducing water games like Wave pool, water slides and a 40ft high water fall. The park has recently introduced a Haunted House.  It also has a Planetarium for imparting information about the stars and planets.  Quality of water for all the wet rides, water fall and rain dance is ensured with online testing and automatic dousing equipment.</a:t>
            </a: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857388"/>
          </a:xfrm>
        </p:spPr>
        <p:txBody>
          <a:bodyPr>
            <a:noAutofit/>
          </a:bodyPr>
          <a:lstStyle/>
          <a:p>
            <a:pPr lvl="0"/>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Sastra</a:t>
            </a:r>
            <a:r>
              <a:rPr lang="en-US" sz="4000" b="1" dirty="0" smtClean="0">
                <a:latin typeface="Franklin Gothic Book" pitchFamily="34" charset="0"/>
              </a:rPr>
              <a:t> Robotics India (P) Ltd</a:t>
            </a:r>
            <a:endParaRPr lang="en-US" sz="4000" b="1" dirty="0">
              <a:latin typeface="Franklin Gothic Book" pitchFamily="34" charset="0"/>
            </a:endParaRPr>
          </a:p>
        </p:txBody>
      </p:sp>
      <p:pic>
        <p:nvPicPr>
          <p:cNvPr id="25601" name="Picture 1" descr="C:\Users\KFC\Downloads\DSC_0449.jpg"/>
          <p:cNvPicPr>
            <a:picLocks noChangeAspect="1" noChangeArrowheads="1"/>
          </p:cNvPicPr>
          <p:nvPr/>
        </p:nvPicPr>
        <p:blipFill>
          <a:blip r:embed="rId2"/>
          <a:srcRect/>
          <a:stretch>
            <a:fillRect/>
          </a:stretch>
        </p:blipFill>
        <p:spPr bwMode="auto">
          <a:xfrm>
            <a:off x="285720" y="2143116"/>
            <a:ext cx="2154920" cy="2071702"/>
          </a:xfrm>
          <a:prstGeom prst="rect">
            <a:avLst/>
          </a:prstGeom>
          <a:noFill/>
          <a:ln w="9525">
            <a:noFill/>
            <a:miter lim="800000"/>
            <a:headEnd/>
            <a:tailEnd/>
          </a:ln>
        </p:spPr>
      </p:pic>
      <p:sp>
        <p:nvSpPr>
          <p:cNvPr id="25602" name="Rectangle 2"/>
          <p:cNvSpPr>
            <a:spLocks noChangeArrowheads="1"/>
          </p:cNvSpPr>
          <p:nvPr/>
        </p:nvSpPr>
        <p:spPr bwMode="auto">
          <a:xfrm>
            <a:off x="285720" y="4214818"/>
            <a:ext cx="214314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mj-lt"/>
                <a:ea typeface="Times New Roman" pitchFamily="18" charset="0"/>
                <a:cs typeface="Arial" pitchFamily="34" charset="0"/>
              </a:rPr>
              <a:t>Shri </a:t>
            </a:r>
            <a:r>
              <a:rPr kumimoji="0" lang="en-US" sz="2400" b="1" i="0" u="none" strike="noStrike" cap="none" normalizeH="0" baseline="0" dirty="0" err="1" smtClean="0">
                <a:ln>
                  <a:noFill/>
                </a:ln>
                <a:solidFill>
                  <a:srgbClr val="000000"/>
                </a:solidFill>
                <a:effectLst/>
                <a:latin typeface="+mj-lt"/>
                <a:ea typeface="Times New Roman" pitchFamily="18" charset="0"/>
                <a:cs typeface="Arial" pitchFamily="34" charset="0"/>
              </a:rPr>
              <a:t>Aronin</a:t>
            </a:r>
            <a:r>
              <a:rPr kumimoji="0" lang="en-US" sz="2400" b="1" i="0" u="none" strike="noStrike" cap="none" normalizeH="0" baseline="0" dirty="0" smtClean="0">
                <a:ln>
                  <a:noFill/>
                </a:ln>
                <a:solidFill>
                  <a:srgbClr val="000000"/>
                </a:solidFill>
                <a:effectLst/>
                <a:latin typeface="+mj-lt"/>
                <a:ea typeface="Times New Roman" pitchFamily="18" charset="0"/>
                <a:cs typeface="Arial" pitchFamily="34" charset="0"/>
              </a:rPr>
              <a:t> P</a:t>
            </a:r>
            <a:endParaRPr kumimoji="0" lang="en-US" sz="2400" b="0" i="0" u="none" strike="noStrike" cap="none" normalizeH="0" baseline="0" dirty="0" smtClean="0">
              <a:ln>
                <a:noFill/>
              </a:ln>
              <a:solidFill>
                <a:schemeClr val="tx1"/>
              </a:solidFill>
              <a:effectLst/>
              <a:latin typeface="+mj-lt"/>
              <a:cs typeface="Arial" pitchFamily="34" charset="0"/>
            </a:endParaRPr>
          </a:p>
        </p:txBody>
      </p:sp>
      <p:pic>
        <p:nvPicPr>
          <p:cNvPr id="25603" name="Picture 4" descr="C:\Users\KFC\Downloads\IMG_4070.JPG"/>
          <p:cNvPicPr>
            <a:picLocks noChangeAspect="1" noChangeArrowheads="1"/>
          </p:cNvPicPr>
          <p:nvPr/>
        </p:nvPicPr>
        <p:blipFill>
          <a:blip r:embed="rId3"/>
          <a:srcRect/>
          <a:stretch>
            <a:fillRect/>
          </a:stretch>
        </p:blipFill>
        <p:spPr bwMode="auto">
          <a:xfrm>
            <a:off x="2771804" y="2157426"/>
            <a:ext cx="5943600" cy="3986218"/>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858312" cy="1857388"/>
          </a:xfrm>
        </p:spPr>
        <p:txBody>
          <a:bodyPr>
            <a:noAutofit/>
          </a:bodyPr>
          <a:lstStyle/>
          <a:p>
            <a:r>
              <a:rPr lang="en-US" sz="3300" b="1" dirty="0" smtClean="0">
                <a:latin typeface="Franklin Gothic Book" pitchFamily="34" charset="0"/>
              </a:rPr>
              <a:t>Kerala Financial Corporation {KFC}, </a:t>
            </a:r>
            <a:r>
              <a:rPr lang="en-US" sz="3300" b="1" dirty="0" err="1" smtClean="0">
                <a:latin typeface="Franklin Gothic Book" pitchFamily="34" charset="0"/>
              </a:rPr>
              <a:t>Thiruvananthapuram</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 M/s </a:t>
            </a:r>
            <a:r>
              <a:rPr lang="en-US" sz="4000" b="1" dirty="0" err="1" smtClean="0">
                <a:latin typeface="Franklin Gothic Book" pitchFamily="34" charset="0"/>
              </a:rPr>
              <a:t>Sastra</a:t>
            </a:r>
            <a:r>
              <a:rPr lang="en-US" sz="4000" b="1" dirty="0" smtClean="0">
                <a:latin typeface="Franklin Gothic Book" pitchFamily="34" charset="0"/>
              </a:rPr>
              <a:t> Robotics India (P) Ltd</a:t>
            </a:r>
            <a:endParaRPr lang="en-US" sz="4000" b="1" dirty="0">
              <a:latin typeface="Franklin Gothic Book" pitchFamily="34" charset="0"/>
            </a:endParaRPr>
          </a:p>
        </p:txBody>
      </p:sp>
      <p:sp>
        <p:nvSpPr>
          <p:cNvPr id="3" name="Content Placeholder 2"/>
          <p:cNvSpPr>
            <a:spLocks noGrp="1"/>
          </p:cNvSpPr>
          <p:nvPr>
            <p:ph idx="1"/>
          </p:nvPr>
        </p:nvSpPr>
        <p:spPr>
          <a:xfrm>
            <a:off x="285720" y="2046309"/>
            <a:ext cx="8643998" cy="4525963"/>
          </a:xfrm>
        </p:spPr>
        <p:txBody>
          <a:bodyPr>
            <a:normAutofit fontScale="25000" lnSpcReduction="20000"/>
          </a:bodyPr>
          <a:lstStyle/>
          <a:p>
            <a:pPr marL="0" indent="0" algn="just">
              <a:lnSpc>
                <a:spcPct val="120000"/>
              </a:lnSpc>
              <a:spcBef>
                <a:spcPts val="0"/>
              </a:spcBef>
              <a:buNone/>
            </a:pPr>
            <a:endParaRPr lang="en-US" b="1" dirty="0" smtClean="0">
              <a:latin typeface="Franklin Gothic Book" pitchFamily="34" charset="0"/>
            </a:endParaRPr>
          </a:p>
          <a:p>
            <a:pPr marL="0" indent="0" algn="just">
              <a:lnSpc>
                <a:spcPct val="120000"/>
              </a:lnSpc>
              <a:spcBef>
                <a:spcPts val="0"/>
              </a:spcBef>
              <a:buNone/>
            </a:pPr>
            <a:endParaRPr lang="en-US" sz="8000" b="1" dirty="0" smtClean="0">
              <a:latin typeface="Franklin Gothic Book" pitchFamily="34" charset="0"/>
            </a:endParaRPr>
          </a:p>
          <a:p>
            <a:pPr marL="0" indent="0" algn="just">
              <a:lnSpc>
                <a:spcPct val="120000"/>
              </a:lnSpc>
              <a:spcBef>
                <a:spcPts val="0"/>
              </a:spcBef>
              <a:buNone/>
            </a:pPr>
            <a:r>
              <a:rPr lang="en-US" sz="8000" b="1" dirty="0" smtClean="0">
                <a:latin typeface="Franklin Gothic Book" pitchFamily="34" charset="0"/>
              </a:rPr>
              <a:t>M/s </a:t>
            </a:r>
            <a:r>
              <a:rPr lang="en-US" sz="8000" b="1" dirty="0" err="1" smtClean="0">
                <a:latin typeface="Franklin Gothic Book" pitchFamily="34" charset="0"/>
              </a:rPr>
              <a:t>Sastra</a:t>
            </a:r>
            <a:r>
              <a:rPr lang="en-US" sz="8000" b="1" dirty="0" smtClean="0">
                <a:latin typeface="Franklin Gothic Book" pitchFamily="34" charset="0"/>
              </a:rPr>
              <a:t> Robotics India (P) Ltd. was promoted by Shri </a:t>
            </a:r>
            <a:r>
              <a:rPr lang="en-US" sz="8000" b="1" dirty="0" err="1" smtClean="0">
                <a:latin typeface="Franklin Gothic Book" pitchFamily="34" charset="0"/>
              </a:rPr>
              <a:t>Aronin</a:t>
            </a:r>
            <a:r>
              <a:rPr lang="en-US" sz="8000" b="1" dirty="0" smtClean="0">
                <a:latin typeface="Franklin Gothic Book" pitchFamily="34" charset="0"/>
              </a:rPr>
              <a:t> P with financial assistance from KFC and  manufactures Robots and Robotic Equipments with headquarters at Cochin. Since 2013, these innovative products are being used by OEMs and Service Providers to expedite test cycles and reduce the time-to-market for their products. The unit has been rated as one among the Top 50 in the World, as per </a:t>
            </a:r>
            <a:r>
              <a:rPr lang="en-US" sz="8000" b="1" dirty="0" err="1" smtClean="0">
                <a:latin typeface="Franklin Gothic Book" pitchFamily="34" charset="0"/>
              </a:rPr>
              <a:t>TiE</a:t>
            </a:r>
            <a:r>
              <a:rPr lang="en-US" sz="8000" b="1" dirty="0" smtClean="0">
                <a:latin typeface="Franklin Gothic Book" pitchFamily="34" charset="0"/>
              </a:rPr>
              <a:t> Silicon Valley’s evaluation of Technology Startups in 2017.  </a:t>
            </a:r>
            <a:r>
              <a:rPr lang="en-US" sz="8000" b="1" dirty="0" err="1" smtClean="0">
                <a:latin typeface="Franklin Gothic Book" pitchFamily="34" charset="0"/>
              </a:rPr>
              <a:t>Sastra</a:t>
            </a:r>
            <a:r>
              <a:rPr lang="en-US" sz="8000" b="1" dirty="0" smtClean="0">
                <a:latin typeface="Franklin Gothic Book" pitchFamily="34" charset="0"/>
              </a:rPr>
              <a:t> Robotics provides 100% guaranteed after sale support for 5 years.  The unit has been awarded the Future Kerala Best Startup Award; KFC Best First Line Entrepreneur Award 2018; Innovation Growth Programme (IIGP) 2.0 Award by DST- Lockheed Martin- Tata Trusts India Innovation Growth Programme (IIGP) 2.0 Award and also won the first prize at the </a:t>
            </a:r>
            <a:r>
              <a:rPr lang="en-US" sz="8000" b="1" dirty="0" err="1" smtClean="0">
                <a:latin typeface="Franklin Gothic Book" pitchFamily="34" charset="0"/>
              </a:rPr>
              <a:t>pitchfest</a:t>
            </a:r>
            <a:r>
              <a:rPr lang="en-US" sz="8000" b="1" dirty="0" smtClean="0">
                <a:latin typeface="Franklin Gothic Book" pitchFamily="34" charset="0"/>
              </a:rPr>
              <a:t> conducted by the Forge Accelerator Coimbatore.</a:t>
            </a:r>
            <a:endParaRPr lang="en-US" sz="8000"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9001156" cy="1500198"/>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Data Care Systems (P) Ltd.</a:t>
            </a:r>
            <a:endParaRPr lang="en-US" sz="4000" b="1" dirty="0">
              <a:latin typeface="Franklin Gothic Book" pitchFamily="34" charset="0"/>
            </a:endParaRPr>
          </a:p>
        </p:txBody>
      </p:sp>
      <p:sp>
        <p:nvSpPr>
          <p:cNvPr id="26628" name="AutoShape 4" descr="https://image3.jdomni.in/banner/4F/F9/39/47C0F49C2B72A9D8D076AA666D_1506082134815.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0" name="AutoShape 6" descr="https://image3.jdomni.in/banner/4F/F9/39/47C0F49C2B72A9D8D076AA666D_1506082134815.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2" name="AutoShape 8" descr="E:\Desktop\My Document\AWARDS\AWARDS 2019\awardees\KSFC\shslom food products\097F94D3E449CD2C9B834BB624_1537771186850.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2"/>
          <a:srcRect l="4630" t="10345" r="62963" b="24191"/>
          <a:stretch>
            <a:fillRect/>
          </a:stretch>
        </p:blipFill>
        <p:spPr bwMode="auto">
          <a:xfrm>
            <a:off x="285720" y="1857364"/>
            <a:ext cx="1778012" cy="1928826"/>
          </a:xfrm>
          <a:prstGeom prst="rect">
            <a:avLst/>
          </a:prstGeom>
          <a:noFill/>
          <a:ln w="9525">
            <a:noFill/>
            <a:miter lim="800000"/>
            <a:headEnd/>
            <a:tailEnd/>
          </a:ln>
          <a:effectLst/>
        </p:spPr>
      </p:pic>
      <p:pic>
        <p:nvPicPr>
          <p:cNvPr id="1027" name="Picture 3"/>
          <p:cNvPicPr>
            <a:picLocks noChangeAspect="1" noChangeArrowheads="1"/>
          </p:cNvPicPr>
          <p:nvPr/>
        </p:nvPicPr>
        <p:blipFill>
          <a:blip r:embed="rId2"/>
          <a:srcRect l="53704" t="10344" r="12037" b="10345"/>
          <a:stretch>
            <a:fillRect/>
          </a:stretch>
        </p:blipFill>
        <p:spPr bwMode="auto">
          <a:xfrm>
            <a:off x="290379" y="4214818"/>
            <a:ext cx="1781291" cy="2214578"/>
          </a:xfrm>
          <a:prstGeom prst="rect">
            <a:avLst/>
          </a:prstGeom>
          <a:noFill/>
          <a:ln w="9525">
            <a:noFill/>
            <a:miter lim="800000"/>
            <a:headEnd/>
            <a:tailEnd/>
          </a:ln>
          <a:effectLst/>
        </p:spPr>
      </p:pic>
      <p:pic>
        <p:nvPicPr>
          <p:cNvPr id="1028" name="Picture 4" descr="E:\Desktop\My Document\AWARDS\AWARDS 2019\awardees\KSFC\data care system\DATA CARE SYSTEMS RAJAJINAGAR7.jpg"/>
          <p:cNvPicPr>
            <a:picLocks noChangeAspect="1" noChangeArrowheads="1"/>
          </p:cNvPicPr>
          <p:nvPr/>
        </p:nvPicPr>
        <p:blipFill>
          <a:blip r:embed="rId3" cstate="print"/>
          <a:srcRect/>
          <a:stretch>
            <a:fillRect/>
          </a:stretch>
        </p:blipFill>
        <p:spPr bwMode="auto">
          <a:xfrm>
            <a:off x="3357554" y="1785927"/>
            <a:ext cx="5369622" cy="2428892"/>
          </a:xfrm>
          <a:prstGeom prst="rect">
            <a:avLst/>
          </a:prstGeom>
          <a:noFill/>
        </p:spPr>
      </p:pic>
      <p:pic>
        <p:nvPicPr>
          <p:cNvPr id="1029" name="Picture 5" descr="E:\Desktop\My Document\AWARDS\AWARDS 2019\awardees\KSFC\data care system\DATA CARE SYSTEMS RAJAJINAGAR2.jpg"/>
          <p:cNvPicPr>
            <a:picLocks noChangeAspect="1" noChangeArrowheads="1"/>
          </p:cNvPicPr>
          <p:nvPr/>
        </p:nvPicPr>
        <p:blipFill>
          <a:blip r:embed="rId4" cstate="print"/>
          <a:srcRect/>
          <a:stretch>
            <a:fillRect/>
          </a:stretch>
        </p:blipFill>
        <p:spPr bwMode="auto">
          <a:xfrm>
            <a:off x="3357554" y="4357694"/>
            <a:ext cx="5357850" cy="2350954"/>
          </a:xfrm>
          <a:prstGeom prst="rect">
            <a:avLst/>
          </a:prstGeom>
          <a:noFill/>
        </p:spPr>
      </p:pic>
      <p:sp>
        <p:nvSpPr>
          <p:cNvPr id="11" name="Rectangle 10"/>
          <p:cNvSpPr/>
          <p:nvPr/>
        </p:nvSpPr>
        <p:spPr>
          <a:xfrm>
            <a:off x="61843" y="3714752"/>
            <a:ext cx="2724207" cy="461665"/>
          </a:xfrm>
          <a:prstGeom prst="rect">
            <a:avLst/>
          </a:prstGeom>
        </p:spPr>
        <p:txBody>
          <a:bodyPr wrap="none">
            <a:spAutoFit/>
          </a:bodyPr>
          <a:lstStyle/>
          <a:p>
            <a:r>
              <a:rPr lang="en-US" sz="2400" b="1" dirty="0" smtClean="0">
                <a:latin typeface="Franklin Gothic Book" pitchFamily="34" charset="0"/>
                <a:ea typeface="+mj-ea"/>
                <a:cs typeface="+mj-cs"/>
              </a:rPr>
              <a:t>SHRI NAGESH K.V., </a:t>
            </a:r>
          </a:p>
        </p:txBody>
      </p:sp>
      <p:sp>
        <p:nvSpPr>
          <p:cNvPr id="12" name="Rectangle 11"/>
          <p:cNvSpPr/>
          <p:nvPr/>
        </p:nvSpPr>
        <p:spPr>
          <a:xfrm>
            <a:off x="-32" y="6324921"/>
            <a:ext cx="2850460" cy="461665"/>
          </a:xfrm>
          <a:prstGeom prst="rect">
            <a:avLst/>
          </a:prstGeom>
        </p:spPr>
        <p:txBody>
          <a:bodyPr wrap="none">
            <a:spAutoFit/>
          </a:bodyPr>
          <a:lstStyle/>
          <a:p>
            <a:r>
              <a:rPr lang="en-US" sz="2400" b="1" dirty="0" smtClean="0">
                <a:latin typeface="Franklin Gothic Book" pitchFamily="34" charset="0"/>
                <a:ea typeface="+mj-ea"/>
                <a:cs typeface="+mj-cs"/>
              </a:rPr>
              <a:t>SHRI RAKSHITH K.N.</a:t>
            </a:r>
          </a:p>
        </p:txBody>
      </p:sp>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9001156" cy="1928826"/>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Data Care Systems (P) Ltd.</a:t>
            </a:r>
            <a:endParaRPr lang="en-US" sz="4000" b="1" dirty="0">
              <a:latin typeface="Franklin Gothic Book" pitchFamily="34" charset="0"/>
            </a:endParaRPr>
          </a:p>
        </p:txBody>
      </p:sp>
      <p:sp>
        <p:nvSpPr>
          <p:cNvPr id="3" name="Content Placeholder 2"/>
          <p:cNvSpPr>
            <a:spLocks noGrp="1"/>
          </p:cNvSpPr>
          <p:nvPr>
            <p:ph idx="1"/>
          </p:nvPr>
        </p:nvSpPr>
        <p:spPr>
          <a:xfrm>
            <a:off x="214282" y="2357430"/>
            <a:ext cx="8715436" cy="4357717"/>
          </a:xfrm>
        </p:spPr>
        <p:txBody>
          <a:bodyPr>
            <a:normAutofit fontScale="70000" lnSpcReduction="20000"/>
          </a:bodyPr>
          <a:lstStyle/>
          <a:p>
            <a:pPr marL="0" indent="0" algn="just">
              <a:lnSpc>
                <a:spcPct val="120000"/>
              </a:lnSpc>
              <a:spcBef>
                <a:spcPts val="0"/>
              </a:spcBef>
              <a:buNone/>
            </a:pPr>
            <a:r>
              <a:rPr lang="en-US" dirty="0" smtClean="0">
                <a:latin typeface="Franklin Gothic Book" pitchFamily="34" charset="0"/>
              </a:rPr>
              <a:t>	</a:t>
            </a:r>
          </a:p>
          <a:p>
            <a:pPr marL="0" indent="0" algn="just">
              <a:lnSpc>
                <a:spcPct val="120000"/>
              </a:lnSpc>
              <a:spcBef>
                <a:spcPts val="0"/>
              </a:spcBef>
              <a:buNone/>
            </a:pPr>
            <a:r>
              <a:rPr lang="en-US" sz="4000" b="1" dirty="0" smtClean="0">
                <a:latin typeface="Franklin Gothic Book" pitchFamily="34" charset="0"/>
                <a:ea typeface="+mj-ea"/>
                <a:cs typeface="+mj-cs"/>
              </a:rPr>
              <a:t>M/s Data Care Systems Pvt. Ltd. was established by Shri </a:t>
            </a:r>
            <a:r>
              <a:rPr lang="en-US" sz="4000" b="1" dirty="0" err="1" smtClean="0">
                <a:latin typeface="Franklin Gothic Book" pitchFamily="34" charset="0"/>
                <a:ea typeface="+mj-ea"/>
                <a:cs typeface="+mj-cs"/>
              </a:rPr>
              <a:t>Nagesh</a:t>
            </a:r>
            <a:r>
              <a:rPr lang="en-US" sz="4000" b="1" dirty="0" smtClean="0">
                <a:latin typeface="Franklin Gothic Book" pitchFamily="34" charset="0"/>
                <a:ea typeface="+mj-ea"/>
                <a:cs typeface="+mj-cs"/>
              </a:rPr>
              <a:t> K.V. and Shri </a:t>
            </a:r>
            <a:r>
              <a:rPr lang="en-US" sz="4000" b="1" dirty="0" err="1" smtClean="0">
                <a:latin typeface="Franklin Gothic Book" pitchFamily="34" charset="0"/>
                <a:ea typeface="+mj-ea"/>
                <a:cs typeface="+mj-cs"/>
              </a:rPr>
              <a:t>Rakshith</a:t>
            </a:r>
            <a:r>
              <a:rPr lang="en-US" sz="4000" b="1" dirty="0" smtClean="0">
                <a:latin typeface="Franklin Gothic Book" pitchFamily="34" charset="0"/>
                <a:ea typeface="+mj-ea"/>
                <a:cs typeface="+mj-cs"/>
              </a:rPr>
              <a:t> K.N., as a Private Limited Company in 1989 at </a:t>
            </a:r>
            <a:r>
              <a:rPr lang="en-US" sz="4000" b="1" dirty="0" err="1" smtClean="0">
                <a:latin typeface="Franklin Gothic Book" pitchFamily="34" charset="0"/>
                <a:ea typeface="+mj-ea"/>
                <a:cs typeface="+mj-cs"/>
              </a:rPr>
              <a:t>Rajajinagara</a:t>
            </a:r>
            <a:r>
              <a:rPr lang="en-US" sz="4000" b="1" dirty="0" smtClean="0">
                <a:latin typeface="Franklin Gothic Book" pitchFamily="34" charset="0"/>
                <a:ea typeface="+mj-ea"/>
                <a:cs typeface="+mj-cs"/>
              </a:rPr>
              <a:t> for manufacture of Electronic Components with financial assistance of Rs.482.50 </a:t>
            </a:r>
            <a:r>
              <a:rPr lang="en-US" sz="4000" b="1" dirty="0" err="1" smtClean="0">
                <a:latin typeface="Franklin Gothic Book" pitchFamily="34" charset="0"/>
                <a:ea typeface="+mj-ea"/>
                <a:cs typeface="+mj-cs"/>
              </a:rPr>
              <a:t>lakhs</a:t>
            </a:r>
            <a:r>
              <a:rPr lang="en-US" sz="4000" b="1" dirty="0" smtClean="0">
                <a:latin typeface="Franklin Gothic Book" pitchFamily="34" charset="0"/>
                <a:ea typeface="+mj-ea"/>
                <a:cs typeface="+mj-cs"/>
              </a:rPr>
              <a:t> from KSFC.  The Company is a Pioneer in Queue management systems, engine monitoring in railways, electronics for heavy vehicles.  Its major clients are BHEL, NTPC, HAL and Indian Railways.</a:t>
            </a:r>
          </a:p>
          <a:p>
            <a:pPr marL="0" indent="0">
              <a:lnSpc>
                <a:spcPct val="120000"/>
              </a:lnSpc>
              <a:spcBef>
                <a:spcPts val="0"/>
              </a:spcBef>
            </a:pPr>
            <a:endParaRPr lang="en-US"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786874" cy="1643074"/>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H. M. Stones</a:t>
            </a:r>
            <a:endParaRPr lang="en-US" sz="4000" b="1" dirty="0">
              <a:latin typeface="Franklin Gothic Book" pitchFamily="34" charset="0"/>
            </a:endParaRPr>
          </a:p>
        </p:txBody>
      </p:sp>
      <p:pic>
        <p:nvPicPr>
          <p:cNvPr id="2050" name="Picture 2" descr="E:\Desktop\My Document\AWARDS\AWARDS 2019\awardees\KSFC\HM STONES\HM STONES BAGALKOTE.jpg"/>
          <p:cNvPicPr>
            <a:picLocks noGrp="1" noChangeAspect="1" noChangeArrowheads="1"/>
          </p:cNvPicPr>
          <p:nvPr>
            <p:ph idx="1"/>
          </p:nvPr>
        </p:nvPicPr>
        <p:blipFill>
          <a:blip r:embed="rId2" cstate="print"/>
          <a:srcRect l="4258" t="7204" r="32240" b="4640"/>
          <a:stretch>
            <a:fillRect/>
          </a:stretch>
        </p:blipFill>
        <p:spPr bwMode="auto">
          <a:xfrm>
            <a:off x="428596" y="1928802"/>
            <a:ext cx="8072494" cy="4214842"/>
          </a:xfrm>
          <a:prstGeom prst="rect">
            <a:avLst/>
          </a:prstGeom>
          <a:noFill/>
        </p:spPr>
      </p:pic>
      <p:sp>
        <p:nvSpPr>
          <p:cNvPr id="6" name="TextBox 5"/>
          <p:cNvSpPr txBox="1"/>
          <p:nvPr/>
        </p:nvSpPr>
        <p:spPr>
          <a:xfrm>
            <a:off x="357158" y="6143644"/>
            <a:ext cx="8572560" cy="400110"/>
          </a:xfrm>
          <a:prstGeom prst="rect">
            <a:avLst/>
          </a:prstGeom>
          <a:noFill/>
        </p:spPr>
        <p:txBody>
          <a:bodyPr wrap="square" rtlCol="0">
            <a:spAutoFit/>
          </a:bodyPr>
          <a:lstStyle/>
          <a:p>
            <a:pPr algn="ctr"/>
            <a:r>
              <a:rPr lang="en-US" sz="2000" b="1" dirty="0" smtClean="0"/>
              <a:t>Smt. </a:t>
            </a:r>
            <a:r>
              <a:rPr lang="en-US" sz="2000" b="1" dirty="0" err="1" smtClean="0"/>
              <a:t>Nasimbanu</a:t>
            </a:r>
            <a:r>
              <a:rPr lang="en-US" sz="2000" b="1" dirty="0" smtClean="0"/>
              <a:t> M. </a:t>
            </a:r>
            <a:r>
              <a:rPr lang="en-US" sz="2000" b="1" dirty="0" err="1" smtClean="0"/>
              <a:t>Marbasari</a:t>
            </a:r>
            <a:r>
              <a:rPr lang="en-US" sz="2000" b="1" dirty="0" smtClean="0"/>
              <a:t>, Shri </a:t>
            </a:r>
            <a:r>
              <a:rPr lang="en-US" sz="2000" b="1" dirty="0" err="1" smtClean="0"/>
              <a:t>Mohammadiakl</a:t>
            </a:r>
            <a:r>
              <a:rPr lang="en-US" sz="2000" b="1" dirty="0" smtClean="0"/>
              <a:t> D. </a:t>
            </a:r>
            <a:r>
              <a:rPr lang="en-US" sz="2000" b="1" dirty="0" err="1" smtClean="0"/>
              <a:t>Marabasari</a:t>
            </a:r>
            <a:r>
              <a:rPr lang="en-US" sz="2000" b="1" dirty="0" smtClean="0"/>
              <a:t> </a:t>
            </a:r>
            <a:endParaRPr lang="en-US" sz="2000" b="1" dirty="0"/>
          </a:p>
        </p:txBody>
      </p:sp>
    </p:spTree>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786874" cy="2214578"/>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H. M. Stones</a:t>
            </a:r>
            <a:endParaRPr lang="en-US" sz="4000" b="1" dirty="0">
              <a:latin typeface="Franklin Gothic Book" pitchFamily="34" charset="0"/>
            </a:endParaRPr>
          </a:p>
        </p:txBody>
      </p:sp>
      <p:sp>
        <p:nvSpPr>
          <p:cNvPr id="3" name="Content Placeholder 2"/>
          <p:cNvSpPr>
            <a:spLocks noGrp="1"/>
          </p:cNvSpPr>
          <p:nvPr>
            <p:ph idx="1"/>
          </p:nvPr>
        </p:nvSpPr>
        <p:spPr>
          <a:xfrm>
            <a:off x="214282" y="2071679"/>
            <a:ext cx="8715436" cy="4572032"/>
          </a:xfrm>
        </p:spPr>
        <p:txBody>
          <a:bodyPr>
            <a:normAutofit fontScale="92500"/>
          </a:bodyPr>
          <a:lstStyle/>
          <a:p>
            <a:pPr marL="0" indent="0" algn="just">
              <a:lnSpc>
                <a:spcPct val="110000"/>
              </a:lnSpc>
              <a:spcBef>
                <a:spcPts val="0"/>
              </a:spcBef>
              <a:buNone/>
            </a:pPr>
            <a:r>
              <a:rPr lang="en-US" sz="4000" b="1" dirty="0" smtClean="0">
                <a:latin typeface="Franklin Gothic Book" pitchFamily="34" charset="0"/>
                <a:ea typeface="+mj-ea"/>
                <a:cs typeface="+mj-cs"/>
              </a:rPr>
              <a:t>	</a:t>
            </a:r>
          </a:p>
          <a:p>
            <a:pPr marL="0" indent="0" algn="just">
              <a:lnSpc>
                <a:spcPct val="110000"/>
              </a:lnSpc>
              <a:spcBef>
                <a:spcPts val="0"/>
              </a:spcBef>
              <a:buNone/>
            </a:pPr>
            <a:r>
              <a:rPr lang="en-US" sz="3400" b="1" dirty="0" smtClean="0">
                <a:latin typeface="Franklin Gothic Book" pitchFamily="34" charset="0"/>
                <a:ea typeface="+mj-ea"/>
                <a:cs typeface="+mj-cs"/>
              </a:rPr>
              <a:t>M/s H.M. Stones was incorporated by Smt. </a:t>
            </a:r>
            <a:r>
              <a:rPr lang="en-US" sz="3400" b="1" dirty="0" err="1" smtClean="0">
                <a:latin typeface="Franklin Gothic Book" pitchFamily="34" charset="0"/>
                <a:ea typeface="+mj-ea"/>
                <a:cs typeface="+mj-cs"/>
              </a:rPr>
              <a:t>Nasimbanu</a:t>
            </a:r>
            <a:r>
              <a:rPr lang="en-US" sz="3400" b="1" dirty="0" smtClean="0">
                <a:latin typeface="Franklin Gothic Book" pitchFamily="34" charset="0"/>
                <a:ea typeface="+mj-ea"/>
                <a:cs typeface="+mj-cs"/>
              </a:rPr>
              <a:t> M. </a:t>
            </a:r>
            <a:r>
              <a:rPr lang="en-US" sz="3400" b="1" dirty="0" err="1" smtClean="0">
                <a:latin typeface="Franklin Gothic Book" pitchFamily="34" charset="0"/>
                <a:ea typeface="+mj-ea"/>
                <a:cs typeface="+mj-cs"/>
              </a:rPr>
              <a:t>Marbasari</a:t>
            </a:r>
            <a:r>
              <a:rPr lang="en-US" sz="3400" b="1" dirty="0" smtClean="0">
                <a:latin typeface="Franklin Gothic Book" pitchFamily="34" charset="0"/>
                <a:ea typeface="+mj-ea"/>
                <a:cs typeface="+mj-cs"/>
              </a:rPr>
              <a:t> and  Shri </a:t>
            </a:r>
            <a:r>
              <a:rPr lang="en-US" sz="3400" b="1" dirty="0" err="1" smtClean="0">
                <a:latin typeface="Franklin Gothic Book" pitchFamily="34" charset="0"/>
                <a:ea typeface="+mj-ea"/>
                <a:cs typeface="+mj-cs"/>
              </a:rPr>
              <a:t>Mohammadiakl</a:t>
            </a:r>
            <a:r>
              <a:rPr lang="en-US" sz="3400" b="1" dirty="0" smtClean="0">
                <a:latin typeface="Franklin Gothic Book" pitchFamily="34" charset="0"/>
                <a:ea typeface="+mj-ea"/>
                <a:cs typeface="+mj-cs"/>
              </a:rPr>
              <a:t> D. </a:t>
            </a:r>
            <a:r>
              <a:rPr lang="en-US" sz="3400" b="1" dirty="0" err="1" smtClean="0">
                <a:latin typeface="Franklin Gothic Book" pitchFamily="34" charset="0"/>
                <a:ea typeface="+mj-ea"/>
                <a:cs typeface="+mj-cs"/>
              </a:rPr>
              <a:t>Marabasari</a:t>
            </a:r>
            <a:r>
              <a:rPr lang="en-US" sz="3400" b="1" dirty="0" smtClean="0">
                <a:latin typeface="Franklin Gothic Book" pitchFamily="34" charset="0"/>
                <a:ea typeface="+mj-ea"/>
                <a:cs typeface="+mj-cs"/>
              </a:rPr>
              <a:t> as a partnership firm in the year 2012 with financial assistance of Rs.100 </a:t>
            </a:r>
            <a:r>
              <a:rPr lang="en-US" sz="3400" b="1" dirty="0" err="1" smtClean="0">
                <a:latin typeface="Franklin Gothic Book" pitchFamily="34" charset="0"/>
                <a:ea typeface="+mj-ea"/>
                <a:cs typeface="+mj-cs"/>
              </a:rPr>
              <a:t>lakhs</a:t>
            </a:r>
            <a:r>
              <a:rPr lang="en-US" sz="3400" b="1" dirty="0" smtClean="0">
                <a:latin typeface="Franklin Gothic Book" pitchFamily="34" charset="0"/>
                <a:ea typeface="+mj-ea"/>
                <a:cs typeface="+mj-cs"/>
              </a:rPr>
              <a:t> for KSFC at </a:t>
            </a:r>
            <a:r>
              <a:rPr lang="en-US" sz="3400" b="1" dirty="0" err="1" smtClean="0">
                <a:latin typeface="Franklin Gothic Book" pitchFamily="34" charset="0"/>
                <a:ea typeface="+mj-ea"/>
                <a:cs typeface="+mj-cs"/>
              </a:rPr>
              <a:t>Bagalkote</a:t>
            </a:r>
            <a:r>
              <a:rPr lang="en-US" sz="3400" b="1" dirty="0" smtClean="0">
                <a:latin typeface="Franklin Gothic Book" pitchFamily="34" charset="0"/>
                <a:ea typeface="+mj-ea"/>
                <a:cs typeface="+mj-cs"/>
              </a:rPr>
              <a:t>.  It is involved in the activity of granite cutting &amp; polishing and is one of the leading granite units in the district. </a:t>
            </a:r>
          </a:p>
          <a:p>
            <a:pPr marL="0" indent="0">
              <a:lnSpc>
                <a:spcPct val="110000"/>
              </a:lnSpc>
              <a:spcBef>
                <a:spcPts val="0"/>
              </a:spcBef>
            </a:pPr>
            <a:endParaRPr lang="en-US" dirty="0"/>
          </a:p>
        </p:txBody>
      </p:sp>
    </p:spTree>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786874" cy="1643074"/>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Shalom Food Products</a:t>
            </a:r>
            <a:endParaRPr lang="en-US" sz="4000" b="1" dirty="0">
              <a:latin typeface="Franklin Gothic Book" pitchFamily="34" charset="0"/>
            </a:endParaRPr>
          </a:p>
        </p:txBody>
      </p:sp>
      <p:pic>
        <p:nvPicPr>
          <p:cNvPr id="3074" name="Picture 2" descr="E:\Desktop\My Document\AWARDS\AWARDS 2019\awardees\KSFC\SHALOM FOOD\SAHLOM FOOD PRODUCTOS VIJAYAPUR 3.jpg"/>
          <p:cNvPicPr>
            <a:picLocks noChangeAspect="1" noChangeArrowheads="1"/>
          </p:cNvPicPr>
          <p:nvPr/>
        </p:nvPicPr>
        <p:blipFill>
          <a:blip r:embed="rId2" cstate="print"/>
          <a:srcRect l="27445" r="8061" b="24039"/>
          <a:stretch>
            <a:fillRect/>
          </a:stretch>
        </p:blipFill>
        <p:spPr bwMode="auto">
          <a:xfrm>
            <a:off x="285720" y="2077418"/>
            <a:ext cx="3357586" cy="3566160"/>
          </a:xfrm>
          <a:prstGeom prst="rect">
            <a:avLst/>
          </a:prstGeom>
          <a:noFill/>
        </p:spPr>
      </p:pic>
      <p:pic>
        <p:nvPicPr>
          <p:cNvPr id="3075" name="Picture 3" descr="E:\Desktop\My Document\AWARDS\AWARDS 2019\awardees\KSFC\SHALOM FOOD\SAHLOM FOOD PRODUCTOS VIJAYAPUR2.jpg"/>
          <p:cNvPicPr>
            <a:picLocks noChangeAspect="1" noChangeArrowheads="1"/>
          </p:cNvPicPr>
          <p:nvPr/>
        </p:nvPicPr>
        <p:blipFill>
          <a:blip r:embed="rId3" cstate="print"/>
          <a:srcRect/>
          <a:stretch>
            <a:fillRect/>
          </a:stretch>
        </p:blipFill>
        <p:spPr bwMode="auto">
          <a:xfrm>
            <a:off x="3714744" y="2071678"/>
            <a:ext cx="5169408" cy="4000528"/>
          </a:xfrm>
          <a:prstGeom prst="rect">
            <a:avLst/>
          </a:prstGeom>
          <a:noFill/>
        </p:spPr>
      </p:pic>
      <p:sp>
        <p:nvSpPr>
          <p:cNvPr id="6" name="TextBox 5"/>
          <p:cNvSpPr txBox="1"/>
          <p:nvPr/>
        </p:nvSpPr>
        <p:spPr>
          <a:xfrm>
            <a:off x="214314" y="5643578"/>
            <a:ext cx="3500430" cy="461665"/>
          </a:xfrm>
          <a:prstGeom prst="rect">
            <a:avLst/>
          </a:prstGeom>
          <a:noFill/>
        </p:spPr>
        <p:txBody>
          <a:bodyPr wrap="square" rtlCol="0">
            <a:spAutoFit/>
          </a:bodyPr>
          <a:lstStyle/>
          <a:p>
            <a:pPr algn="ctr"/>
            <a:r>
              <a:rPr lang="en-US" sz="2400" b="1" dirty="0" smtClean="0"/>
              <a:t>Shri Vincent </a:t>
            </a:r>
            <a:r>
              <a:rPr lang="en-US" sz="2400" b="1" dirty="0" err="1" smtClean="0"/>
              <a:t>Jayaraj</a:t>
            </a:r>
            <a:r>
              <a:rPr lang="en-US" sz="2400" b="1" dirty="0" smtClean="0"/>
              <a:t> </a:t>
            </a:r>
            <a:r>
              <a:rPr lang="en-US" sz="2400" b="1" dirty="0" err="1" smtClean="0"/>
              <a:t>Nadar</a:t>
            </a:r>
            <a:r>
              <a:rPr lang="en-US" sz="2400" b="1" dirty="0" smtClean="0"/>
              <a:t> </a:t>
            </a:r>
            <a:endParaRPr lang="en-US" sz="2400" b="1" dirty="0"/>
          </a:p>
        </p:txBody>
      </p:sp>
    </p:spTree>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786874" cy="2143140"/>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Shalom Food Products</a:t>
            </a:r>
            <a:endParaRPr lang="en-US" sz="4000" b="1" dirty="0">
              <a:latin typeface="Franklin Gothic Book" pitchFamily="34" charset="0"/>
            </a:endParaRPr>
          </a:p>
        </p:txBody>
      </p:sp>
      <p:sp>
        <p:nvSpPr>
          <p:cNvPr id="3" name="Content Placeholder 2"/>
          <p:cNvSpPr>
            <a:spLocks noGrp="1"/>
          </p:cNvSpPr>
          <p:nvPr>
            <p:ph idx="1"/>
          </p:nvPr>
        </p:nvSpPr>
        <p:spPr>
          <a:xfrm>
            <a:off x="357158" y="2143116"/>
            <a:ext cx="8329642" cy="4500594"/>
          </a:xfrm>
        </p:spPr>
        <p:txBody>
          <a:bodyPr>
            <a:normAutofit/>
          </a:bodyPr>
          <a:lstStyle/>
          <a:p>
            <a:pPr marL="0" indent="0" algn="just">
              <a:lnSpc>
                <a:spcPct val="110000"/>
              </a:lnSpc>
              <a:spcBef>
                <a:spcPts val="0"/>
              </a:spcBef>
            </a:pPr>
            <a:endParaRPr lang="en-US" b="1" dirty="0" smtClean="0">
              <a:latin typeface="Franklin Gothic Book" pitchFamily="34" charset="0"/>
            </a:endParaRPr>
          </a:p>
          <a:p>
            <a:pPr marL="0" indent="0" algn="just">
              <a:lnSpc>
                <a:spcPct val="110000"/>
              </a:lnSpc>
              <a:spcBef>
                <a:spcPts val="0"/>
              </a:spcBef>
              <a:buNone/>
            </a:pPr>
            <a:r>
              <a:rPr lang="en-US" b="1" dirty="0" smtClean="0">
                <a:latin typeface="Franklin Gothic Book" pitchFamily="34" charset="0"/>
              </a:rPr>
              <a:t>M/s Shalom Food Products is a proprietory firm involved in manufacturing of condiments.  It was started at </a:t>
            </a:r>
            <a:r>
              <a:rPr lang="en-US" b="1" dirty="0" err="1" smtClean="0">
                <a:latin typeface="Franklin Gothic Book" pitchFamily="34" charset="0"/>
              </a:rPr>
              <a:t>Vijayapura</a:t>
            </a:r>
            <a:r>
              <a:rPr lang="en-US" b="1" dirty="0" smtClean="0">
                <a:latin typeface="Franklin Gothic Book" pitchFamily="34" charset="0"/>
              </a:rPr>
              <a:t> by Shri Vincent </a:t>
            </a:r>
            <a:r>
              <a:rPr lang="en-US" b="1" dirty="0" err="1" smtClean="0">
                <a:latin typeface="Franklin Gothic Book" pitchFamily="34" charset="0"/>
              </a:rPr>
              <a:t>Jayaraj</a:t>
            </a:r>
            <a:r>
              <a:rPr lang="en-US" b="1" dirty="0" smtClean="0">
                <a:latin typeface="Franklin Gothic Book" pitchFamily="34" charset="0"/>
              </a:rPr>
              <a:t> </a:t>
            </a:r>
            <a:r>
              <a:rPr lang="en-US" b="1" dirty="0" err="1" smtClean="0">
                <a:latin typeface="Franklin Gothic Book" pitchFamily="34" charset="0"/>
              </a:rPr>
              <a:t>Nadar</a:t>
            </a:r>
            <a:r>
              <a:rPr lang="en-US" b="1" dirty="0" smtClean="0">
                <a:latin typeface="Franklin Gothic Book" pitchFamily="34" charset="0"/>
              </a:rPr>
              <a:t> with initial financial assistance of Rs.138 </a:t>
            </a:r>
            <a:r>
              <a:rPr lang="en-US" b="1" dirty="0" err="1" smtClean="0">
                <a:latin typeface="Franklin Gothic Book" pitchFamily="34" charset="0"/>
              </a:rPr>
              <a:t>lakhs</a:t>
            </a:r>
            <a:r>
              <a:rPr lang="en-US" b="1" dirty="0" smtClean="0">
                <a:latin typeface="Franklin Gothic Book" pitchFamily="34" charset="0"/>
              </a:rPr>
              <a:t> from KSFC in the year 2015.  The unit is supplying to entire </a:t>
            </a:r>
            <a:r>
              <a:rPr lang="en-US" b="1" dirty="0" err="1" smtClean="0">
                <a:latin typeface="Franklin Gothic Book" pitchFamily="34" charset="0"/>
              </a:rPr>
              <a:t>Vijayapura</a:t>
            </a:r>
            <a:r>
              <a:rPr lang="en-US" b="1" dirty="0" smtClean="0">
                <a:latin typeface="Franklin Gothic Book" pitchFamily="34" charset="0"/>
              </a:rPr>
              <a:t>, </a:t>
            </a:r>
            <a:r>
              <a:rPr lang="en-US" b="1" dirty="0" err="1" smtClean="0">
                <a:latin typeface="Franklin Gothic Book" pitchFamily="34" charset="0"/>
              </a:rPr>
              <a:t>Belagavi</a:t>
            </a:r>
            <a:r>
              <a:rPr lang="en-US" b="1" dirty="0" smtClean="0">
                <a:latin typeface="Franklin Gothic Book" pitchFamily="34" charset="0"/>
              </a:rPr>
              <a:t>, </a:t>
            </a:r>
            <a:r>
              <a:rPr lang="en-US" b="1" dirty="0" err="1" smtClean="0">
                <a:latin typeface="Franklin Gothic Book" pitchFamily="34" charset="0"/>
              </a:rPr>
              <a:t>Kalaburagi</a:t>
            </a:r>
            <a:r>
              <a:rPr lang="en-US" b="1" dirty="0" smtClean="0">
                <a:latin typeface="Franklin Gothic Book" pitchFamily="34" charset="0"/>
              </a:rPr>
              <a:t> &amp; adjoining </a:t>
            </a:r>
            <a:r>
              <a:rPr lang="en-US" b="1" dirty="0" err="1" smtClean="0">
                <a:latin typeface="Franklin Gothic Book" pitchFamily="34" charset="0"/>
              </a:rPr>
              <a:t>Sholapura</a:t>
            </a:r>
            <a:r>
              <a:rPr lang="en-US" b="1" dirty="0" smtClean="0">
                <a:latin typeface="Franklin Gothic Book" pitchFamily="34" charset="0"/>
              </a:rPr>
              <a:t>.</a:t>
            </a: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786874" cy="1643074"/>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Rayon Designs</a:t>
            </a:r>
            <a:endParaRPr lang="en-US" sz="4000" b="1" dirty="0">
              <a:latin typeface="Franklin Gothic Book" pitchFamily="34" charset="0"/>
            </a:endParaRPr>
          </a:p>
        </p:txBody>
      </p:sp>
      <p:pic>
        <p:nvPicPr>
          <p:cNvPr id="1026" name="Picture 2" descr="E:\Desktop\My Document\AWARDS\AWARDS 2019\awardees\KSFC\RAYON DESIGN\rayon-1.jpg"/>
          <p:cNvPicPr>
            <a:picLocks noChangeAspect="1" noChangeArrowheads="1"/>
          </p:cNvPicPr>
          <p:nvPr/>
        </p:nvPicPr>
        <p:blipFill>
          <a:blip r:embed="rId2" cstate="print"/>
          <a:srcRect l="58597" t="2083" r="26578" b="83334"/>
          <a:stretch>
            <a:fillRect/>
          </a:stretch>
        </p:blipFill>
        <p:spPr bwMode="auto">
          <a:xfrm>
            <a:off x="214282" y="4357694"/>
            <a:ext cx="2214578" cy="2319632"/>
          </a:xfrm>
          <a:prstGeom prst="rect">
            <a:avLst/>
          </a:prstGeom>
          <a:noFill/>
        </p:spPr>
      </p:pic>
      <p:pic>
        <p:nvPicPr>
          <p:cNvPr id="1027" name="Picture 3" descr="E:\Desktop\My Document\AWARDS\AWARDS 2019\awardees\KSFC\RAYON DESIGN\rayon4.jpg"/>
          <p:cNvPicPr>
            <a:picLocks noChangeAspect="1" noChangeArrowheads="1"/>
          </p:cNvPicPr>
          <p:nvPr/>
        </p:nvPicPr>
        <p:blipFill>
          <a:blip r:embed="rId3"/>
          <a:srcRect l="62815" t="2625" r="22743" b="82937"/>
          <a:stretch>
            <a:fillRect/>
          </a:stretch>
        </p:blipFill>
        <p:spPr bwMode="auto">
          <a:xfrm>
            <a:off x="214282" y="2000240"/>
            <a:ext cx="2214578" cy="2143140"/>
          </a:xfrm>
          <a:prstGeom prst="rect">
            <a:avLst/>
          </a:prstGeom>
          <a:noFill/>
        </p:spPr>
      </p:pic>
      <p:pic>
        <p:nvPicPr>
          <p:cNvPr id="1028" name="Picture 4" descr="E:\Desktop\My Document\AWARDS\AWARDS 2019\awardees\KSFC\RAYON DESIGN\rayon3.jpg"/>
          <p:cNvPicPr>
            <a:picLocks noChangeAspect="1" noChangeArrowheads="1"/>
          </p:cNvPicPr>
          <p:nvPr/>
        </p:nvPicPr>
        <p:blipFill>
          <a:blip r:embed="rId4" cstate="print"/>
          <a:srcRect/>
          <a:stretch>
            <a:fillRect/>
          </a:stretch>
        </p:blipFill>
        <p:spPr bwMode="auto">
          <a:xfrm>
            <a:off x="2643174" y="2000264"/>
            <a:ext cx="6286512" cy="4714884"/>
          </a:xfrm>
          <a:prstGeom prst="rect">
            <a:avLst/>
          </a:prstGeom>
          <a:noFill/>
        </p:spPr>
      </p:pic>
    </p:spTree>
  </p:cSld>
  <p:clrMapOvr>
    <a:masterClrMapping/>
  </p:clrMapOvr>
  <p:transition spd="med"/>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786874" cy="1928826"/>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Rayon Designs</a:t>
            </a:r>
            <a:endParaRPr lang="en-US" sz="4000" b="1" dirty="0">
              <a:latin typeface="Franklin Gothic Book" pitchFamily="34" charset="0"/>
            </a:endParaRPr>
          </a:p>
        </p:txBody>
      </p:sp>
      <p:sp>
        <p:nvSpPr>
          <p:cNvPr id="3" name="Content Placeholder 2"/>
          <p:cNvSpPr>
            <a:spLocks noGrp="1"/>
          </p:cNvSpPr>
          <p:nvPr>
            <p:ph idx="1"/>
          </p:nvPr>
        </p:nvSpPr>
        <p:spPr>
          <a:xfrm>
            <a:off x="457200" y="2117747"/>
            <a:ext cx="8229600" cy="4525963"/>
          </a:xfrm>
        </p:spPr>
        <p:txBody>
          <a:bodyPr>
            <a:normAutofit lnSpcReduction="10000"/>
          </a:bodyPr>
          <a:lstStyle/>
          <a:p>
            <a:pPr marL="0" indent="0" algn="just">
              <a:spcBef>
                <a:spcPts val="0"/>
              </a:spcBef>
              <a:buNone/>
            </a:pPr>
            <a:endParaRPr lang="en-US" b="1" dirty="0" smtClean="0">
              <a:latin typeface="Franklin Gothic Book" pitchFamily="34" charset="0"/>
            </a:endParaRPr>
          </a:p>
          <a:p>
            <a:pPr marL="0" indent="0" algn="just">
              <a:spcBef>
                <a:spcPts val="0"/>
              </a:spcBef>
              <a:buNone/>
            </a:pPr>
            <a:r>
              <a:rPr lang="en-US" b="1" dirty="0" smtClean="0">
                <a:latin typeface="Franklin Gothic Book" pitchFamily="34" charset="0"/>
              </a:rPr>
              <a:t>M/s Rayon Designs was started in the year 2005 as a partnership firm by Shri </a:t>
            </a:r>
            <a:r>
              <a:rPr lang="en-US" b="1" dirty="0" err="1" smtClean="0">
                <a:latin typeface="Franklin Gothic Book" pitchFamily="34" charset="0"/>
              </a:rPr>
              <a:t>Rangaswamy</a:t>
            </a:r>
            <a:r>
              <a:rPr lang="en-US" b="1" dirty="0" smtClean="0">
                <a:latin typeface="Franklin Gothic Book" pitchFamily="34" charset="0"/>
              </a:rPr>
              <a:t> R. and Shri </a:t>
            </a:r>
            <a:r>
              <a:rPr lang="en-US" b="1" dirty="0" err="1" smtClean="0">
                <a:latin typeface="Franklin Gothic Book" pitchFamily="34" charset="0"/>
              </a:rPr>
              <a:t>Hithysi</a:t>
            </a:r>
            <a:r>
              <a:rPr lang="en-US" b="1" dirty="0" smtClean="0">
                <a:latin typeface="Franklin Gothic Book" pitchFamily="34" charset="0"/>
              </a:rPr>
              <a:t> R. at </a:t>
            </a:r>
            <a:r>
              <a:rPr lang="en-US" b="1" dirty="0" err="1" smtClean="0">
                <a:latin typeface="Franklin Gothic Book" pitchFamily="34" charset="0"/>
              </a:rPr>
              <a:t>Jayanagara</a:t>
            </a:r>
            <a:r>
              <a:rPr lang="en-US" b="1" dirty="0" smtClean="0">
                <a:latin typeface="Franklin Gothic Book" pitchFamily="34" charset="0"/>
              </a:rPr>
              <a:t>  with financial assistance of Rs.185 </a:t>
            </a:r>
            <a:r>
              <a:rPr lang="en-US" b="1" dirty="0" err="1" smtClean="0">
                <a:latin typeface="Franklin Gothic Book" pitchFamily="34" charset="0"/>
              </a:rPr>
              <a:t>lakhs</a:t>
            </a:r>
            <a:r>
              <a:rPr lang="en-US" b="1" dirty="0" smtClean="0">
                <a:latin typeface="Franklin Gothic Book" pitchFamily="34" charset="0"/>
              </a:rPr>
              <a:t> from KSFC in the year 2005.  The unit exports garments and silk fabrics.  Its major clients are M/s </a:t>
            </a:r>
            <a:r>
              <a:rPr lang="en-US" b="1" dirty="0" err="1" smtClean="0">
                <a:latin typeface="Franklin Gothic Book" pitchFamily="34" charset="0"/>
              </a:rPr>
              <a:t>Sai</a:t>
            </a:r>
            <a:r>
              <a:rPr lang="en-US" b="1" dirty="0" smtClean="0">
                <a:latin typeface="Franklin Gothic Book" pitchFamily="34" charset="0"/>
              </a:rPr>
              <a:t> Exports, </a:t>
            </a:r>
            <a:r>
              <a:rPr lang="en-US" b="1" dirty="0" err="1" smtClean="0">
                <a:latin typeface="Franklin Gothic Book" pitchFamily="34" charset="0"/>
              </a:rPr>
              <a:t>Mulbery</a:t>
            </a:r>
            <a:r>
              <a:rPr lang="en-US" b="1" dirty="0" smtClean="0">
                <a:latin typeface="Franklin Gothic Book" pitchFamily="34" charset="0"/>
              </a:rPr>
              <a:t> Silks, Ethnic Silk Mills, </a:t>
            </a:r>
            <a:r>
              <a:rPr lang="en-US" b="1" dirty="0" err="1" smtClean="0">
                <a:latin typeface="Franklin Gothic Book" pitchFamily="34" charset="0"/>
              </a:rPr>
              <a:t>Renram</a:t>
            </a:r>
            <a:r>
              <a:rPr lang="en-US" b="1" dirty="0" smtClean="0">
                <a:latin typeface="Franklin Gothic Book" pitchFamily="34" charset="0"/>
              </a:rPr>
              <a:t> Fashions (I) Pvt. Ltd. </a:t>
            </a: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1846266"/>
          </a:xfrm>
        </p:spPr>
        <p:txBody>
          <a:bodyPr>
            <a:normAutofit fontScale="90000"/>
          </a:bodyPr>
          <a:lstStyle/>
          <a:p>
            <a:r>
              <a:rPr lang="en-US" sz="3700" b="1" dirty="0" smtClean="0">
                <a:latin typeface="Franklin Gothic Book" pitchFamily="34" charset="0"/>
              </a:rPr>
              <a:t>Karnataka State Financial Corporation {KSFC}, </a:t>
            </a:r>
            <a:r>
              <a:rPr lang="en-US" sz="3700" b="1" dirty="0" err="1" smtClean="0">
                <a:latin typeface="Franklin Gothic Book" pitchFamily="34" charset="0"/>
              </a:rPr>
              <a:t>Bengaluru</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Sri </a:t>
            </a:r>
            <a:r>
              <a:rPr lang="en-US" b="1" dirty="0" err="1" smtClean="0">
                <a:latin typeface="Franklin Gothic Book" pitchFamily="34" charset="0"/>
              </a:rPr>
              <a:t>Shakthi</a:t>
            </a:r>
            <a:r>
              <a:rPr lang="en-US" b="1" dirty="0" smtClean="0">
                <a:latin typeface="Franklin Gothic Book" pitchFamily="34" charset="0"/>
              </a:rPr>
              <a:t> Gravures</a:t>
            </a:r>
            <a:endParaRPr lang="en-US" dirty="0"/>
          </a:p>
        </p:txBody>
      </p:sp>
      <p:pic>
        <p:nvPicPr>
          <p:cNvPr id="2050" name="Picture 2" descr="E:\Desktop\My Document\AWARDS\AWARDS 2019\awardees\KSFC\SRI SHAKTI GRAVURES\shakti-gravure.jpg"/>
          <p:cNvPicPr>
            <a:picLocks noChangeAspect="1" noChangeArrowheads="1"/>
          </p:cNvPicPr>
          <p:nvPr/>
        </p:nvPicPr>
        <p:blipFill>
          <a:blip r:embed="rId2" cstate="print"/>
          <a:srcRect/>
          <a:stretch>
            <a:fillRect/>
          </a:stretch>
        </p:blipFill>
        <p:spPr bwMode="auto">
          <a:xfrm>
            <a:off x="285720" y="2143116"/>
            <a:ext cx="2143140" cy="2857520"/>
          </a:xfrm>
          <a:prstGeom prst="rect">
            <a:avLst/>
          </a:prstGeom>
          <a:noFill/>
        </p:spPr>
      </p:pic>
      <p:pic>
        <p:nvPicPr>
          <p:cNvPr id="2051" name="Picture 3" descr="E:\Desktop\My Document\AWARDS\AWARDS 2019\awardees\KSFC\SRI SHAKTI GRAVURES\shakthi-1.JPG"/>
          <p:cNvPicPr>
            <a:picLocks noChangeAspect="1" noChangeArrowheads="1"/>
          </p:cNvPicPr>
          <p:nvPr/>
        </p:nvPicPr>
        <p:blipFill>
          <a:blip r:embed="rId3" cstate="print"/>
          <a:srcRect/>
          <a:stretch>
            <a:fillRect/>
          </a:stretch>
        </p:blipFill>
        <p:spPr bwMode="auto">
          <a:xfrm>
            <a:off x="2580267" y="2143141"/>
            <a:ext cx="6278013" cy="4572007"/>
          </a:xfrm>
          <a:prstGeom prst="rect">
            <a:avLst/>
          </a:prstGeom>
          <a:noFill/>
        </p:spPr>
      </p:pic>
      <p:sp>
        <p:nvSpPr>
          <p:cNvPr id="6" name="Rectangle 5"/>
          <p:cNvSpPr/>
          <p:nvPr/>
        </p:nvSpPr>
        <p:spPr>
          <a:xfrm>
            <a:off x="134859" y="5000636"/>
            <a:ext cx="2508315" cy="400110"/>
          </a:xfrm>
          <a:prstGeom prst="rect">
            <a:avLst/>
          </a:prstGeom>
        </p:spPr>
        <p:txBody>
          <a:bodyPr wrap="none">
            <a:spAutoFit/>
          </a:bodyPr>
          <a:lstStyle/>
          <a:p>
            <a:r>
              <a:rPr lang="en-US" sz="2000" b="1" dirty="0" smtClean="0">
                <a:latin typeface="Franklin Gothic Book" pitchFamily="34" charset="0"/>
              </a:rPr>
              <a:t>Shri </a:t>
            </a:r>
            <a:r>
              <a:rPr lang="en-US" sz="2000" b="1" dirty="0" err="1" smtClean="0">
                <a:latin typeface="Franklin Gothic Book" pitchFamily="34" charset="0"/>
              </a:rPr>
              <a:t>Narayanaswamy</a:t>
            </a:r>
            <a:r>
              <a:rPr lang="en-US" sz="2000" b="1" dirty="0" smtClean="0">
                <a:latin typeface="Franklin Gothic Book" pitchFamily="34" charset="0"/>
              </a:rPr>
              <a:t> </a:t>
            </a:r>
            <a:endParaRPr lang="en-US" sz="2000" dirty="0"/>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1989142"/>
          </a:xfrm>
        </p:spPr>
        <p:txBody>
          <a:bodyPr>
            <a:normAutofit fontScale="90000"/>
          </a:bodyPr>
          <a:lstStyle/>
          <a:p>
            <a:r>
              <a:rPr lang="en-US" sz="3700" b="1" dirty="0" smtClean="0">
                <a:latin typeface="Franklin Gothic Book" pitchFamily="34" charset="0"/>
              </a:rPr>
              <a:t>Karnataka State Financial Corporation {KSFC}, </a:t>
            </a:r>
            <a:r>
              <a:rPr lang="en-US" sz="3700" b="1" dirty="0" err="1" smtClean="0">
                <a:latin typeface="Franklin Gothic Book" pitchFamily="34" charset="0"/>
              </a:rPr>
              <a:t>Bengaluru</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Sri </a:t>
            </a:r>
            <a:r>
              <a:rPr lang="en-US" b="1" dirty="0" err="1" smtClean="0">
                <a:latin typeface="Franklin Gothic Book" pitchFamily="34" charset="0"/>
              </a:rPr>
              <a:t>Shakthi</a:t>
            </a:r>
            <a:r>
              <a:rPr lang="en-US" b="1" dirty="0" smtClean="0">
                <a:latin typeface="Franklin Gothic Book" pitchFamily="34" charset="0"/>
              </a:rPr>
              <a:t> Gravures</a:t>
            </a:r>
            <a:endParaRPr lang="en-US" dirty="0"/>
          </a:p>
        </p:txBody>
      </p:sp>
      <p:sp>
        <p:nvSpPr>
          <p:cNvPr id="3" name="Content Placeholder 2"/>
          <p:cNvSpPr>
            <a:spLocks noGrp="1"/>
          </p:cNvSpPr>
          <p:nvPr>
            <p:ph idx="1"/>
          </p:nvPr>
        </p:nvSpPr>
        <p:spPr>
          <a:xfrm>
            <a:off x="357158" y="1957390"/>
            <a:ext cx="8501122" cy="4614882"/>
          </a:xfrm>
        </p:spPr>
        <p:txBody>
          <a:bodyPr/>
          <a:lstStyle/>
          <a:p>
            <a:pPr marL="0" indent="0" algn="just">
              <a:spcBef>
                <a:spcPts val="0"/>
              </a:spcBef>
              <a:buNone/>
            </a:pPr>
            <a:endParaRPr lang="en-US" b="1" dirty="0" smtClean="0">
              <a:latin typeface="Franklin Gothic Book" pitchFamily="34" charset="0"/>
            </a:endParaRPr>
          </a:p>
          <a:p>
            <a:pPr marL="0" indent="0" algn="just">
              <a:spcBef>
                <a:spcPts val="0"/>
              </a:spcBef>
              <a:buNone/>
            </a:pPr>
            <a:r>
              <a:rPr lang="en-US" b="1" dirty="0" smtClean="0">
                <a:latin typeface="Franklin Gothic Book" pitchFamily="34" charset="0"/>
              </a:rPr>
              <a:t>M/s Sri </a:t>
            </a:r>
            <a:r>
              <a:rPr lang="en-US" b="1" dirty="0" err="1" smtClean="0">
                <a:latin typeface="Franklin Gothic Book" pitchFamily="34" charset="0"/>
              </a:rPr>
              <a:t>Shakthi</a:t>
            </a:r>
            <a:r>
              <a:rPr lang="en-US" b="1" dirty="0" smtClean="0">
                <a:latin typeface="Franklin Gothic Book" pitchFamily="34" charset="0"/>
              </a:rPr>
              <a:t> Gravures was established by Shri </a:t>
            </a:r>
            <a:r>
              <a:rPr lang="en-US" b="1" dirty="0" err="1" smtClean="0">
                <a:latin typeface="Franklin Gothic Book" pitchFamily="34" charset="0"/>
              </a:rPr>
              <a:t>Narayanaswamy</a:t>
            </a:r>
            <a:r>
              <a:rPr lang="en-US" b="1" dirty="0" smtClean="0">
                <a:latin typeface="Franklin Gothic Book" pitchFamily="34" charset="0"/>
              </a:rPr>
              <a:t> in </a:t>
            </a:r>
            <a:r>
              <a:rPr lang="en-US" b="1" dirty="0" err="1" smtClean="0">
                <a:latin typeface="Franklin Gothic Book" pitchFamily="34" charset="0"/>
              </a:rPr>
              <a:t>Bengaluru</a:t>
            </a:r>
            <a:r>
              <a:rPr lang="en-US" b="1" dirty="0" smtClean="0">
                <a:latin typeface="Franklin Gothic Book" pitchFamily="34" charset="0"/>
              </a:rPr>
              <a:t> Rural with financial assistance of Rs. 750 </a:t>
            </a:r>
            <a:r>
              <a:rPr lang="en-US" b="1" dirty="0" err="1" smtClean="0">
                <a:latin typeface="Franklin Gothic Book" pitchFamily="34" charset="0"/>
              </a:rPr>
              <a:t>lakhs</a:t>
            </a:r>
            <a:r>
              <a:rPr lang="en-US" b="1" dirty="0" smtClean="0">
                <a:latin typeface="Franklin Gothic Book" pitchFamily="34" charset="0"/>
              </a:rPr>
              <a:t> from KSFC in the year 2008.  It is a proprietory concern and is involved in a very </a:t>
            </a:r>
            <a:r>
              <a:rPr lang="en-US" b="1" dirty="0" err="1" smtClean="0">
                <a:latin typeface="Franklin Gothic Book" pitchFamily="34" charset="0"/>
              </a:rPr>
              <a:t>specialised</a:t>
            </a:r>
            <a:r>
              <a:rPr lang="en-US" b="1" dirty="0" smtClean="0">
                <a:latin typeface="Franklin Gothic Book" pitchFamily="34" charset="0"/>
              </a:rPr>
              <a:t> activity of manufacturing of Rotogravure Printing.  It is the second such unit in India.  Its Clientele includes </a:t>
            </a:r>
            <a:r>
              <a:rPr lang="en-US" b="1" dirty="0" err="1" smtClean="0">
                <a:latin typeface="Franklin Gothic Book" pitchFamily="34" charset="0"/>
              </a:rPr>
              <a:t>Aricent</a:t>
            </a:r>
            <a:r>
              <a:rPr lang="en-US" b="1" dirty="0" smtClean="0">
                <a:latin typeface="Franklin Gothic Book" pitchFamily="34" charset="0"/>
              </a:rPr>
              <a:t>, </a:t>
            </a:r>
            <a:r>
              <a:rPr lang="en-US" b="1" dirty="0" err="1" smtClean="0">
                <a:latin typeface="Franklin Gothic Book" pitchFamily="34" charset="0"/>
              </a:rPr>
              <a:t>Roto</a:t>
            </a:r>
            <a:r>
              <a:rPr lang="en-US" b="1" dirty="0" smtClean="0">
                <a:latin typeface="Franklin Gothic Book" pitchFamily="34" charset="0"/>
              </a:rPr>
              <a:t> Printers, Champion Packaging etc.</a:t>
            </a:r>
            <a:endParaRPr lang="en-US" b="1" dirty="0">
              <a:latin typeface="Franklin Gothic Book" pitchFamily="34" charset="0"/>
            </a:endParaRP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1560514"/>
          </a:xfrm>
        </p:spPr>
        <p:txBody>
          <a:bodyPr>
            <a:normAutofit fontScale="90000"/>
          </a:bodyPr>
          <a:lstStyle/>
          <a:p>
            <a:r>
              <a:rPr lang="en-US" sz="3700" b="1" dirty="0" smtClean="0">
                <a:latin typeface="Franklin Gothic Book" pitchFamily="34" charset="0"/>
              </a:rPr>
              <a:t>Karnataka State Financial Corporation {KSFC}, </a:t>
            </a:r>
            <a:r>
              <a:rPr lang="en-US" sz="3700" b="1" dirty="0" err="1" smtClean="0">
                <a:latin typeface="Franklin Gothic Book" pitchFamily="34" charset="0"/>
              </a:rPr>
              <a:t>Bengaluru</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Shri </a:t>
            </a:r>
            <a:r>
              <a:rPr lang="en-US" b="1" dirty="0" err="1" smtClean="0">
                <a:latin typeface="Franklin Gothic Book" pitchFamily="34" charset="0"/>
              </a:rPr>
              <a:t>Venkateshwara</a:t>
            </a:r>
            <a:r>
              <a:rPr lang="en-US" b="1" dirty="0" smtClean="0">
                <a:latin typeface="Franklin Gothic Book" pitchFamily="34" charset="0"/>
              </a:rPr>
              <a:t> Steels</a:t>
            </a:r>
            <a:endParaRPr lang="en-US" dirty="0"/>
          </a:p>
        </p:txBody>
      </p:sp>
      <p:pic>
        <p:nvPicPr>
          <p:cNvPr id="3074" name="Picture 2" descr="E:\Desktop\My Document\AWARDS\AWARDS 2019\awardees\KSFC\SHRI VENKATESHWARA STEELS\Lingappa Odeyarahalli Venkateshwara Steels.jpg"/>
          <p:cNvPicPr>
            <a:picLocks noChangeAspect="1" noChangeArrowheads="1"/>
          </p:cNvPicPr>
          <p:nvPr/>
        </p:nvPicPr>
        <p:blipFill>
          <a:blip r:embed="rId2"/>
          <a:srcRect l="5528" t="4155" b="4431"/>
          <a:stretch>
            <a:fillRect/>
          </a:stretch>
        </p:blipFill>
        <p:spPr bwMode="auto">
          <a:xfrm>
            <a:off x="357158" y="2071678"/>
            <a:ext cx="2143140" cy="2299224"/>
          </a:xfrm>
          <a:prstGeom prst="rect">
            <a:avLst/>
          </a:prstGeom>
          <a:noFill/>
        </p:spPr>
      </p:pic>
      <p:pic>
        <p:nvPicPr>
          <p:cNvPr id="3076" name="Picture 4" descr="E:\Desktop\My Document\AWARDS\AWARDS 2019\awardees\KSFC\SHRI VENKATESHWARA STEELS\SHRI VENKATESWARA STEELS HUBLI 1.jpg"/>
          <p:cNvPicPr>
            <a:picLocks noChangeAspect="1" noChangeArrowheads="1"/>
          </p:cNvPicPr>
          <p:nvPr/>
        </p:nvPicPr>
        <p:blipFill>
          <a:blip r:embed="rId3"/>
          <a:srcRect l="1057" t="4805" b="2796"/>
          <a:stretch>
            <a:fillRect/>
          </a:stretch>
        </p:blipFill>
        <p:spPr bwMode="auto">
          <a:xfrm>
            <a:off x="3071802" y="2000240"/>
            <a:ext cx="5842023" cy="4714908"/>
          </a:xfrm>
          <a:prstGeom prst="rect">
            <a:avLst/>
          </a:prstGeom>
          <a:noFill/>
        </p:spPr>
      </p:pic>
      <p:sp>
        <p:nvSpPr>
          <p:cNvPr id="5" name="Rectangle 4"/>
          <p:cNvSpPr/>
          <p:nvPr/>
        </p:nvSpPr>
        <p:spPr>
          <a:xfrm>
            <a:off x="285720" y="4357694"/>
            <a:ext cx="2786082" cy="830997"/>
          </a:xfrm>
          <a:prstGeom prst="rect">
            <a:avLst/>
          </a:prstGeom>
        </p:spPr>
        <p:txBody>
          <a:bodyPr wrap="square">
            <a:spAutoFit/>
          </a:bodyPr>
          <a:lstStyle/>
          <a:p>
            <a:r>
              <a:rPr lang="en-US" sz="2400" b="1" dirty="0" smtClean="0">
                <a:latin typeface="Franklin Gothic Book" pitchFamily="34" charset="0"/>
              </a:rPr>
              <a:t>Shri </a:t>
            </a:r>
            <a:r>
              <a:rPr lang="en-US" sz="2400" b="1" dirty="0" err="1" smtClean="0">
                <a:latin typeface="Franklin Gothic Book" pitchFamily="34" charset="0"/>
              </a:rPr>
              <a:t>Lingappa</a:t>
            </a:r>
            <a:r>
              <a:rPr lang="en-US" sz="2400" b="1" dirty="0" smtClean="0">
                <a:latin typeface="Franklin Gothic Book" pitchFamily="34" charset="0"/>
              </a:rPr>
              <a:t> T. </a:t>
            </a:r>
            <a:r>
              <a:rPr lang="en-US" sz="2400" b="1" dirty="0" err="1" smtClean="0">
                <a:latin typeface="Franklin Gothic Book" pitchFamily="34" charset="0"/>
              </a:rPr>
              <a:t>Odeyarahalli</a:t>
            </a:r>
            <a:r>
              <a:rPr lang="en-US" sz="2400" b="1" dirty="0" smtClean="0">
                <a:latin typeface="Franklin Gothic Book" pitchFamily="34" charset="0"/>
              </a:rPr>
              <a:t> </a:t>
            </a:r>
            <a:endParaRPr lang="en-US" sz="2400" dirty="0"/>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1989142"/>
          </a:xfrm>
        </p:spPr>
        <p:txBody>
          <a:bodyPr>
            <a:normAutofit fontScale="90000"/>
          </a:bodyPr>
          <a:lstStyle/>
          <a:p>
            <a:pPr>
              <a:spcBef>
                <a:spcPts val="600"/>
              </a:spcBef>
            </a:pPr>
            <a:r>
              <a:rPr lang="en-US" sz="3600" b="1" dirty="0" smtClean="0">
                <a:latin typeface="Franklin Gothic Book" pitchFamily="34" charset="0"/>
              </a:rPr>
              <a:t>Karnataka State Financial Corporation {KSFC}, </a:t>
            </a:r>
            <a:r>
              <a:rPr lang="en-US" sz="3600" b="1" dirty="0" err="1" smtClean="0">
                <a:latin typeface="Franklin Gothic Book" pitchFamily="34" charset="0"/>
              </a:rPr>
              <a:t>Bengaluru</a:t>
            </a:r>
            <a:r>
              <a:rPr lang="en-US" sz="3600" b="1" dirty="0" smtClean="0">
                <a:latin typeface="Franklin Gothic Book" pitchFamily="34" charset="0"/>
              </a:rPr>
              <a:t/>
            </a:r>
            <a:br>
              <a:rPr lang="en-US" sz="3600" b="1" dirty="0" smtClean="0">
                <a:latin typeface="Franklin Gothic Book" pitchFamily="34" charset="0"/>
              </a:rPr>
            </a:br>
            <a:r>
              <a:rPr lang="en-US" sz="3600" b="1" dirty="0" smtClean="0">
                <a:latin typeface="Franklin Gothic Book" pitchFamily="34" charset="0"/>
              </a:rPr>
              <a:t/>
            </a:r>
            <a:br>
              <a:rPr lang="en-US" sz="3600" b="1" dirty="0" smtClean="0">
                <a:latin typeface="Franklin Gothic Book" pitchFamily="34" charset="0"/>
              </a:rPr>
            </a:br>
            <a:r>
              <a:rPr lang="en-US" b="1" dirty="0" smtClean="0">
                <a:latin typeface="Franklin Gothic Book" pitchFamily="34" charset="0"/>
              </a:rPr>
              <a:t>M/s Shri </a:t>
            </a:r>
            <a:r>
              <a:rPr lang="en-US" b="1" dirty="0" err="1" smtClean="0">
                <a:latin typeface="Franklin Gothic Book" pitchFamily="34" charset="0"/>
              </a:rPr>
              <a:t>Venkateshwara</a:t>
            </a:r>
            <a:r>
              <a:rPr lang="en-US" b="1" dirty="0" smtClean="0">
                <a:latin typeface="Franklin Gothic Book" pitchFamily="34" charset="0"/>
              </a:rPr>
              <a:t> Steels</a:t>
            </a:r>
            <a:endParaRPr lang="en-US" dirty="0"/>
          </a:p>
        </p:txBody>
      </p:sp>
      <p:sp>
        <p:nvSpPr>
          <p:cNvPr id="3" name="Content Placeholder 2"/>
          <p:cNvSpPr>
            <a:spLocks noGrp="1"/>
          </p:cNvSpPr>
          <p:nvPr>
            <p:ph idx="1"/>
          </p:nvPr>
        </p:nvSpPr>
        <p:spPr>
          <a:xfrm>
            <a:off x="357158" y="1957390"/>
            <a:ext cx="8501122" cy="4614882"/>
          </a:xfrm>
        </p:spPr>
        <p:txBody>
          <a:bodyPr/>
          <a:lstStyle/>
          <a:p>
            <a:pPr marL="0" indent="0" algn="just">
              <a:spcBef>
                <a:spcPts val="0"/>
              </a:spcBef>
              <a:buNone/>
            </a:pPr>
            <a:endParaRPr lang="en-US" b="1" dirty="0" smtClean="0">
              <a:latin typeface="Franklin Gothic Book" pitchFamily="34" charset="0"/>
            </a:endParaRPr>
          </a:p>
          <a:p>
            <a:pPr marL="0" indent="0" algn="just">
              <a:spcBef>
                <a:spcPts val="0"/>
              </a:spcBef>
              <a:buNone/>
            </a:pPr>
            <a:r>
              <a:rPr lang="en-US" b="1" dirty="0" smtClean="0">
                <a:latin typeface="Franklin Gothic Book" pitchFamily="34" charset="0"/>
              </a:rPr>
              <a:t>M/s Shri </a:t>
            </a:r>
            <a:r>
              <a:rPr lang="en-US" b="1" dirty="0" err="1" smtClean="0">
                <a:latin typeface="Franklin Gothic Book" pitchFamily="34" charset="0"/>
              </a:rPr>
              <a:t>Venkateshwara</a:t>
            </a:r>
            <a:r>
              <a:rPr lang="en-US" b="1" dirty="0" smtClean="0">
                <a:latin typeface="Franklin Gothic Book" pitchFamily="34" charset="0"/>
              </a:rPr>
              <a:t> Steels was established by Shri </a:t>
            </a:r>
            <a:r>
              <a:rPr lang="en-US" b="1" dirty="0" err="1" smtClean="0">
                <a:latin typeface="Franklin Gothic Book" pitchFamily="34" charset="0"/>
              </a:rPr>
              <a:t>Lingappa</a:t>
            </a:r>
            <a:r>
              <a:rPr lang="en-US" b="1" dirty="0" smtClean="0">
                <a:latin typeface="Franklin Gothic Book" pitchFamily="34" charset="0"/>
              </a:rPr>
              <a:t> T. </a:t>
            </a:r>
            <a:r>
              <a:rPr lang="en-US" b="1" dirty="0" err="1" smtClean="0">
                <a:latin typeface="Franklin Gothic Book" pitchFamily="34" charset="0"/>
              </a:rPr>
              <a:t>Odeyarahalli</a:t>
            </a:r>
            <a:r>
              <a:rPr lang="en-US" b="1" dirty="0" smtClean="0">
                <a:latin typeface="Franklin Gothic Book" pitchFamily="34" charset="0"/>
              </a:rPr>
              <a:t> at </a:t>
            </a:r>
            <a:r>
              <a:rPr lang="en-US" b="1" dirty="0" err="1" smtClean="0">
                <a:latin typeface="Franklin Gothic Book" pitchFamily="34" charset="0"/>
              </a:rPr>
              <a:t>Dharwad</a:t>
            </a:r>
            <a:r>
              <a:rPr lang="en-US" b="1" dirty="0" smtClean="0">
                <a:latin typeface="Franklin Gothic Book" pitchFamily="34" charset="0"/>
              </a:rPr>
              <a:t> as a partnership firm in the year 1992 with financial assistance of Rs.184 </a:t>
            </a:r>
            <a:r>
              <a:rPr lang="en-US" b="1" dirty="0" err="1" smtClean="0">
                <a:latin typeface="Franklin Gothic Book" pitchFamily="34" charset="0"/>
              </a:rPr>
              <a:t>lakhs</a:t>
            </a:r>
            <a:r>
              <a:rPr lang="en-US" b="1" dirty="0" smtClean="0">
                <a:latin typeface="Franklin Gothic Book" pitchFamily="34" charset="0"/>
              </a:rPr>
              <a:t> from KSFC.   Major clients of the unit are </a:t>
            </a:r>
            <a:r>
              <a:rPr lang="en-US" b="1" dirty="0" err="1" smtClean="0">
                <a:latin typeface="Franklin Gothic Book" pitchFamily="34" charset="0"/>
              </a:rPr>
              <a:t>Kirloskar</a:t>
            </a:r>
            <a:r>
              <a:rPr lang="en-US" b="1" dirty="0" smtClean="0">
                <a:latin typeface="Franklin Gothic Book" pitchFamily="34" charset="0"/>
              </a:rPr>
              <a:t> Electric Co. and BDK Group, </a:t>
            </a:r>
            <a:r>
              <a:rPr lang="en-US" b="1" dirty="0" err="1" smtClean="0">
                <a:latin typeface="Franklin Gothic Book" pitchFamily="34" charset="0"/>
              </a:rPr>
              <a:t>Hubli</a:t>
            </a:r>
            <a:r>
              <a:rPr lang="en-US" b="1" dirty="0" smtClean="0">
                <a:latin typeface="Franklin Gothic Book" pitchFamily="34" charset="0"/>
              </a:rPr>
              <a:t>.  The firm has a turnover of Rs. 251.70 </a:t>
            </a:r>
            <a:r>
              <a:rPr lang="en-US" b="1" dirty="0" err="1" smtClean="0">
                <a:latin typeface="Franklin Gothic Book" pitchFamily="34" charset="0"/>
              </a:rPr>
              <a:t>lakhs</a:t>
            </a:r>
            <a:r>
              <a:rPr lang="en-US" b="1" dirty="0" smtClean="0">
                <a:latin typeface="Franklin Gothic Book" pitchFamily="34" charset="0"/>
              </a:rPr>
              <a:t>.</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1774828"/>
          </a:xfrm>
        </p:spPr>
        <p:txBody>
          <a:bodyPr>
            <a:normAutofit fontScale="90000"/>
          </a:bodyPr>
          <a:lstStyle/>
          <a:p>
            <a:r>
              <a:rPr lang="en-US" sz="3600" b="1" dirty="0" smtClean="0">
                <a:latin typeface="Franklin Gothic Book" pitchFamily="34" charset="0"/>
              </a:rPr>
              <a:t>Karnataka State Financial Corporation {KSFC}, </a:t>
            </a:r>
            <a:r>
              <a:rPr lang="en-US" sz="3600" b="1" dirty="0" err="1" smtClean="0">
                <a:latin typeface="Franklin Gothic Book" pitchFamily="34" charset="0"/>
              </a:rPr>
              <a:t>Bengaluru</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Sara Coffee Processing Centre</a:t>
            </a:r>
            <a:endParaRPr lang="en-US" dirty="0"/>
          </a:p>
        </p:txBody>
      </p:sp>
      <p:pic>
        <p:nvPicPr>
          <p:cNvPr id="1026" name="Picture 2" descr="E:\Desktop\My Document\AWARDS\AWARDS 2019\awardees\KSFC\SARAH COFFEE\SARAH COFFEE PROCESSING CHIKKAMAGALUR2.jpg"/>
          <p:cNvPicPr>
            <a:picLocks noChangeAspect="1" noChangeArrowheads="1"/>
          </p:cNvPicPr>
          <p:nvPr/>
        </p:nvPicPr>
        <p:blipFill>
          <a:blip r:embed="rId2" cstate="print"/>
          <a:srcRect l="7865" t="1980" r="5620"/>
          <a:stretch>
            <a:fillRect/>
          </a:stretch>
        </p:blipFill>
        <p:spPr bwMode="auto">
          <a:xfrm>
            <a:off x="4714876" y="2071678"/>
            <a:ext cx="4214842" cy="4500594"/>
          </a:xfrm>
          <a:prstGeom prst="rect">
            <a:avLst/>
          </a:prstGeom>
          <a:noFill/>
        </p:spPr>
      </p:pic>
      <p:pic>
        <p:nvPicPr>
          <p:cNvPr id="1027" name="Picture 3" descr="E:\Desktop\My Document\AWARDS\AWARDS 2019\awardees\KSFC\SARAH COFFEE\SARAH COFFEE PROCESSING CHIKKAMAGALUR3.jpg"/>
          <p:cNvPicPr>
            <a:picLocks noChangeAspect="1" noChangeArrowheads="1"/>
          </p:cNvPicPr>
          <p:nvPr/>
        </p:nvPicPr>
        <p:blipFill>
          <a:blip r:embed="rId3" cstate="print"/>
          <a:srcRect l="5339" r="5235"/>
          <a:stretch>
            <a:fillRect/>
          </a:stretch>
        </p:blipFill>
        <p:spPr bwMode="auto">
          <a:xfrm>
            <a:off x="285720" y="2071678"/>
            <a:ext cx="4357718" cy="4500594"/>
          </a:xfrm>
          <a:prstGeom prst="rect">
            <a:avLst/>
          </a:prstGeom>
          <a:noFill/>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715436" cy="2203456"/>
          </a:xfrm>
        </p:spPr>
        <p:txBody>
          <a:bodyPr>
            <a:normAutofit fontScale="90000"/>
          </a:bodyPr>
          <a:lstStyle/>
          <a:p>
            <a:r>
              <a:rPr lang="en-US" sz="3700" b="1" dirty="0" smtClean="0">
                <a:latin typeface="Franklin Gothic Book" pitchFamily="34" charset="0"/>
              </a:rPr>
              <a:t>Karnataka State Financial Corporation {KSFC}, </a:t>
            </a:r>
            <a:r>
              <a:rPr lang="en-US" sz="3700" b="1" dirty="0" err="1" smtClean="0">
                <a:latin typeface="Franklin Gothic Book" pitchFamily="34" charset="0"/>
              </a:rPr>
              <a:t>Bengaluru</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Sara Coffee Processing Centre</a:t>
            </a:r>
            <a:endParaRPr lang="en-US" dirty="0"/>
          </a:p>
        </p:txBody>
      </p:sp>
      <p:sp>
        <p:nvSpPr>
          <p:cNvPr id="3" name="Content Placeholder 2"/>
          <p:cNvSpPr>
            <a:spLocks noGrp="1"/>
          </p:cNvSpPr>
          <p:nvPr>
            <p:ph idx="1"/>
          </p:nvPr>
        </p:nvSpPr>
        <p:spPr>
          <a:xfrm>
            <a:off x="357158" y="2357430"/>
            <a:ext cx="8501122" cy="4214842"/>
          </a:xfrm>
        </p:spPr>
        <p:txBody>
          <a:bodyPr/>
          <a:lstStyle/>
          <a:p>
            <a:pPr marL="0" indent="0" algn="just">
              <a:spcBef>
                <a:spcPts val="0"/>
              </a:spcBef>
              <a:buNone/>
            </a:pPr>
            <a:endParaRPr lang="en-US" sz="3600" b="1" dirty="0" smtClean="0">
              <a:latin typeface="Franklin Gothic Book" pitchFamily="34" charset="0"/>
            </a:endParaRPr>
          </a:p>
          <a:p>
            <a:pPr marL="0" indent="0" algn="just">
              <a:spcBef>
                <a:spcPts val="0"/>
              </a:spcBef>
              <a:buNone/>
            </a:pPr>
            <a:r>
              <a:rPr lang="en-US" sz="3600" b="1" dirty="0" smtClean="0">
                <a:latin typeface="Franklin Gothic Book" pitchFamily="34" charset="0"/>
              </a:rPr>
              <a:t>M/s Sara Coffee Processing Centre was started by Smt. Blossom Saldana as a proprietory firm in </a:t>
            </a:r>
            <a:r>
              <a:rPr lang="en-US" sz="3600" b="1" dirty="0" err="1" smtClean="0">
                <a:latin typeface="Franklin Gothic Book" pitchFamily="34" charset="0"/>
              </a:rPr>
              <a:t>Chikkamagaluru</a:t>
            </a:r>
            <a:r>
              <a:rPr lang="en-US" sz="3600" b="1" dirty="0" smtClean="0">
                <a:latin typeface="Franklin Gothic Book" pitchFamily="34" charset="0"/>
              </a:rPr>
              <a:t> with financial assistance of Rs.318.50 </a:t>
            </a:r>
            <a:r>
              <a:rPr lang="en-US" sz="3600" b="1" dirty="0" err="1" smtClean="0">
                <a:latin typeface="Franklin Gothic Book" pitchFamily="34" charset="0"/>
              </a:rPr>
              <a:t>lakhs</a:t>
            </a:r>
            <a:r>
              <a:rPr lang="en-US" sz="3600" b="1" dirty="0" smtClean="0">
                <a:latin typeface="Franklin Gothic Book" pitchFamily="34" charset="0"/>
              </a:rPr>
              <a:t> from KSFC in the year 2000.  Its turnover is Rs.324 </a:t>
            </a:r>
            <a:r>
              <a:rPr lang="en-US" sz="3600" b="1" dirty="0" err="1" smtClean="0">
                <a:latin typeface="Franklin Gothic Book" pitchFamily="34" charset="0"/>
              </a:rPr>
              <a:t>lakhs</a:t>
            </a:r>
            <a:r>
              <a:rPr lang="en-US" sz="3600" b="1" dirty="0" smtClean="0">
                <a:latin typeface="Franklin Gothic Book" pitchFamily="34" charset="0"/>
              </a:rPr>
              <a:t>.    </a:t>
            </a:r>
          </a:p>
          <a:p>
            <a:pPr marL="0" indent="0" algn="just">
              <a:spcBef>
                <a:spcPts val="0"/>
              </a:spcBef>
              <a:buNone/>
            </a:pPr>
            <a:endParaRPr lang="en-US" b="1" dirty="0" smtClean="0">
              <a:latin typeface="Franklin Gothic Book" pitchFamily="34" charset="0"/>
            </a:endParaRP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2060580"/>
          </a:xfrm>
        </p:spPr>
        <p:txBody>
          <a:bodyPr>
            <a:normAutofit fontScale="90000"/>
          </a:bodyPr>
          <a:lstStyle/>
          <a:p>
            <a:r>
              <a:rPr lang="en-US" sz="3700" b="1" dirty="0" smtClean="0">
                <a:latin typeface="Franklin Gothic Book" pitchFamily="34" charset="0"/>
              </a:rPr>
              <a:t>Karnataka State Financial Corporation {KSFC}, </a:t>
            </a:r>
            <a:r>
              <a:rPr lang="en-US" sz="3700" b="1" dirty="0" err="1" smtClean="0">
                <a:latin typeface="Franklin Gothic Book" pitchFamily="34" charset="0"/>
              </a:rPr>
              <a:t>Bengaluru</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Venkateshwara</a:t>
            </a:r>
            <a:r>
              <a:rPr lang="en-US" b="1" dirty="0" smtClean="0">
                <a:latin typeface="Franklin Gothic Book" pitchFamily="34" charset="0"/>
              </a:rPr>
              <a:t> Nursing Home</a:t>
            </a:r>
            <a:endParaRPr lang="en-US" dirty="0"/>
          </a:p>
        </p:txBody>
      </p:sp>
      <p:pic>
        <p:nvPicPr>
          <p:cNvPr id="2050" name="Picture 2" descr="E:\Desktop\My Document\AWARDS\AWARDS 2019\awardees\KSFC\VENKATESHWARA HURSING HOME\Dr SUVARNA VENKATESWARA NURSING HOME.jpg"/>
          <p:cNvPicPr>
            <a:picLocks noChangeAspect="1" noChangeArrowheads="1"/>
          </p:cNvPicPr>
          <p:nvPr/>
        </p:nvPicPr>
        <p:blipFill>
          <a:blip r:embed="rId2"/>
          <a:srcRect r="2877"/>
          <a:stretch>
            <a:fillRect/>
          </a:stretch>
        </p:blipFill>
        <p:spPr bwMode="auto">
          <a:xfrm>
            <a:off x="458563" y="2357430"/>
            <a:ext cx="2041735" cy="2428892"/>
          </a:xfrm>
          <a:prstGeom prst="rect">
            <a:avLst/>
          </a:prstGeom>
          <a:noFill/>
        </p:spPr>
      </p:pic>
      <p:pic>
        <p:nvPicPr>
          <p:cNvPr id="2051" name="Picture 3" descr="E:\Desktop\My Document\AWARDS\AWARDS 2019\awardees\KSFC\VENKATESHWARA HURSING HOME\VENKATESWARA HOSPITAL_1.jpg"/>
          <p:cNvPicPr>
            <a:picLocks noChangeAspect="1" noChangeArrowheads="1"/>
          </p:cNvPicPr>
          <p:nvPr/>
        </p:nvPicPr>
        <p:blipFill>
          <a:blip r:embed="rId3" cstate="print"/>
          <a:srcRect t="1743" b="2397"/>
          <a:stretch>
            <a:fillRect/>
          </a:stretch>
        </p:blipFill>
        <p:spPr bwMode="auto">
          <a:xfrm>
            <a:off x="3071803" y="2357430"/>
            <a:ext cx="5726486" cy="4214842"/>
          </a:xfrm>
          <a:prstGeom prst="rect">
            <a:avLst/>
          </a:prstGeom>
          <a:noFill/>
        </p:spPr>
      </p:pic>
      <p:sp>
        <p:nvSpPr>
          <p:cNvPr id="6" name="Rectangle 5"/>
          <p:cNvSpPr/>
          <p:nvPr/>
        </p:nvSpPr>
        <p:spPr>
          <a:xfrm>
            <a:off x="285720" y="4774180"/>
            <a:ext cx="2313005" cy="461665"/>
          </a:xfrm>
          <a:prstGeom prst="rect">
            <a:avLst/>
          </a:prstGeom>
        </p:spPr>
        <p:txBody>
          <a:bodyPr wrap="none">
            <a:spAutoFit/>
          </a:bodyPr>
          <a:lstStyle/>
          <a:p>
            <a:r>
              <a:rPr lang="en-US" sz="2400" b="1" dirty="0" smtClean="0">
                <a:latin typeface="Franklin Gothic Book" pitchFamily="34" charset="0"/>
              </a:rPr>
              <a:t>Dr. </a:t>
            </a:r>
            <a:r>
              <a:rPr lang="en-US" sz="2400" b="1" dirty="0" err="1" smtClean="0">
                <a:latin typeface="Franklin Gothic Book" pitchFamily="34" charset="0"/>
              </a:rPr>
              <a:t>Suvarna</a:t>
            </a:r>
            <a:r>
              <a:rPr lang="en-US" sz="2400" b="1" dirty="0" smtClean="0">
                <a:latin typeface="Franklin Gothic Book" pitchFamily="34" charset="0"/>
              </a:rPr>
              <a:t> G. R</a:t>
            </a:r>
            <a:endParaRPr lang="en-US" sz="2400" dirty="0"/>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2132018"/>
          </a:xfrm>
        </p:spPr>
        <p:txBody>
          <a:bodyPr>
            <a:normAutofit fontScale="90000"/>
          </a:bodyPr>
          <a:lstStyle/>
          <a:p>
            <a:r>
              <a:rPr lang="en-US" sz="3700" b="1" dirty="0" smtClean="0">
                <a:latin typeface="Franklin Gothic Book" pitchFamily="34" charset="0"/>
              </a:rPr>
              <a:t>Karnataka State Financial Corporation {KSFC}, </a:t>
            </a:r>
            <a:r>
              <a:rPr lang="en-US" sz="3700" b="1" dirty="0" err="1" smtClean="0">
                <a:latin typeface="Franklin Gothic Book" pitchFamily="34" charset="0"/>
              </a:rPr>
              <a:t>Bengaluru</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Venkateshwara</a:t>
            </a:r>
            <a:r>
              <a:rPr lang="en-US" b="1" dirty="0" smtClean="0">
                <a:latin typeface="Franklin Gothic Book" pitchFamily="34" charset="0"/>
              </a:rPr>
              <a:t> Nursing Home</a:t>
            </a:r>
            <a:endParaRPr lang="en-US" dirty="0"/>
          </a:p>
        </p:txBody>
      </p:sp>
      <p:sp>
        <p:nvSpPr>
          <p:cNvPr id="3" name="Content Placeholder 2"/>
          <p:cNvSpPr>
            <a:spLocks noGrp="1"/>
          </p:cNvSpPr>
          <p:nvPr>
            <p:ph idx="1"/>
          </p:nvPr>
        </p:nvSpPr>
        <p:spPr>
          <a:xfrm>
            <a:off x="357158" y="2357430"/>
            <a:ext cx="8501122" cy="4214842"/>
          </a:xfrm>
        </p:spPr>
        <p:txBody>
          <a:bodyPr>
            <a:normAutofit/>
          </a:bodyPr>
          <a:lstStyle/>
          <a:p>
            <a:pPr marL="0" indent="0" algn="just">
              <a:spcBef>
                <a:spcPts val="0"/>
              </a:spcBef>
              <a:buNone/>
            </a:pPr>
            <a:endParaRPr lang="en-US" sz="3600" b="1" dirty="0" smtClean="0">
              <a:latin typeface="Franklin Gothic Book" pitchFamily="34" charset="0"/>
            </a:endParaRPr>
          </a:p>
          <a:p>
            <a:pPr marL="0" indent="0" algn="just">
              <a:spcBef>
                <a:spcPts val="0"/>
              </a:spcBef>
              <a:buNone/>
            </a:pPr>
            <a:r>
              <a:rPr lang="en-US" sz="3600" b="1" dirty="0" smtClean="0">
                <a:latin typeface="Franklin Gothic Book" pitchFamily="34" charset="0"/>
              </a:rPr>
              <a:t>M/s </a:t>
            </a:r>
            <a:r>
              <a:rPr lang="en-US" sz="3600" b="1" dirty="0" err="1" smtClean="0">
                <a:latin typeface="Franklin Gothic Book" pitchFamily="34" charset="0"/>
              </a:rPr>
              <a:t>Venkateshwara</a:t>
            </a:r>
            <a:r>
              <a:rPr lang="en-US" sz="3600" b="1" dirty="0" smtClean="0">
                <a:latin typeface="Franklin Gothic Book" pitchFamily="34" charset="0"/>
              </a:rPr>
              <a:t> Nursing Home was started in the year 1996 by Dr. </a:t>
            </a:r>
            <a:r>
              <a:rPr lang="en-US" sz="3600" b="1" dirty="0" err="1" smtClean="0">
                <a:latin typeface="Franklin Gothic Book" pitchFamily="34" charset="0"/>
              </a:rPr>
              <a:t>Suvarna</a:t>
            </a:r>
            <a:r>
              <a:rPr lang="en-US" sz="3600" b="1" dirty="0" smtClean="0">
                <a:latin typeface="Franklin Gothic Book" pitchFamily="34" charset="0"/>
              </a:rPr>
              <a:t> G.R. at </a:t>
            </a:r>
            <a:r>
              <a:rPr lang="en-US" sz="3600" b="1" dirty="0" err="1" smtClean="0">
                <a:latin typeface="Franklin Gothic Book" pitchFamily="34" charset="0"/>
              </a:rPr>
              <a:t>Yadagiri</a:t>
            </a:r>
            <a:r>
              <a:rPr lang="en-US" sz="3600" b="1" dirty="0" smtClean="0">
                <a:latin typeface="Franklin Gothic Book" pitchFamily="34" charset="0"/>
              </a:rPr>
              <a:t>.  She is a leading obstetrician &amp; gynecologist in the region.  The nursing home availed loan worth Rs.110 </a:t>
            </a:r>
            <a:r>
              <a:rPr lang="en-US" sz="3600" b="1" dirty="0" err="1" smtClean="0">
                <a:latin typeface="Franklin Gothic Book" pitchFamily="34" charset="0"/>
              </a:rPr>
              <a:t>lakhs</a:t>
            </a:r>
            <a:r>
              <a:rPr lang="en-US" sz="3600" b="1" dirty="0" smtClean="0">
                <a:latin typeface="Franklin Gothic Book" pitchFamily="34" charset="0"/>
              </a:rPr>
              <a:t> from KSFC.</a:t>
            </a:r>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1917704"/>
          </a:xfrm>
        </p:spPr>
        <p:txBody>
          <a:bodyPr>
            <a:normAutofit/>
          </a:bodyPr>
          <a:lstStyle/>
          <a:p>
            <a:r>
              <a:rPr lang="en-US" sz="3700" b="1" dirty="0" smtClean="0">
                <a:latin typeface="Franklin Gothic Book" pitchFamily="34" charset="0"/>
              </a:rPr>
              <a:t>Karnataka State Financial Corporation {KSFC}, </a:t>
            </a:r>
            <a:r>
              <a:rPr lang="en-US" sz="3700" b="1" dirty="0" err="1" smtClean="0">
                <a:latin typeface="Franklin Gothic Book" pitchFamily="34" charset="0"/>
              </a:rPr>
              <a:t>Bengaluru</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Pujar</a:t>
            </a:r>
            <a:r>
              <a:rPr lang="en-US" b="1" dirty="0" smtClean="0">
                <a:latin typeface="Franklin Gothic Book" pitchFamily="34" charset="0"/>
              </a:rPr>
              <a:t> Process</a:t>
            </a:r>
            <a:endParaRPr lang="en-US" dirty="0"/>
          </a:p>
        </p:txBody>
      </p:sp>
      <p:pic>
        <p:nvPicPr>
          <p:cNvPr id="3074" name="Picture 2" descr="E:\Desktop\My Document\AWARDS\AWARDS 2019\awardees\KSFC\PUJAR PROCESS\SMT NAGARATHAN PUJAR PROCESS.jpg"/>
          <p:cNvPicPr>
            <a:picLocks noChangeAspect="1" noChangeArrowheads="1"/>
          </p:cNvPicPr>
          <p:nvPr/>
        </p:nvPicPr>
        <p:blipFill>
          <a:blip r:embed="rId2"/>
          <a:srcRect/>
          <a:stretch>
            <a:fillRect/>
          </a:stretch>
        </p:blipFill>
        <p:spPr bwMode="auto">
          <a:xfrm>
            <a:off x="285720" y="2248907"/>
            <a:ext cx="2214578" cy="3037481"/>
          </a:xfrm>
          <a:prstGeom prst="rect">
            <a:avLst/>
          </a:prstGeom>
          <a:noFill/>
        </p:spPr>
      </p:pic>
      <p:pic>
        <p:nvPicPr>
          <p:cNvPr id="3075" name="Picture 3" descr="E:\Desktop\My Document\AWARDS\AWARDS 2019\awardees\KSFC\PUJAR PROCESS\PUJAR PROCESS DAVANGERE.jpg"/>
          <p:cNvPicPr>
            <a:picLocks noChangeAspect="1" noChangeArrowheads="1"/>
          </p:cNvPicPr>
          <p:nvPr/>
        </p:nvPicPr>
        <p:blipFill>
          <a:blip r:embed="rId3" cstate="print"/>
          <a:srcRect l="1158"/>
          <a:stretch>
            <a:fillRect/>
          </a:stretch>
        </p:blipFill>
        <p:spPr bwMode="auto">
          <a:xfrm>
            <a:off x="2786050" y="2214554"/>
            <a:ext cx="6097474" cy="4415469"/>
          </a:xfrm>
          <a:prstGeom prst="rect">
            <a:avLst/>
          </a:prstGeom>
          <a:noFill/>
        </p:spPr>
      </p:pic>
      <p:sp>
        <p:nvSpPr>
          <p:cNvPr id="6" name="Rectangle 5"/>
          <p:cNvSpPr/>
          <p:nvPr/>
        </p:nvSpPr>
        <p:spPr>
          <a:xfrm>
            <a:off x="71406" y="5286388"/>
            <a:ext cx="2674899" cy="430887"/>
          </a:xfrm>
          <a:prstGeom prst="rect">
            <a:avLst/>
          </a:prstGeom>
        </p:spPr>
        <p:txBody>
          <a:bodyPr wrap="none">
            <a:spAutoFit/>
          </a:bodyPr>
          <a:lstStyle/>
          <a:p>
            <a:r>
              <a:rPr lang="en-US" sz="2200" b="1" dirty="0" smtClean="0">
                <a:latin typeface="Franklin Gothic Book" pitchFamily="34" charset="0"/>
              </a:rPr>
              <a:t>Smt. </a:t>
            </a:r>
            <a:r>
              <a:rPr lang="en-US" sz="2200" b="1" dirty="0" err="1" smtClean="0">
                <a:latin typeface="Franklin Gothic Book" pitchFamily="34" charset="0"/>
              </a:rPr>
              <a:t>Nagaratna</a:t>
            </a:r>
            <a:r>
              <a:rPr lang="en-US" sz="2200" b="1" dirty="0" smtClean="0">
                <a:latin typeface="Franklin Gothic Book" pitchFamily="34" charset="0"/>
              </a:rPr>
              <a:t> A. G.</a:t>
            </a:r>
            <a:endParaRPr lang="en-US" sz="2200" dirty="0"/>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1989142"/>
          </a:xfrm>
        </p:spPr>
        <p:txBody>
          <a:bodyPr>
            <a:normAutofit fontScale="90000"/>
          </a:bodyPr>
          <a:lstStyle/>
          <a:p>
            <a:r>
              <a:rPr lang="en-US" sz="3700" b="1" dirty="0" smtClean="0">
                <a:latin typeface="Franklin Gothic Book" pitchFamily="34" charset="0"/>
              </a:rPr>
              <a:t>Karnataka State Financial Corporation {KSFC}, </a:t>
            </a:r>
            <a:r>
              <a:rPr lang="en-US" sz="3700" b="1" dirty="0" err="1" smtClean="0">
                <a:latin typeface="Franklin Gothic Book" pitchFamily="34" charset="0"/>
              </a:rPr>
              <a:t>Bengaluru</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Pujar</a:t>
            </a:r>
            <a:r>
              <a:rPr lang="en-US" b="1" dirty="0" smtClean="0">
                <a:latin typeface="Franklin Gothic Book" pitchFamily="34" charset="0"/>
              </a:rPr>
              <a:t> Process</a:t>
            </a:r>
            <a:endParaRPr lang="en-US" dirty="0"/>
          </a:p>
        </p:txBody>
      </p:sp>
      <p:sp>
        <p:nvSpPr>
          <p:cNvPr id="3" name="Content Placeholder 2"/>
          <p:cNvSpPr>
            <a:spLocks noGrp="1"/>
          </p:cNvSpPr>
          <p:nvPr>
            <p:ph idx="1"/>
          </p:nvPr>
        </p:nvSpPr>
        <p:spPr>
          <a:xfrm>
            <a:off x="357158" y="2285992"/>
            <a:ext cx="8501122" cy="4286280"/>
          </a:xfrm>
        </p:spPr>
        <p:txBody>
          <a:bodyPr>
            <a:normAutofit lnSpcReduction="10000"/>
          </a:bodyPr>
          <a:lstStyle/>
          <a:p>
            <a:pPr marL="0" indent="0" algn="just">
              <a:spcBef>
                <a:spcPts val="0"/>
              </a:spcBef>
              <a:buNone/>
            </a:pPr>
            <a:endParaRPr lang="en-US" sz="3600" b="1" dirty="0" smtClean="0">
              <a:latin typeface="Franklin Gothic Book" pitchFamily="34" charset="0"/>
            </a:endParaRPr>
          </a:p>
          <a:p>
            <a:pPr marL="0" indent="0" algn="just">
              <a:spcBef>
                <a:spcPts val="0"/>
              </a:spcBef>
              <a:buNone/>
            </a:pPr>
            <a:r>
              <a:rPr lang="en-US" sz="3600" b="1" dirty="0" smtClean="0">
                <a:latin typeface="Franklin Gothic Book" pitchFamily="34" charset="0"/>
              </a:rPr>
              <a:t>M/s </a:t>
            </a:r>
            <a:r>
              <a:rPr lang="en-US" sz="3600" b="1" dirty="0" err="1" smtClean="0">
                <a:latin typeface="Franklin Gothic Book" pitchFamily="34" charset="0"/>
              </a:rPr>
              <a:t>Pujar</a:t>
            </a:r>
            <a:r>
              <a:rPr lang="en-US" sz="3600" b="1" dirty="0" smtClean="0">
                <a:latin typeface="Franklin Gothic Book" pitchFamily="34" charset="0"/>
              </a:rPr>
              <a:t> Process was established by Smt. </a:t>
            </a:r>
            <a:r>
              <a:rPr lang="en-US" sz="3600" b="1" dirty="0" err="1" smtClean="0">
                <a:latin typeface="Franklin Gothic Book" pitchFamily="34" charset="0"/>
              </a:rPr>
              <a:t>Nagaratna</a:t>
            </a:r>
            <a:r>
              <a:rPr lang="en-US" sz="3600" b="1" dirty="0" smtClean="0">
                <a:latin typeface="Franklin Gothic Book" pitchFamily="34" charset="0"/>
              </a:rPr>
              <a:t> A.G. at </a:t>
            </a:r>
            <a:r>
              <a:rPr lang="en-US" sz="3600" b="1" dirty="0" err="1" smtClean="0">
                <a:latin typeface="Franklin Gothic Book" pitchFamily="34" charset="0"/>
              </a:rPr>
              <a:t>Davanagere</a:t>
            </a:r>
            <a:r>
              <a:rPr lang="en-US" sz="3600" b="1" dirty="0" smtClean="0">
                <a:latin typeface="Franklin Gothic Book" pitchFamily="34" charset="0"/>
              </a:rPr>
              <a:t> with financial assistance from KSFC of Rs.75 </a:t>
            </a:r>
            <a:r>
              <a:rPr lang="en-US" sz="3600" b="1" dirty="0" err="1" smtClean="0">
                <a:latin typeface="Franklin Gothic Book" pitchFamily="34" charset="0"/>
              </a:rPr>
              <a:t>lakhs</a:t>
            </a:r>
            <a:r>
              <a:rPr lang="en-US" sz="3600" b="1" dirty="0" smtClean="0">
                <a:latin typeface="Franklin Gothic Book" pitchFamily="34" charset="0"/>
              </a:rPr>
              <a:t> in the year 2004.  The firm makes </a:t>
            </a:r>
            <a:r>
              <a:rPr lang="en-US" sz="3600" b="1" dirty="0" err="1" smtClean="0">
                <a:latin typeface="Franklin Gothic Book" pitchFamily="34" charset="0"/>
              </a:rPr>
              <a:t>Anadised</a:t>
            </a:r>
            <a:r>
              <a:rPr lang="en-US" sz="3600" b="1" dirty="0" smtClean="0">
                <a:latin typeface="Franklin Gothic Book" pitchFamily="34" charset="0"/>
              </a:rPr>
              <a:t> </a:t>
            </a:r>
            <a:r>
              <a:rPr lang="en-US" sz="3600" b="1" dirty="0" err="1" smtClean="0">
                <a:latin typeface="Franklin Gothic Book" pitchFamily="34" charset="0"/>
              </a:rPr>
              <a:t>Alluminium</a:t>
            </a:r>
            <a:r>
              <a:rPr lang="en-US" sz="3600" b="1" dirty="0" smtClean="0">
                <a:latin typeface="Franklin Gothic Book" pitchFamily="34" charset="0"/>
              </a:rPr>
              <a:t> Name Plates and has a turnover of Rs.237.12 </a:t>
            </a:r>
            <a:r>
              <a:rPr lang="en-US" sz="3600" b="1" dirty="0" err="1" smtClean="0">
                <a:latin typeface="Franklin Gothic Book" pitchFamily="34" charset="0"/>
              </a:rPr>
              <a:t>lakhs</a:t>
            </a:r>
            <a:r>
              <a:rPr lang="en-US" sz="3600" b="1" dirty="0" smtClean="0">
                <a:latin typeface="Franklin Gothic Book" pitchFamily="34" charset="0"/>
              </a:rPr>
              <a:t>.  Its clients include BEL, BMEL, BHEL &amp; ACE Designs.  </a:t>
            </a:r>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1917704"/>
          </a:xfrm>
        </p:spPr>
        <p:txBody>
          <a:bodyPr>
            <a:normAutofit/>
          </a:bodyPr>
          <a:lstStyle/>
          <a:p>
            <a:r>
              <a:rPr lang="en-US" sz="3700" b="1" dirty="0" smtClean="0">
                <a:latin typeface="Franklin Gothic Book" pitchFamily="34" charset="0"/>
              </a:rPr>
              <a:t>Karnataka State Financial Corporation {KSFC}, </a:t>
            </a:r>
            <a:r>
              <a:rPr lang="en-US" sz="3700" b="1" dirty="0" err="1" smtClean="0">
                <a:latin typeface="Franklin Gothic Book" pitchFamily="34" charset="0"/>
              </a:rPr>
              <a:t>Bengaluru</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Abhi</a:t>
            </a:r>
            <a:r>
              <a:rPr lang="en-US" b="1" dirty="0" smtClean="0">
                <a:latin typeface="Franklin Gothic Book" pitchFamily="34" charset="0"/>
              </a:rPr>
              <a:t> Hospital</a:t>
            </a:r>
            <a:endParaRPr lang="en-US" dirty="0"/>
          </a:p>
        </p:txBody>
      </p:sp>
      <p:pic>
        <p:nvPicPr>
          <p:cNvPr id="4098" name="Picture 2" descr="E:\Desktop\My Document\AWARDS\AWARDS 2019\awardees\KSFC\ABHI HOSPITAL\DR SHASHIDHAR ABHI HOSPITAL.jpg"/>
          <p:cNvPicPr>
            <a:picLocks noChangeAspect="1" noChangeArrowheads="1"/>
          </p:cNvPicPr>
          <p:nvPr/>
        </p:nvPicPr>
        <p:blipFill>
          <a:blip r:embed="rId2"/>
          <a:srcRect l="5747" t="4365" r="8045" b="3976"/>
          <a:stretch>
            <a:fillRect/>
          </a:stretch>
        </p:blipFill>
        <p:spPr bwMode="auto">
          <a:xfrm>
            <a:off x="500034" y="2428868"/>
            <a:ext cx="1785950" cy="2500330"/>
          </a:xfrm>
          <a:prstGeom prst="rect">
            <a:avLst/>
          </a:prstGeom>
          <a:noFill/>
        </p:spPr>
      </p:pic>
      <p:pic>
        <p:nvPicPr>
          <p:cNvPr id="4099" name="Picture 3" descr="E:\Desktop\My Document\AWARDS\AWARDS 2019\awardees\KSFC\ABHI HOSPITAL\ABHI HOSPITALS RAMANAGAR`.jpg"/>
          <p:cNvPicPr>
            <a:picLocks noChangeAspect="1" noChangeArrowheads="1"/>
          </p:cNvPicPr>
          <p:nvPr/>
        </p:nvPicPr>
        <p:blipFill>
          <a:blip r:embed="rId3" cstate="print"/>
          <a:srcRect l="1359" t="3003" b="1980"/>
          <a:stretch>
            <a:fillRect/>
          </a:stretch>
        </p:blipFill>
        <p:spPr bwMode="auto">
          <a:xfrm>
            <a:off x="2786050" y="2357430"/>
            <a:ext cx="6072230" cy="4214842"/>
          </a:xfrm>
          <a:prstGeom prst="rect">
            <a:avLst/>
          </a:prstGeom>
          <a:noFill/>
        </p:spPr>
      </p:pic>
      <p:sp>
        <p:nvSpPr>
          <p:cNvPr id="6" name="Rectangle 5"/>
          <p:cNvSpPr/>
          <p:nvPr/>
        </p:nvSpPr>
        <p:spPr>
          <a:xfrm>
            <a:off x="71406" y="4917056"/>
            <a:ext cx="2751972" cy="430887"/>
          </a:xfrm>
          <a:prstGeom prst="rect">
            <a:avLst/>
          </a:prstGeom>
        </p:spPr>
        <p:txBody>
          <a:bodyPr wrap="none">
            <a:spAutoFit/>
          </a:bodyPr>
          <a:lstStyle/>
          <a:p>
            <a:r>
              <a:rPr lang="en-US" sz="2200" b="1" dirty="0" smtClean="0">
                <a:latin typeface="Franklin Gothic Book" pitchFamily="34" charset="0"/>
              </a:rPr>
              <a:t>Dr. </a:t>
            </a:r>
            <a:r>
              <a:rPr lang="en-US" sz="2200" b="1" dirty="0" err="1" smtClean="0">
                <a:latin typeface="Franklin Gothic Book" pitchFamily="34" charset="0"/>
              </a:rPr>
              <a:t>Shashidhara</a:t>
            </a:r>
            <a:r>
              <a:rPr lang="en-US" sz="2200" b="1" dirty="0" smtClean="0">
                <a:latin typeface="Franklin Gothic Book" pitchFamily="34" charset="0"/>
              </a:rPr>
              <a:t> P. K. </a:t>
            </a:r>
            <a:endParaRPr lang="en-US" sz="2200" dirty="0"/>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3974"/>
            <a:ext cx="8715436" cy="2132018"/>
          </a:xfrm>
        </p:spPr>
        <p:txBody>
          <a:bodyPr>
            <a:normAutofit fontScale="90000"/>
          </a:bodyPr>
          <a:lstStyle/>
          <a:p>
            <a:r>
              <a:rPr lang="en-US" sz="3700" b="1" dirty="0" smtClean="0">
                <a:latin typeface="Franklin Gothic Book" pitchFamily="34" charset="0"/>
              </a:rPr>
              <a:t>Karnataka State Financial Corporation {KSFC}, </a:t>
            </a:r>
            <a:r>
              <a:rPr lang="en-US" sz="3700" b="1" dirty="0" err="1" smtClean="0">
                <a:latin typeface="Franklin Gothic Book" pitchFamily="34" charset="0"/>
              </a:rPr>
              <a:t>Bengaluru</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Abhi</a:t>
            </a:r>
            <a:r>
              <a:rPr lang="en-US" b="1" dirty="0" smtClean="0">
                <a:latin typeface="Franklin Gothic Book" pitchFamily="34" charset="0"/>
              </a:rPr>
              <a:t> Hospital</a:t>
            </a:r>
            <a:endParaRPr lang="en-US" dirty="0"/>
          </a:p>
        </p:txBody>
      </p:sp>
      <p:sp>
        <p:nvSpPr>
          <p:cNvPr id="3" name="Content Placeholder 2"/>
          <p:cNvSpPr>
            <a:spLocks noGrp="1"/>
          </p:cNvSpPr>
          <p:nvPr>
            <p:ph idx="1"/>
          </p:nvPr>
        </p:nvSpPr>
        <p:spPr>
          <a:xfrm>
            <a:off x="357158" y="2357430"/>
            <a:ext cx="8501122" cy="4214842"/>
          </a:xfrm>
        </p:spPr>
        <p:txBody>
          <a:bodyPr>
            <a:normAutofit lnSpcReduction="10000"/>
          </a:bodyPr>
          <a:lstStyle/>
          <a:p>
            <a:pPr marL="0" indent="0" algn="just">
              <a:spcBef>
                <a:spcPts val="0"/>
              </a:spcBef>
              <a:buNone/>
            </a:pPr>
            <a:endParaRPr lang="en-US" sz="3600" b="1" dirty="0" smtClean="0">
              <a:latin typeface="Franklin Gothic Book" pitchFamily="34" charset="0"/>
            </a:endParaRPr>
          </a:p>
          <a:p>
            <a:pPr marL="0" indent="0" algn="just">
              <a:spcBef>
                <a:spcPts val="0"/>
              </a:spcBef>
              <a:buNone/>
            </a:pPr>
            <a:r>
              <a:rPr lang="en-US" sz="3600" b="1" dirty="0" smtClean="0">
                <a:latin typeface="Franklin Gothic Book" pitchFamily="34" charset="0"/>
              </a:rPr>
              <a:t>M/s </a:t>
            </a:r>
            <a:r>
              <a:rPr lang="en-US" sz="3600" b="1" dirty="0" err="1" smtClean="0">
                <a:latin typeface="Franklin Gothic Book" pitchFamily="34" charset="0"/>
              </a:rPr>
              <a:t>Abhi</a:t>
            </a:r>
            <a:r>
              <a:rPr lang="en-US" sz="3600" b="1" dirty="0" smtClean="0">
                <a:latin typeface="Franklin Gothic Book" pitchFamily="34" charset="0"/>
              </a:rPr>
              <a:t> Hospital was started in the year 2014 by Dr. </a:t>
            </a:r>
            <a:r>
              <a:rPr lang="en-US" sz="3600" b="1" dirty="0" err="1" smtClean="0">
                <a:latin typeface="Franklin Gothic Book" pitchFamily="34" charset="0"/>
              </a:rPr>
              <a:t>Shashidhara</a:t>
            </a:r>
            <a:r>
              <a:rPr lang="en-US" sz="3600" b="1" dirty="0" smtClean="0">
                <a:latin typeface="Franklin Gothic Book" pitchFamily="34" charset="0"/>
              </a:rPr>
              <a:t> P.K. at </a:t>
            </a:r>
            <a:r>
              <a:rPr lang="en-US" sz="3600" b="1" dirty="0" err="1" smtClean="0">
                <a:latin typeface="Franklin Gothic Book" pitchFamily="34" charset="0"/>
              </a:rPr>
              <a:t>Ramanagara</a:t>
            </a:r>
            <a:r>
              <a:rPr lang="en-US" sz="3600" b="1" dirty="0" smtClean="0">
                <a:latin typeface="Franklin Gothic Book" pitchFamily="34" charset="0"/>
              </a:rPr>
              <a:t>.  The hospital availed loan worth Rs. 90.50 </a:t>
            </a:r>
            <a:r>
              <a:rPr lang="en-US" sz="3600" b="1" dirty="0" err="1" smtClean="0">
                <a:latin typeface="Franklin Gothic Book" pitchFamily="34" charset="0"/>
              </a:rPr>
              <a:t>lakhs</a:t>
            </a:r>
            <a:r>
              <a:rPr lang="en-US" sz="3600" b="1" dirty="0" smtClean="0">
                <a:latin typeface="Franklin Gothic Book" pitchFamily="34" charset="0"/>
              </a:rPr>
              <a:t> from KSFC.  The Nursing Home has received Life Time Achievement Award for Global Peace" from USA.</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2000264"/>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3800" b="1" dirty="0" smtClean="0">
                <a:latin typeface="Franklin Gothic Book" pitchFamily="34" charset="0"/>
              </a:rPr>
              <a:t>M/s </a:t>
            </a:r>
            <a:r>
              <a:rPr lang="en-US" sz="3800" b="1" dirty="0" err="1" smtClean="0">
                <a:latin typeface="Franklin Gothic Book" pitchFamily="34" charset="0"/>
              </a:rPr>
              <a:t>Navchetan</a:t>
            </a:r>
            <a:r>
              <a:rPr lang="en-US" sz="3800" b="1" dirty="0" smtClean="0">
                <a:latin typeface="Franklin Gothic Book" pitchFamily="34" charset="0"/>
              </a:rPr>
              <a:t> Micro Fin. Services P. Ltd</a:t>
            </a:r>
            <a:r>
              <a:rPr lang="en-US" sz="4000" b="1" dirty="0" smtClean="0">
                <a:latin typeface="Franklin Gothic Book" pitchFamily="34" charset="0"/>
              </a:rPr>
              <a:t>.</a:t>
            </a:r>
            <a:endParaRPr lang="en-US" sz="4000" b="1" dirty="0">
              <a:latin typeface="Franklin Gothic Book" pitchFamily="34" charset="0"/>
            </a:endParaRPr>
          </a:p>
        </p:txBody>
      </p:sp>
      <p:pic>
        <p:nvPicPr>
          <p:cNvPr id="1026" name="Picture 2" descr="E:\Desktop\My Document\AWARDS\AWARDS 2019\awardees\KSFC\NAVCHETAN MICRO FIN\DSC_3726.JPG"/>
          <p:cNvPicPr>
            <a:picLocks noChangeAspect="1" noChangeArrowheads="1"/>
          </p:cNvPicPr>
          <p:nvPr/>
        </p:nvPicPr>
        <p:blipFill>
          <a:blip r:embed="rId2" cstate="print"/>
          <a:srcRect/>
          <a:stretch>
            <a:fillRect/>
          </a:stretch>
        </p:blipFill>
        <p:spPr bwMode="auto">
          <a:xfrm>
            <a:off x="4572000" y="2214554"/>
            <a:ext cx="4286280" cy="4286280"/>
          </a:xfrm>
          <a:prstGeom prst="rect">
            <a:avLst/>
          </a:prstGeom>
          <a:noFill/>
        </p:spPr>
      </p:pic>
      <p:sp>
        <p:nvSpPr>
          <p:cNvPr id="7" name="TextBox 6"/>
          <p:cNvSpPr txBox="1"/>
          <p:nvPr/>
        </p:nvSpPr>
        <p:spPr>
          <a:xfrm>
            <a:off x="1214414" y="6110607"/>
            <a:ext cx="3286148" cy="461665"/>
          </a:xfrm>
          <a:prstGeom prst="rect">
            <a:avLst/>
          </a:prstGeom>
          <a:noFill/>
        </p:spPr>
        <p:txBody>
          <a:bodyPr wrap="square" rtlCol="0">
            <a:spAutoFit/>
          </a:bodyPr>
          <a:lstStyle/>
          <a:p>
            <a:r>
              <a:rPr lang="en-US" sz="2400" b="1" dirty="0" smtClean="0">
                <a:latin typeface="Franklin Gothic Book" pitchFamily="34" charset="0"/>
                <a:ea typeface="+mj-ea"/>
                <a:cs typeface="+mj-cs"/>
              </a:rPr>
              <a:t>Shri </a:t>
            </a:r>
            <a:r>
              <a:rPr lang="en-US" sz="2400" b="1" dirty="0" err="1" smtClean="0">
                <a:latin typeface="Franklin Gothic Book" pitchFamily="34" charset="0"/>
                <a:ea typeface="+mj-ea"/>
                <a:cs typeface="+mj-cs"/>
              </a:rPr>
              <a:t>Nagendra</a:t>
            </a:r>
            <a:r>
              <a:rPr lang="en-US" sz="2400" b="1" dirty="0" smtClean="0">
                <a:latin typeface="Franklin Gothic Book" pitchFamily="34" charset="0"/>
                <a:ea typeface="+mj-ea"/>
                <a:cs typeface="+mj-cs"/>
              </a:rPr>
              <a:t> V. Mali </a:t>
            </a:r>
          </a:p>
        </p:txBody>
      </p:sp>
      <p:pic>
        <p:nvPicPr>
          <p:cNvPr id="1029" name="Picture 5" descr="E:\Desktop\My Document\AWARDS\AWARDS 2019\awardees\KSFC\NAVCHETAN MICRO FIN\DSC_0363.JPG"/>
          <p:cNvPicPr>
            <a:picLocks noChangeAspect="1" noChangeArrowheads="1"/>
          </p:cNvPicPr>
          <p:nvPr/>
        </p:nvPicPr>
        <p:blipFill>
          <a:blip r:embed="rId3" cstate="print"/>
          <a:srcRect/>
          <a:stretch>
            <a:fillRect/>
          </a:stretch>
        </p:blipFill>
        <p:spPr bwMode="auto">
          <a:xfrm>
            <a:off x="142844" y="2263512"/>
            <a:ext cx="4348262" cy="3951570"/>
          </a:xfrm>
          <a:prstGeom prst="rect">
            <a:avLst/>
          </a:prstGeom>
          <a:noFill/>
        </p:spPr>
      </p:pic>
    </p:spTree>
  </p:cSld>
  <p:clrMapOvr>
    <a:masterClrMapping/>
  </p:clrMapOvr>
  <p:transition spd="med"/>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2071702"/>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3800" b="1" dirty="0" smtClean="0">
                <a:latin typeface="Franklin Gothic Book" pitchFamily="34" charset="0"/>
              </a:rPr>
              <a:t>M/s </a:t>
            </a:r>
            <a:r>
              <a:rPr lang="en-US" sz="3800" b="1" dirty="0" err="1" smtClean="0">
                <a:latin typeface="Franklin Gothic Book" pitchFamily="34" charset="0"/>
              </a:rPr>
              <a:t>Navchetan</a:t>
            </a:r>
            <a:r>
              <a:rPr lang="en-US" sz="3800" b="1" dirty="0" smtClean="0">
                <a:latin typeface="Franklin Gothic Book" pitchFamily="34" charset="0"/>
              </a:rPr>
              <a:t> Micro Fin. Services P. Ltd</a:t>
            </a:r>
            <a:r>
              <a:rPr lang="en-US" sz="4000" b="1" dirty="0" smtClean="0">
                <a:latin typeface="Franklin Gothic Book" pitchFamily="34" charset="0"/>
              </a:rPr>
              <a:t>.</a:t>
            </a:r>
            <a:endParaRPr lang="en-US" sz="4000" b="1" dirty="0">
              <a:latin typeface="Franklin Gothic Book" pitchFamily="34" charset="0"/>
            </a:endParaRPr>
          </a:p>
        </p:txBody>
      </p:sp>
      <p:sp>
        <p:nvSpPr>
          <p:cNvPr id="3" name="Content Placeholder 2"/>
          <p:cNvSpPr>
            <a:spLocks noGrp="1"/>
          </p:cNvSpPr>
          <p:nvPr>
            <p:ph idx="1"/>
          </p:nvPr>
        </p:nvSpPr>
        <p:spPr>
          <a:xfrm>
            <a:off x="285720" y="2428868"/>
            <a:ext cx="8686800" cy="4357718"/>
          </a:xfrm>
        </p:spPr>
        <p:txBody>
          <a:bodyPr>
            <a:normAutofit fontScale="85000" lnSpcReduction="20000"/>
          </a:bodyPr>
          <a:lstStyle/>
          <a:p>
            <a:pPr marL="0" indent="0" algn="just">
              <a:lnSpc>
                <a:spcPct val="110000"/>
              </a:lnSpc>
              <a:spcBef>
                <a:spcPts val="0"/>
              </a:spcBef>
              <a:buNone/>
            </a:pPr>
            <a:endParaRPr lang="en-US" b="1" dirty="0" smtClean="0">
              <a:latin typeface="Franklin Gothic Book" pitchFamily="34" charset="0"/>
            </a:endParaRPr>
          </a:p>
          <a:p>
            <a:pPr marL="0" indent="0" algn="just">
              <a:lnSpc>
                <a:spcPct val="110000"/>
              </a:lnSpc>
              <a:spcBef>
                <a:spcPts val="0"/>
              </a:spcBef>
              <a:buNone/>
            </a:pPr>
            <a:r>
              <a:rPr lang="en-US" b="1" dirty="0" smtClean="0">
                <a:latin typeface="Franklin Gothic Book" pitchFamily="34" charset="0"/>
              </a:rPr>
              <a:t>M/s </a:t>
            </a:r>
            <a:r>
              <a:rPr lang="en-US" b="1" dirty="0" err="1" smtClean="0">
                <a:latin typeface="Franklin Gothic Book" pitchFamily="34" charset="0"/>
              </a:rPr>
              <a:t>Navchetan</a:t>
            </a:r>
            <a:r>
              <a:rPr lang="en-US" b="1" dirty="0" smtClean="0">
                <a:latin typeface="Franklin Gothic Book" pitchFamily="34" charset="0"/>
              </a:rPr>
              <a:t> Micro Fin. Services Pvt. Ltd. was started in </a:t>
            </a:r>
            <a:r>
              <a:rPr lang="en-US" b="1" dirty="0" err="1" smtClean="0">
                <a:latin typeface="Franklin Gothic Book" pitchFamily="34" charset="0"/>
              </a:rPr>
              <a:t>Haveri</a:t>
            </a:r>
            <a:r>
              <a:rPr lang="en-US" b="1" dirty="0" smtClean="0">
                <a:latin typeface="Franklin Gothic Book" pitchFamily="34" charset="0"/>
              </a:rPr>
              <a:t> in the year 2006 with financial assistance of Rs.1,477 </a:t>
            </a:r>
            <a:r>
              <a:rPr lang="en-US" b="1" dirty="0" err="1" smtClean="0">
                <a:latin typeface="Franklin Gothic Book" pitchFamily="34" charset="0"/>
              </a:rPr>
              <a:t>lakhs</a:t>
            </a:r>
            <a:r>
              <a:rPr lang="en-US" b="1" dirty="0" smtClean="0">
                <a:latin typeface="Franklin Gothic Book" pitchFamily="34" charset="0"/>
              </a:rPr>
              <a:t> from KSFC.  It is involved in the activity of providing micro finance.  It was promoted by Shri </a:t>
            </a:r>
            <a:r>
              <a:rPr lang="en-US" b="1" dirty="0" err="1" smtClean="0">
                <a:latin typeface="Franklin Gothic Book" pitchFamily="34" charset="0"/>
              </a:rPr>
              <a:t>Nagendra</a:t>
            </a:r>
            <a:r>
              <a:rPr lang="en-US" b="1" dirty="0" smtClean="0">
                <a:latin typeface="Franklin Gothic Book" pitchFamily="34" charset="0"/>
              </a:rPr>
              <a:t> V. Mali with the objective of enhancement of livelihood opportunities for the urban/rural poor women in </a:t>
            </a:r>
            <a:r>
              <a:rPr lang="en-US" b="1" dirty="0" err="1" smtClean="0">
                <a:latin typeface="Franklin Gothic Book" pitchFamily="34" charset="0"/>
              </a:rPr>
              <a:t>Haveri</a:t>
            </a:r>
            <a:r>
              <a:rPr lang="en-US" b="1" dirty="0" smtClean="0">
                <a:latin typeface="Franklin Gothic Book" pitchFamily="34" charset="0"/>
              </a:rPr>
              <a:t>. Presently, the company has spread its micro finance activity to </a:t>
            </a:r>
            <a:r>
              <a:rPr lang="en-US" b="1" dirty="0" err="1" smtClean="0">
                <a:latin typeface="Franklin Gothic Book" pitchFamily="34" charset="0"/>
              </a:rPr>
              <a:t>Davanagere</a:t>
            </a:r>
            <a:r>
              <a:rPr lang="en-US" b="1" dirty="0" smtClean="0">
                <a:latin typeface="Franklin Gothic Book" pitchFamily="34" charset="0"/>
              </a:rPr>
              <a:t>, </a:t>
            </a:r>
            <a:r>
              <a:rPr lang="en-US" b="1" dirty="0" err="1" smtClean="0">
                <a:latin typeface="Franklin Gothic Book" pitchFamily="34" charset="0"/>
              </a:rPr>
              <a:t>Dhaward</a:t>
            </a:r>
            <a:r>
              <a:rPr lang="en-US" b="1" dirty="0" smtClean="0">
                <a:latin typeface="Franklin Gothic Book" pitchFamily="34" charset="0"/>
              </a:rPr>
              <a:t>, </a:t>
            </a:r>
            <a:r>
              <a:rPr lang="en-US" b="1" dirty="0" err="1" smtClean="0">
                <a:latin typeface="Franklin Gothic Book" pitchFamily="34" charset="0"/>
              </a:rPr>
              <a:t>Shivamogga</a:t>
            </a:r>
            <a:r>
              <a:rPr lang="en-US" b="1" dirty="0" smtClean="0">
                <a:latin typeface="Franklin Gothic Book" pitchFamily="34" charset="0"/>
              </a:rPr>
              <a:t>, </a:t>
            </a:r>
            <a:r>
              <a:rPr lang="en-US" b="1" dirty="0" err="1" smtClean="0">
                <a:latin typeface="Franklin Gothic Book" pitchFamily="34" charset="0"/>
              </a:rPr>
              <a:t>Gadag</a:t>
            </a:r>
            <a:r>
              <a:rPr lang="en-US" b="1" dirty="0" smtClean="0">
                <a:latin typeface="Franklin Gothic Book" pitchFamily="34" charset="0"/>
              </a:rPr>
              <a:t>, Belgaum and also few districts of </a:t>
            </a:r>
            <a:r>
              <a:rPr lang="en-US" b="1" dirty="0" err="1" smtClean="0">
                <a:latin typeface="Franklin Gothic Book" pitchFamily="34" charset="0"/>
              </a:rPr>
              <a:t>neighbouring</a:t>
            </a:r>
            <a:r>
              <a:rPr lang="en-US" b="1" dirty="0" smtClean="0">
                <a:latin typeface="Franklin Gothic Book" pitchFamily="34" charset="0"/>
              </a:rPr>
              <a:t> Maharashtra State.  Its turnover is 159.32 </a:t>
            </a:r>
            <a:r>
              <a:rPr lang="en-US" b="1" dirty="0" err="1" smtClean="0">
                <a:latin typeface="Franklin Gothic Book" pitchFamily="34" charset="0"/>
              </a:rPr>
              <a:t>lakhs</a:t>
            </a:r>
            <a:r>
              <a:rPr lang="en-US" b="1" dirty="0" smtClean="0">
                <a:latin typeface="Franklin Gothic Book" pitchFamily="34" charset="0"/>
              </a:rPr>
              <a:t>.</a:t>
            </a: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1643074"/>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SLV Boarding &amp; Lodging</a:t>
            </a:r>
            <a:endParaRPr lang="en-US" sz="4000" b="1" dirty="0">
              <a:latin typeface="Franklin Gothic Book" pitchFamily="34" charset="0"/>
            </a:endParaRPr>
          </a:p>
        </p:txBody>
      </p:sp>
      <p:pic>
        <p:nvPicPr>
          <p:cNvPr id="5122" name="Picture 2" descr="E:\Desktop\My Document\AWARDS\AWARDS 2019\awardees\KSFC\SLV BOARDING &amp; LODGING\SLV  BOARDING MANDYA.jpg"/>
          <p:cNvPicPr>
            <a:picLocks noChangeAspect="1" noChangeArrowheads="1"/>
          </p:cNvPicPr>
          <p:nvPr/>
        </p:nvPicPr>
        <p:blipFill>
          <a:blip r:embed="rId2"/>
          <a:srcRect l="11957" t="8133" r="4348" b="7920"/>
          <a:stretch>
            <a:fillRect/>
          </a:stretch>
        </p:blipFill>
        <p:spPr bwMode="auto">
          <a:xfrm>
            <a:off x="642910" y="2071678"/>
            <a:ext cx="8001056" cy="4214842"/>
          </a:xfrm>
          <a:prstGeom prst="rect">
            <a:avLst/>
          </a:prstGeom>
          <a:noFill/>
        </p:spPr>
      </p:pic>
      <p:sp>
        <p:nvSpPr>
          <p:cNvPr id="6" name="Rectangle 5"/>
          <p:cNvSpPr/>
          <p:nvPr/>
        </p:nvSpPr>
        <p:spPr>
          <a:xfrm>
            <a:off x="3214678" y="6215082"/>
            <a:ext cx="1983428" cy="523220"/>
          </a:xfrm>
          <a:prstGeom prst="rect">
            <a:avLst/>
          </a:prstGeom>
        </p:spPr>
        <p:txBody>
          <a:bodyPr wrap="none">
            <a:spAutoFit/>
          </a:bodyPr>
          <a:lstStyle/>
          <a:p>
            <a:r>
              <a:rPr lang="en-US" sz="2800" b="1" dirty="0" smtClean="0">
                <a:latin typeface="Franklin Gothic Book" pitchFamily="34" charset="0"/>
              </a:rPr>
              <a:t>Shri T. </a:t>
            </a:r>
            <a:r>
              <a:rPr lang="en-US" sz="2800" b="1" dirty="0" err="1" smtClean="0">
                <a:latin typeface="Franklin Gothic Book" pitchFamily="34" charset="0"/>
              </a:rPr>
              <a:t>Raju</a:t>
            </a:r>
            <a:r>
              <a:rPr lang="en-US" sz="2800" b="1" dirty="0" smtClean="0">
                <a:latin typeface="Franklin Gothic Book" pitchFamily="34" charset="0"/>
              </a:rPr>
              <a:t> </a:t>
            </a:r>
            <a:endParaRPr lang="en-US" sz="2800" dirty="0"/>
          </a:p>
        </p:txBody>
      </p:sp>
    </p:spTree>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2071702"/>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SLV Boarding &amp; Lodging</a:t>
            </a:r>
            <a:endParaRPr lang="en-US" sz="4000" b="1" dirty="0">
              <a:latin typeface="Franklin Gothic Book" pitchFamily="34" charset="0"/>
            </a:endParaRPr>
          </a:p>
        </p:txBody>
      </p:sp>
      <p:sp>
        <p:nvSpPr>
          <p:cNvPr id="3" name="Content Placeholder 2"/>
          <p:cNvSpPr>
            <a:spLocks noGrp="1"/>
          </p:cNvSpPr>
          <p:nvPr>
            <p:ph idx="1"/>
          </p:nvPr>
        </p:nvSpPr>
        <p:spPr>
          <a:xfrm>
            <a:off x="457200" y="2428868"/>
            <a:ext cx="8229600" cy="4214842"/>
          </a:xfrm>
        </p:spPr>
        <p:txBody>
          <a:bodyPr>
            <a:normAutofit/>
          </a:bodyPr>
          <a:lstStyle/>
          <a:p>
            <a:pPr marL="0" indent="0" algn="just">
              <a:spcBef>
                <a:spcPts val="0"/>
              </a:spcBef>
              <a:buNone/>
            </a:pPr>
            <a:endParaRPr lang="en-US" sz="3500" b="1" dirty="0" smtClean="0">
              <a:latin typeface="Franklin Gothic Book" pitchFamily="34" charset="0"/>
            </a:endParaRPr>
          </a:p>
          <a:p>
            <a:pPr marL="0" indent="0" algn="just">
              <a:spcBef>
                <a:spcPts val="0"/>
              </a:spcBef>
              <a:buNone/>
            </a:pPr>
            <a:r>
              <a:rPr lang="en-US" sz="3500" b="1" dirty="0" smtClean="0">
                <a:latin typeface="Franklin Gothic Book" pitchFamily="34" charset="0"/>
              </a:rPr>
              <a:t>M/s SLV Boarding &amp; Lodging was established at </a:t>
            </a:r>
            <a:r>
              <a:rPr lang="en-US" sz="3500" b="1" dirty="0" err="1" smtClean="0">
                <a:latin typeface="Franklin Gothic Book" pitchFamily="34" charset="0"/>
              </a:rPr>
              <a:t>Mandya</a:t>
            </a:r>
            <a:r>
              <a:rPr lang="en-US" sz="3500" b="1" dirty="0" smtClean="0">
                <a:latin typeface="Franklin Gothic Book" pitchFamily="34" charset="0"/>
              </a:rPr>
              <a:t> by Shri T. </a:t>
            </a:r>
            <a:r>
              <a:rPr lang="en-US" sz="3500" b="1" dirty="0" err="1" smtClean="0">
                <a:latin typeface="Franklin Gothic Book" pitchFamily="34" charset="0"/>
              </a:rPr>
              <a:t>Raju</a:t>
            </a:r>
            <a:r>
              <a:rPr lang="en-US" sz="3500" b="1" dirty="0" smtClean="0">
                <a:latin typeface="Franklin Gothic Book" pitchFamily="34" charset="0"/>
              </a:rPr>
              <a:t> &amp; Smt. </a:t>
            </a:r>
            <a:r>
              <a:rPr lang="en-US" sz="3500" b="1" dirty="0" err="1" smtClean="0">
                <a:latin typeface="Franklin Gothic Book" pitchFamily="34" charset="0"/>
              </a:rPr>
              <a:t>Gangamma</a:t>
            </a:r>
            <a:r>
              <a:rPr lang="en-US" sz="3500" b="1" dirty="0" smtClean="0">
                <a:latin typeface="Franklin Gothic Book" pitchFamily="34" charset="0"/>
              </a:rPr>
              <a:t> as a partnership firm in the year 2009 with financial assistance of Rs.258 </a:t>
            </a:r>
            <a:r>
              <a:rPr lang="en-US" sz="3500" b="1" dirty="0" err="1" smtClean="0">
                <a:latin typeface="Franklin Gothic Book" pitchFamily="34" charset="0"/>
              </a:rPr>
              <a:t>lakhs</a:t>
            </a:r>
            <a:r>
              <a:rPr lang="en-US" sz="3500" b="1" dirty="0" smtClean="0">
                <a:latin typeface="Franklin Gothic Book" pitchFamily="34" charset="0"/>
              </a:rPr>
              <a:t> from KSFC.  It is one of the leading hotels in the locality. </a:t>
            </a:r>
            <a:endParaRPr lang="en-US" sz="3500"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1643074"/>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Gorich</a:t>
            </a:r>
            <a:r>
              <a:rPr lang="en-US" sz="4000" b="1" dirty="0" smtClean="0">
                <a:latin typeface="Franklin Gothic Book" pitchFamily="34" charset="0"/>
              </a:rPr>
              <a:t> Energy Pvt. Ltd.</a:t>
            </a:r>
            <a:endParaRPr lang="en-US" sz="4000" b="1" dirty="0">
              <a:latin typeface="Franklin Gothic Book" pitchFamily="34" charset="0"/>
            </a:endParaRPr>
          </a:p>
        </p:txBody>
      </p:sp>
      <p:pic>
        <p:nvPicPr>
          <p:cNvPr id="6146" name="Picture 2" descr="E:\Desktop\My Document\AWARDS\AWARDS 2019\awardees\KSFC\GORICH ENERGY\GORICH ENERGY CHAMARAJANAGAR.jpg"/>
          <p:cNvPicPr>
            <a:picLocks noGrp="1" noChangeAspect="1" noChangeArrowheads="1"/>
          </p:cNvPicPr>
          <p:nvPr>
            <p:ph idx="1"/>
          </p:nvPr>
        </p:nvPicPr>
        <p:blipFill>
          <a:blip r:embed="rId2" cstate="print"/>
          <a:srcRect l="18659" t="33146" r="4374" b="3717"/>
          <a:stretch>
            <a:fillRect/>
          </a:stretch>
        </p:blipFill>
        <p:spPr bwMode="auto">
          <a:xfrm>
            <a:off x="285720" y="2143116"/>
            <a:ext cx="2357454" cy="2857520"/>
          </a:xfrm>
          <a:prstGeom prst="rect">
            <a:avLst/>
          </a:prstGeom>
          <a:noFill/>
        </p:spPr>
      </p:pic>
      <p:pic>
        <p:nvPicPr>
          <p:cNvPr id="6147" name="Picture 3" descr="E:\Desktop\My Document\AWARDS\AWARDS 2019\awardees\KSFC\GORICH ENERGY\GORICH ENERGY CHAMARAJANAGAR1.jpg"/>
          <p:cNvPicPr>
            <a:picLocks noChangeAspect="1" noChangeArrowheads="1"/>
          </p:cNvPicPr>
          <p:nvPr/>
        </p:nvPicPr>
        <p:blipFill>
          <a:blip r:embed="rId3"/>
          <a:srcRect l="4088" b="8006"/>
          <a:stretch>
            <a:fillRect/>
          </a:stretch>
        </p:blipFill>
        <p:spPr bwMode="auto">
          <a:xfrm>
            <a:off x="2928926" y="2071678"/>
            <a:ext cx="5857916" cy="4500594"/>
          </a:xfrm>
          <a:prstGeom prst="rect">
            <a:avLst/>
          </a:prstGeom>
          <a:noFill/>
        </p:spPr>
      </p:pic>
      <p:sp>
        <p:nvSpPr>
          <p:cNvPr id="6" name="Rectangle 5"/>
          <p:cNvSpPr/>
          <p:nvPr/>
        </p:nvSpPr>
        <p:spPr>
          <a:xfrm>
            <a:off x="252455" y="5000636"/>
            <a:ext cx="2390719" cy="461665"/>
          </a:xfrm>
          <a:prstGeom prst="rect">
            <a:avLst/>
          </a:prstGeom>
        </p:spPr>
        <p:txBody>
          <a:bodyPr wrap="none">
            <a:spAutoFit/>
          </a:bodyPr>
          <a:lstStyle/>
          <a:p>
            <a:r>
              <a:rPr lang="en-US" sz="2400" b="1" dirty="0" smtClean="0">
                <a:latin typeface="Franklin Gothic Book" pitchFamily="34" charset="0"/>
              </a:rPr>
              <a:t>Shri </a:t>
            </a:r>
            <a:r>
              <a:rPr lang="en-US" sz="2400" b="1" dirty="0" err="1" smtClean="0">
                <a:latin typeface="Franklin Gothic Book" pitchFamily="34" charset="0"/>
              </a:rPr>
              <a:t>Rajaiah</a:t>
            </a:r>
            <a:r>
              <a:rPr lang="en-US" sz="2400" b="1" dirty="0" smtClean="0">
                <a:latin typeface="Franklin Gothic Book" pitchFamily="34" charset="0"/>
              </a:rPr>
              <a:t> M.V.</a:t>
            </a:r>
            <a:endParaRPr lang="en-US" sz="2400" dirty="0"/>
          </a:p>
        </p:txBody>
      </p:sp>
    </p:spTree>
  </p:cSld>
  <p:clrMapOvr>
    <a:masterClrMapping/>
  </p:clrMapOvr>
  <p:transition spd="med"/>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1928826"/>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Gorich</a:t>
            </a:r>
            <a:r>
              <a:rPr lang="en-US" sz="4000" b="1" dirty="0" smtClean="0">
                <a:latin typeface="Franklin Gothic Book" pitchFamily="34" charset="0"/>
              </a:rPr>
              <a:t> Energy Pvt. Ltd.</a:t>
            </a:r>
            <a:endParaRPr lang="en-US" sz="4000" b="1" dirty="0">
              <a:latin typeface="Franklin Gothic Book" pitchFamily="34" charset="0"/>
            </a:endParaRPr>
          </a:p>
        </p:txBody>
      </p:sp>
      <p:sp>
        <p:nvSpPr>
          <p:cNvPr id="3" name="Content Placeholder 2"/>
          <p:cNvSpPr>
            <a:spLocks noGrp="1"/>
          </p:cNvSpPr>
          <p:nvPr>
            <p:ph idx="1"/>
          </p:nvPr>
        </p:nvSpPr>
        <p:spPr>
          <a:xfrm>
            <a:off x="457200" y="2357430"/>
            <a:ext cx="8229600" cy="4286280"/>
          </a:xfrm>
        </p:spPr>
        <p:txBody>
          <a:bodyPr>
            <a:normAutofit lnSpcReduction="10000"/>
          </a:bodyPr>
          <a:lstStyle/>
          <a:p>
            <a:pPr marL="0" indent="0" algn="just">
              <a:spcBef>
                <a:spcPts val="0"/>
              </a:spcBef>
              <a:buNone/>
            </a:pPr>
            <a:endParaRPr lang="en-US" b="1" dirty="0" smtClean="0">
              <a:latin typeface="Franklin Gothic Book" pitchFamily="34" charset="0"/>
            </a:endParaRPr>
          </a:p>
          <a:p>
            <a:pPr marL="0" indent="0" algn="just">
              <a:spcBef>
                <a:spcPts val="0"/>
              </a:spcBef>
              <a:buNone/>
            </a:pPr>
            <a:r>
              <a:rPr lang="en-US" b="1" dirty="0" smtClean="0">
                <a:latin typeface="Franklin Gothic Book" pitchFamily="34" charset="0"/>
              </a:rPr>
              <a:t>M/s </a:t>
            </a:r>
            <a:r>
              <a:rPr lang="en-US" b="1" dirty="0" err="1" smtClean="0">
                <a:latin typeface="Franklin Gothic Book" pitchFamily="34" charset="0"/>
              </a:rPr>
              <a:t>Gorich</a:t>
            </a:r>
            <a:r>
              <a:rPr lang="en-US" b="1" dirty="0" smtClean="0">
                <a:latin typeface="Franklin Gothic Book" pitchFamily="34" charset="0"/>
              </a:rPr>
              <a:t> Energy Pvt. Ltd. was established in 2016 for Solar Power Generation in </a:t>
            </a:r>
            <a:r>
              <a:rPr lang="en-US" b="1" dirty="0" err="1" smtClean="0">
                <a:latin typeface="Franklin Gothic Book" pitchFamily="34" charset="0"/>
              </a:rPr>
              <a:t>Chamarajanagara</a:t>
            </a:r>
            <a:r>
              <a:rPr lang="en-US" b="1" dirty="0" smtClean="0">
                <a:latin typeface="Franklin Gothic Book" pitchFamily="34" charset="0"/>
              </a:rPr>
              <a:t> by Shri </a:t>
            </a:r>
            <a:r>
              <a:rPr lang="en-US" b="1" dirty="0" err="1" smtClean="0">
                <a:latin typeface="Franklin Gothic Book" pitchFamily="34" charset="0"/>
              </a:rPr>
              <a:t>Rajaiah</a:t>
            </a:r>
            <a:r>
              <a:rPr lang="en-US" b="1" dirty="0" smtClean="0">
                <a:latin typeface="Franklin Gothic Book" pitchFamily="34" charset="0"/>
              </a:rPr>
              <a:t> M.V., Shri </a:t>
            </a:r>
            <a:r>
              <a:rPr lang="en-US" b="1" dirty="0" err="1" smtClean="0">
                <a:latin typeface="Franklin Gothic Book" pitchFamily="34" charset="0"/>
              </a:rPr>
              <a:t>Hamsaraj</a:t>
            </a:r>
            <a:r>
              <a:rPr lang="en-US" b="1" dirty="0" smtClean="0">
                <a:latin typeface="Franklin Gothic Book" pitchFamily="34" charset="0"/>
              </a:rPr>
              <a:t> M.R. &amp; Smt. </a:t>
            </a:r>
            <a:r>
              <a:rPr lang="en-US" b="1" dirty="0" err="1" smtClean="0">
                <a:latin typeface="Franklin Gothic Book" pitchFamily="34" charset="0"/>
              </a:rPr>
              <a:t>Vachana</a:t>
            </a:r>
            <a:r>
              <a:rPr lang="en-US" b="1" dirty="0" smtClean="0">
                <a:latin typeface="Franklin Gothic Book" pitchFamily="34" charset="0"/>
              </a:rPr>
              <a:t> M.R. and availed loans worth Rs. 575 </a:t>
            </a:r>
            <a:r>
              <a:rPr lang="en-US" b="1" dirty="0" err="1" smtClean="0">
                <a:latin typeface="Franklin Gothic Book" pitchFamily="34" charset="0"/>
              </a:rPr>
              <a:t>lakhs</a:t>
            </a:r>
            <a:r>
              <a:rPr lang="en-US" b="1" dirty="0" smtClean="0">
                <a:latin typeface="Franklin Gothic Book" pitchFamily="34" charset="0"/>
              </a:rPr>
              <a:t> from KSFC.  The unit is engaged in Green Energy generation and supplies to KPTCL.   Its turnover at present is Rs.130lakhs. </a:t>
            </a:r>
          </a:p>
          <a:p>
            <a:pPr marL="0" indent="0" algn="just">
              <a:spcBef>
                <a:spcPts val="0"/>
              </a:spcBef>
            </a:pP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1643074"/>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4000" b="1" dirty="0" smtClean="0">
                <a:latin typeface="Franklin Gothic Book" pitchFamily="34" charset="0"/>
              </a:rPr>
              <a:t/>
            </a:r>
            <a:br>
              <a:rPr lang="en-US" sz="4000" b="1" dirty="0" smtClean="0">
                <a:latin typeface="Franklin Gothic Book" pitchFamily="34" charset="0"/>
              </a:rPr>
            </a:br>
            <a:r>
              <a:rPr lang="en-US" sz="3800" b="1" dirty="0" smtClean="0">
                <a:latin typeface="Franklin Gothic Book" pitchFamily="34" charset="0"/>
              </a:rPr>
              <a:t>M/s Maxima Fashions Exports Pvt. Ltd.</a:t>
            </a:r>
            <a:endParaRPr lang="en-US" sz="4000" b="1" dirty="0">
              <a:latin typeface="Franklin Gothic Book" pitchFamily="34" charset="0"/>
            </a:endParaRPr>
          </a:p>
        </p:txBody>
      </p:sp>
      <p:pic>
        <p:nvPicPr>
          <p:cNvPr id="7170" name="Picture 2" descr="E:\Desktop\My Document\AWARDS\AWARDS 2019\awardees\KSFC\MAXIMA FASHIONS\MAXIMA FASHIONS BELAGAVI1.jpg"/>
          <p:cNvPicPr>
            <a:picLocks noGrp="1" noChangeAspect="1" noChangeArrowheads="1"/>
          </p:cNvPicPr>
          <p:nvPr>
            <p:ph idx="1"/>
          </p:nvPr>
        </p:nvPicPr>
        <p:blipFill>
          <a:blip r:embed="rId2" cstate="print"/>
          <a:srcRect l="1058" t="2337" b="3599"/>
          <a:stretch>
            <a:fillRect/>
          </a:stretch>
        </p:blipFill>
        <p:spPr bwMode="auto">
          <a:xfrm>
            <a:off x="428596" y="2143116"/>
            <a:ext cx="8215370" cy="4277111"/>
          </a:xfrm>
          <a:prstGeom prst="rect">
            <a:avLst/>
          </a:prstGeom>
          <a:noFill/>
        </p:spPr>
      </p:pic>
    </p:spTree>
  </p:cSld>
  <p:clrMapOvr>
    <a:masterClrMapping/>
  </p:clrMapOvr>
  <p:transition spd="med"/>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2071702"/>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3800" b="1" dirty="0" smtClean="0">
                <a:latin typeface="Franklin Gothic Book" pitchFamily="34" charset="0"/>
              </a:rPr>
              <a:t>M/s Maxima Fashions Exports Pvt. Ltd.</a:t>
            </a:r>
            <a:endParaRPr lang="en-US" sz="4000" b="1" dirty="0">
              <a:latin typeface="Franklin Gothic Book" pitchFamily="34" charset="0"/>
            </a:endParaRPr>
          </a:p>
        </p:txBody>
      </p:sp>
      <p:sp>
        <p:nvSpPr>
          <p:cNvPr id="3" name="Content Placeholder 2"/>
          <p:cNvSpPr>
            <a:spLocks noGrp="1"/>
          </p:cNvSpPr>
          <p:nvPr>
            <p:ph idx="1"/>
          </p:nvPr>
        </p:nvSpPr>
        <p:spPr>
          <a:xfrm>
            <a:off x="457200" y="2285992"/>
            <a:ext cx="8229600" cy="4357718"/>
          </a:xfrm>
        </p:spPr>
        <p:txBody>
          <a:bodyPr>
            <a:normAutofit fontScale="92500"/>
          </a:bodyPr>
          <a:lstStyle/>
          <a:p>
            <a:pPr marL="0" indent="0" algn="just">
              <a:spcBef>
                <a:spcPts val="0"/>
              </a:spcBef>
              <a:buNone/>
            </a:pPr>
            <a:endParaRPr lang="en-US" sz="3600" b="1" dirty="0" smtClean="0">
              <a:latin typeface="Franklin Gothic Book" pitchFamily="34" charset="0"/>
            </a:endParaRPr>
          </a:p>
          <a:p>
            <a:pPr marL="0" indent="0" algn="just">
              <a:spcBef>
                <a:spcPts val="0"/>
              </a:spcBef>
              <a:buNone/>
            </a:pPr>
            <a:r>
              <a:rPr lang="en-US" sz="3600" b="1" dirty="0" smtClean="0">
                <a:latin typeface="Franklin Gothic Book" pitchFamily="34" charset="0"/>
              </a:rPr>
              <a:t>M/s Maxima Fashions Exports Pvt. Ltd. was established in </a:t>
            </a:r>
            <a:r>
              <a:rPr lang="en-US" sz="3600" b="1" dirty="0" err="1" smtClean="0">
                <a:latin typeface="Franklin Gothic Book" pitchFamily="34" charset="0"/>
              </a:rPr>
              <a:t>Belagavi</a:t>
            </a:r>
            <a:r>
              <a:rPr lang="en-US" sz="3600" b="1" dirty="0" smtClean="0">
                <a:latin typeface="Franklin Gothic Book" pitchFamily="34" charset="0"/>
              </a:rPr>
              <a:t> as a Private Limited company by Shri Manish S. Sharma &amp; Smt. </a:t>
            </a:r>
            <a:r>
              <a:rPr lang="en-US" sz="3600" b="1" dirty="0" err="1" smtClean="0">
                <a:latin typeface="Franklin Gothic Book" pitchFamily="34" charset="0"/>
              </a:rPr>
              <a:t>Kalpana</a:t>
            </a:r>
            <a:r>
              <a:rPr lang="en-US" sz="3600" b="1" dirty="0" smtClean="0">
                <a:latin typeface="Franklin Gothic Book" pitchFamily="34" charset="0"/>
              </a:rPr>
              <a:t> M. Sharma with financial assistance of Rs.300 </a:t>
            </a:r>
            <a:r>
              <a:rPr lang="en-US" sz="3600" b="1" dirty="0" err="1" smtClean="0">
                <a:latin typeface="Franklin Gothic Book" pitchFamily="34" charset="0"/>
              </a:rPr>
              <a:t>lakhs</a:t>
            </a:r>
            <a:r>
              <a:rPr lang="en-US" sz="3600" b="1" dirty="0" smtClean="0">
                <a:latin typeface="Franklin Gothic Book" pitchFamily="34" charset="0"/>
              </a:rPr>
              <a:t> from KSFC in the year 2014.  Employment was given to rural women.  The entire production is exported.</a:t>
            </a:r>
            <a:endParaRPr lang="en-US" sz="3600"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1928826"/>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M/s Sri </a:t>
            </a:r>
            <a:r>
              <a:rPr lang="en-US" sz="4000" b="1" dirty="0" err="1" smtClean="0">
                <a:latin typeface="Franklin Gothic Book" pitchFamily="34" charset="0"/>
              </a:rPr>
              <a:t>Durga</a:t>
            </a:r>
            <a:r>
              <a:rPr lang="en-US" sz="4000" b="1" dirty="0" smtClean="0">
                <a:latin typeface="Franklin Gothic Book" pitchFamily="34" charset="0"/>
              </a:rPr>
              <a:t> Granites</a:t>
            </a:r>
            <a:endParaRPr lang="en-US" sz="4000" b="1" dirty="0">
              <a:latin typeface="Franklin Gothic Book" pitchFamily="34" charset="0"/>
            </a:endParaRPr>
          </a:p>
        </p:txBody>
      </p:sp>
      <p:pic>
        <p:nvPicPr>
          <p:cNvPr id="8194" name="Picture 2" descr="E:\Desktop\My Document\AWARDS\AWARDS 2019\awardees\KSFC\SRI DURGA GRANITES\SRI DURGA GRANITES KOPPAL_PHOTO.jpg"/>
          <p:cNvPicPr>
            <a:picLocks noChangeAspect="1" noChangeArrowheads="1"/>
          </p:cNvPicPr>
          <p:nvPr/>
        </p:nvPicPr>
        <p:blipFill>
          <a:blip r:embed="rId2"/>
          <a:srcRect l="11056" t="4215" r="6028" b="7261"/>
          <a:stretch>
            <a:fillRect/>
          </a:stretch>
        </p:blipFill>
        <p:spPr bwMode="auto">
          <a:xfrm>
            <a:off x="357157" y="2214553"/>
            <a:ext cx="1714513" cy="2400319"/>
          </a:xfrm>
          <a:prstGeom prst="rect">
            <a:avLst/>
          </a:prstGeom>
          <a:noFill/>
        </p:spPr>
      </p:pic>
      <p:pic>
        <p:nvPicPr>
          <p:cNvPr id="8195" name="Picture 3" descr="E:\Desktop\My Document\AWARDS\AWARDS 2019\awardees\KSFC\SRI DURGA GRANITES\IMG-20190105-WA0056.jpg"/>
          <p:cNvPicPr>
            <a:picLocks noChangeAspect="1" noChangeArrowheads="1"/>
          </p:cNvPicPr>
          <p:nvPr/>
        </p:nvPicPr>
        <p:blipFill>
          <a:blip r:embed="rId3"/>
          <a:srcRect t="25000"/>
          <a:stretch>
            <a:fillRect/>
          </a:stretch>
        </p:blipFill>
        <p:spPr bwMode="auto">
          <a:xfrm>
            <a:off x="2428860" y="2143116"/>
            <a:ext cx="6500822" cy="4357694"/>
          </a:xfrm>
          <a:prstGeom prst="rect">
            <a:avLst/>
          </a:prstGeom>
          <a:noFill/>
        </p:spPr>
      </p:pic>
      <p:sp>
        <p:nvSpPr>
          <p:cNvPr id="7" name="Rectangle 6"/>
          <p:cNvSpPr/>
          <p:nvPr/>
        </p:nvSpPr>
        <p:spPr>
          <a:xfrm>
            <a:off x="71406" y="4631304"/>
            <a:ext cx="2440092" cy="461665"/>
          </a:xfrm>
          <a:prstGeom prst="rect">
            <a:avLst/>
          </a:prstGeom>
        </p:spPr>
        <p:txBody>
          <a:bodyPr wrap="none">
            <a:spAutoFit/>
          </a:bodyPr>
          <a:lstStyle/>
          <a:p>
            <a:r>
              <a:rPr lang="en-US" sz="2400" b="1" dirty="0" smtClean="0">
                <a:latin typeface="Franklin Gothic Book" pitchFamily="34" charset="0"/>
              </a:rPr>
              <a:t>Shri R. L. </a:t>
            </a:r>
            <a:r>
              <a:rPr lang="en-US" sz="2400" b="1" dirty="0" err="1" smtClean="0">
                <a:latin typeface="Franklin Gothic Book" pitchFamily="34" charset="0"/>
              </a:rPr>
              <a:t>Rathod</a:t>
            </a:r>
            <a:r>
              <a:rPr lang="en-US" sz="2400" b="1" dirty="0" smtClean="0">
                <a:latin typeface="Franklin Gothic Book" pitchFamily="34" charset="0"/>
              </a:rPr>
              <a:t> </a:t>
            </a:r>
            <a:endParaRPr lang="en-US" sz="2400" dirty="0"/>
          </a:p>
        </p:txBody>
      </p:sp>
    </p:spTree>
  </p:cSld>
  <p:clrMapOvr>
    <a:masterClrMapping/>
  </p:clrMapOvr>
  <p:transition spd="med"/>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06" y="142852"/>
            <a:ext cx="9001156" cy="2143140"/>
          </a:xfrm>
        </p:spPr>
        <p:txBody>
          <a:bodyPr>
            <a:noAutofit/>
          </a:bodyPr>
          <a:lstStyle/>
          <a:p>
            <a:r>
              <a:rPr lang="en-US" sz="3300" b="1" dirty="0" smtClean="0">
                <a:latin typeface="Franklin Gothic Book" pitchFamily="34" charset="0"/>
              </a:rPr>
              <a:t>Karnataka State Financial Corporation {KSFC}, </a:t>
            </a:r>
            <a:r>
              <a:rPr lang="en-US" sz="3300" b="1" dirty="0" err="1" smtClean="0">
                <a:latin typeface="Franklin Gothic Book" pitchFamily="34" charset="0"/>
              </a:rPr>
              <a:t>Bengaluru</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Sri </a:t>
            </a:r>
            <a:r>
              <a:rPr lang="en-US" sz="4000" b="1" dirty="0" err="1" smtClean="0">
                <a:latin typeface="Franklin Gothic Book" pitchFamily="34" charset="0"/>
              </a:rPr>
              <a:t>Durga</a:t>
            </a:r>
            <a:r>
              <a:rPr lang="en-US" sz="4000" b="1" dirty="0" smtClean="0">
                <a:latin typeface="Franklin Gothic Book" pitchFamily="34" charset="0"/>
              </a:rPr>
              <a:t> Granites</a:t>
            </a:r>
            <a:endParaRPr lang="en-US" sz="4000" b="1" dirty="0">
              <a:latin typeface="Franklin Gothic Book" pitchFamily="34" charset="0"/>
            </a:endParaRPr>
          </a:p>
        </p:txBody>
      </p:sp>
      <p:sp>
        <p:nvSpPr>
          <p:cNvPr id="3" name="Content Placeholder 2"/>
          <p:cNvSpPr>
            <a:spLocks noGrp="1"/>
          </p:cNvSpPr>
          <p:nvPr>
            <p:ph idx="1"/>
          </p:nvPr>
        </p:nvSpPr>
        <p:spPr>
          <a:xfrm>
            <a:off x="457200" y="2117747"/>
            <a:ext cx="8229600" cy="4525963"/>
          </a:xfrm>
        </p:spPr>
        <p:txBody>
          <a:bodyPr>
            <a:normAutofit/>
          </a:bodyPr>
          <a:lstStyle/>
          <a:p>
            <a:pPr marL="0" indent="0" algn="just">
              <a:spcBef>
                <a:spcPts val="0"/>
              </a:spcBef>
              <a:buNone/>
            </a:pPr>
            <a:endParaRPr lang="en-US" sz="3600" b="1" dirty="0" smtClean="0">
              <a:latin typeface="Franklin Gothic Book" pitchFamily="34" charset="0"/>
            </a:endParaRPr>
          </a:p>
          <a:p>
            <a:pPr marL="0" indent="0" algn="just">
              <a:spcBef>
                <a:spcPts val="0"/>
              </a:spcBef>
              <a:buNone/>
            </a:pPr>
            <a:r>
              <a:rPr lang="en-US" sz="3600" b="1" dirty="0" smtClean="0">
                <a:latin typeface="Franklin Gothic Book" pitchFamily="34" charset="0"/>
              </a:rPr>
              <a:t>M/s Sri </a:t>
            </a:r>
            <a:r>
              <a:rPr lang="en-US" sz="3600" b="1" dirty="0" err="1" smtClean="0">
                <a:latin typeface="Franklin Gothic Book" pitchFamily="34" charset="0"/>
              </a:rPr>
              <a:t>Durga</a:t>
            </a:r>
            <a:r>
              <a:rPr lang="en-US" sz="3600" b="1" dirty="0" smtClean="0">
                <a:latin typeface="Franklin Gothic Book" pitchFamily="34" charset="0"/>
              </a:rPr>
              <a:t> Granites  was started in 2008 in </a:t>
            </a:r>
            <a:r>
              <a:rPr lang="en-US" sz="3600" b="1" dirty="0" err="1" smtClean="0">
                <a:latin typeface="Franklin Gothic Book" pitchFamily="34" charset="0"/>
              </a:rPr>
              <a:t>Koppal</a:t>
            </a:r>
            <a:r>
              <a:rPr lang="en-US" sz="3600" b="1" dirty="0" smtClean="0">
                <a:latin typeface="Franklin Gothic Book" pitchFamily="34" charset="0"/>
              </a:rPr>
              <a:t> by Shri R. </a:t>
            </a:r>
            <a:r>
              <a:rPr lang="en-US" sz="3600" b="1" smtClean="0">
                <a:latin typeface="Franklin Gothic Book" pitchFamily="34" charset="0"/>
              </a:rPr>
              <a:t>L. </a:t>
            </a:r>
            <a:r>
              <a:rPr lang="en-US" sz="3600" b="1" dirty="0" err="1" smtClean="0">
                <a:latin typeface="Franklin Gothic Book" pitchFamily="34" charset="0"/>
              </a:rPr>
              <a:t>Rathod</a:t>
            </a:r>
            <a:r>
              <a:rPr lang="en-US" sz="3600" b="1" dirty="0" smtClean="0">
                <a:latin typeface="Franklin Gothic Book" pitchFamily="34" charset="0"/>
              </a:rPr>
              <a:t> with financial assistance of Rs.514 </a:t>
            </a:r>
            <a:r>
              <a:rPr lang="en-US" sz="3600" b="1" dirty="0" err="1" smtClean="0">
                <a:latin typeface="Franklin Gothic Book" pitchFamily="34" charset="0"/>
              </a:rPr>
              <a:t>lakhs</a:t>
            </a:r>
            <a:r>
              <a:rPr lang="en-US" sz="3600" b="1" dirty="0" smtClean="0">
                <a:latin typeface="Franklin Gothic Book" pitchFamily="34" charset="0"/>
              </a:rPr>
              <a:t> from KSFC in the year 2008. The unit is exporting granite to Taiwan &amp; China and has a turnover of Rs.1,062 </a:t>
            </a:r>
            <a:r>
              <a:rPr lang="en-US" sz="3600" b="1" dirty="0" err="1" smtClean="0">
                <a:latin typeface="Franklin Gothic Book" pitchFamily="34" charset="0"/>
              </a:rPr>
              <a:t>lakhs</a:t>
            </a:r>
            <a:r>
              <a:rPr lang="en-US" sz="3600" b="1" dirty="0" smtClean="0">
                <a:latin typeface="Franklin Gothic Book" pitchFamily="34" charset="0"/>
              </a:rPr>
              <a:t>.</a:t>
            </a:r>
            <a:endParaRPr lang="en-US" sz="3600"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44" y="71414"/>
            <a:ext cx="8786874" cy="1215717"/>
          </a:xfrm>
          <a:prstGeom prst="rect">
            <a:avLst/>
          </a:prstGeom>
        </p:spPr>
        <p:txBody>
          <a:bodyPr wrap="square">
            <a:spAutoFit/>
          </a:bodyPr>
          <a:lstStyle/>
          <a:p>
            <a:pPr algn="ctr"/>
            <a:r>
              <a:rPr lang="en-US" sz="3300" b="1" dirty="0" smtClean="0">
                <a:latin typeface="Franklin Gothic Book" pitchFamily="34" charset="0"/>
                <a:ea typeface="+mj-ea"/>
                <a:cs typeface="+mj-cs"/>
              </a:rPr>
              <a:t>MANIDCO, </a:t>
            </a:r>
            <a:r>
              <a:rPr lang="en-US" sz="3300" b="1" dirty="0" err="1" smtClean="0">
                <a:latin typeface="Franklin Gothic Book" pitchFamily="34" charset="0"/>
                <a:ea typeface="+mj-ea"/>
                <a:cs typeface="+mj-cs"/>
              </a:rPr>
              <a:t>Imphal</a:t>
            </a:r>
            <a:endParaRPr lang="en-US" sz="3300" b="1" dirty="0" smtClean="0">
              <a:latin typeface="Franklin Gothic Book" pitchFamily="34" charset="0"/>
              <a:ea typeface="+mj-ea"/>
              <a:cs typeface="+mj-cs"/>
            </a:endParaRPr>
          </a:p>
          <a:p>
            <a:pPr algn="ctr"/>
            <a:r>
              <a:rPr lang="en-US" sz="4000" b="1" dirty="0" smtClean="0">
                <a:latin typeface="Franklin Gothic Book" pitchFamily="34" charset="0"/>
                <a:ea typeface="+mj-ea"/>
                <a:cs typeface="+mj-cs"/>
              </a:rPr>
              <a:t>M/s </a:t>
            </a:r>
            <a:r>
              <a:rPr lang="en-IN" sz="4000" b="1" dirty="0" err="1">
                <a:latin typeface="Franklin Gothic Book" pitchFamily="34" charset="0"/>
                <a:ea typeface="+mj-ea"/>
                <a:cs typeface="+mj-cs"/>
              </a:rPr>
              <a:t>Thangjam</a:t>
            </a:r>
            <a:r>
              <a:rPr lang="en-IN" sz="4000" b="1" dirty="0">
                <a:latin typeface="Franklin Gothic Book" pitchFamily="34" charset="0"/>
                <a:ea typeface="+mj-ea"/>
                <a:cs typeface="+mj-cs"/>
              </a:rPr>
              <a:t> Agro Industries Pvt. Ltd.</a:t>
            </a:r>
            <a:endParaRPr lang="en-US" sz="4000" b="1" dirty="0">
              <a:latin typeface="Franklin Gothic Book" pitchFamily="34" charset="0"/>
              <a:ea typeface="+mj-ea"/>
              <a:cs typeface="+mj-cs"/>
            </a:endParaRPr>
          </a:p>
        </p:txBody>
      </p:sp>
      <p:pic>
        <p:nvPicPr>
          <p:cNvPr id="51202" name="Picture 2" descr="E:\Desktop\My Document\AWARDS\AWARDS 2019\awardees\MANIDCO\passport_pabung.jpg"/>
          <p:cNvPicPr>
            <a:picLocks noChangeAspect="1" noChangeArrowheads="1"/>
          </p:cNvPicPr>
          <p:nvPr/>
        </p:nvPicPr>
        <p:blipFill>
          <a:blip r:embed="rId2" cstate="print"/>
          <a:srcRect/>
          <a:stretch>
            <a:fillRect/>
          </a:stretch>
        </p:blipFill>
        <p:spPr bwMode="auto">
          <a:xfrm>
            <a:off x="714349" y="1571612"/>
            <a:ext cx="2000264" cy="2428892"/>
          </a:xfrm>
          <a:prstGeom prst="rect">
            <a:avLst/>
          </a:prstGeom>
          <a:noFill/>
        </p:spPr>
      </p:pic>
      <p:pic>
        <p:nvPicPr>
          <p:cNvPr id="51204" name="Picture 4" descr="E:\Desktop\My Document\AWARDS\AWARDS 2019\awardees\MANIDCO\Likla-8101.jpg"/>
          <p:cNvPicPr>
            <a:picLocks noChangeAspect="1" noChangeArrowheads="1"/>
          </p:cNvPicPr>
          <p:nvPr/>
        </p:nvPicPr>
        <p:blipFill>
          <a:blip r:embed="rId3" cstate="print"/>
          <a:srcRect/>
          <a:stretch>
            <a:fillRect/>
          </a:stretch>
        </p:blipFill>
        <p:spPr bwMode="auto">
          <a:xfrm>
            <a:off x="3214678" y="4000504"/>
            <a:ext cx="5715040" cy="2682333"/>
          </a:xfrm>
          <a:prstGeom prst="rect">
            <a:avLst/>
          </a:prstGeom>
          <a:noFill/>
        </p:spPr>
      </p:pic>
      <p:pic>
        <p:nvPicPr>
          <p:cNvPr id="51205" name="Picture 5" descr="E:\Desktop\My Document\AWARDS\AWARDS 2019\awardees\MANIDCO\thumbnail.jpg"/>
          <p:cNvPicPr>
            <a:picLocks noChangeAspect="1" noChangeArrowheads="1"/>
          </p:cNvPicPr>
          <p:nvPr/>
        </p:nvPicPr>
        <p:blipFill>
          <a:blip r:embed="rId4"/>
          <a:srcRect/>
          <a:stretch>
            <a:fillRect/>
          </a:stretch>
        </p:blipFill>
        <p:spPr bwMode="auto">
          <a:xfrm>
            <a:off x="3214714" y="1500175"/>
            <a:ext cx="5715004" cy="2500329"/>
          </a:xfrm>
          <a:prstGeom prst="rect">
            <a:avLst/>
          </a:prstGeom>
          <a:noFill/>
        </p:spPr>
      </p:pic>
      <p:sp>
        <p:nvSpPr>
          <p:cNvPr id="7" name="Rectangle 6"/>
          <p:cNvSpPr/>
          <p:nvPr/>
        </p:nvSpPr>
        <p:spPr>
          <a:xfrm>
            <a:off x="571472" y="3988362"/>
            <a:ext cx="2217467" cy="830997"/>
          </a:xfrm>
          <a:prstGeom prst="rect">
            <a:avLst/>
          </a:prstGeom>
        </p:spPr>
        <p:txBody>
          <a:bodyPr wrap="none">
            <a:spAutoFit/>
          </a:bodyPr>
          <a:lstStyle/>
          <a:p>
            <a:r>
              <a:rPr lang="en-US" sz="2400" b="1" dirty="0" smtClean="0">
                <a:latin typeface="Franklin Gothic Book" pitchFamily="34" charset="0"/>
              </a:rPr>
              <a:t>Shri </a:t>
            </a:r>
            <a:r>
              <a:rPr lang="en-US" sz="2400" b="1" dirty="0" err="1" smtClean="0">
                <a:latin typeface="Franklin Gothic Book" pitchFamily="34" charset="0"/>
              </a:rPr>
              <a:t>Thangjam</a:t>
            </a:r>
            <a:r>
              <a:rPr lang="en-US" sz="2400" b="1" dirty="0" smtClean="0">
                <a:latin typeface="Franklin Gothic Book" pitchFamily="34" charset="0"/>
              </a:rPr>
              <a:t> </a:t>
            </a:r>
          </a:p>
          <a:p>
            <a:r>
              <a:rPr lang="en-US" sz="2400" b="1" dirty="0" err="1" smtClean="0">
                <a:latin typeface="Franklin Gothic Book" pitchFamily="34" charset="0"/>
              </a:rPr>
              <a:t>Joykumar</a:t>
            </a:r>
            <a:r>
              <a:rPr lang="en-US" sz="2400" b="1" dirty="0" smtClean="0">
                <a:latin typeface="Franklin Gothic Book" pitchFamily="34" charset="0"/>
              </a:rPr>
              <a:t> </a:t>
            </a:r>
            <a:r>
              <a:rPr lang="en-US" sz="2400" b="1" dirty="0">
                <a:latin typeface="Franklin Gothic Book" pitchFamily="34" charset="0"/>
              </a:rPr>
              <a:t>Singh</a:t>
            </a:r>
          </a:p>
        </p:txBody>
      </p:sp>
    </p:spTree>
  </p:cSld>
  <p:clrMapOvr>
    <a:masterClrMapping/>
  </p:clrMapOvr>
  <p:transition spd="med"/>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42852"/>
            <a:ext cx="8790844" cy="1571636"/>
          </a:xfrm>
        </p:spPr>
        <p:txBody>
          <a:bodyPr>
            <a:noAutofit/>
          </a:bodyPr>
          <a:lstStyle/>
          <a:p>
            <a:pPr algn="ctr"/>
            <a:r>
              <a:rPr lang="en-US" sz="3300" b="1" dirty="0" smtClean="0">
                <a:latin typeface="Franklin Gothic Book" pitchFamily="34" charset="0"/>
              </a:rPr>
              <a:t>MANIDCO, </a:t>
            </a:r>
            <a:r>
              <a:rPr lang="en-US" sz="3300" b="1" dirty="0" err="1" smtClean="0">
                <a:latin typeface="Franklin Gothic Book" pitchFamily="34" charset="0"/>
              </a:rPr>
              <a:t>Imphal</a:t>
            </a:r>
            <a:r>
              <a:rPr lang="en-US" sz="3300" b="1" dirty="0" smtClean="0">
                <a:latin typeface="Franklin Gothic Book" pitchFamily="34" charset="0"/>
              </a:rPr>
              <a:t/>
            </a:r>
            <a:br>
              <a:rPr lang="en-US" sz="3300" b="1" dirty="0" smtClean="0">
                <a:latin typeface="Franklin Gothic Book" pitchFamily="34" charset="0"/>
              </a:rPr>
            </a:br>
            <a:r>
              <a:rPr lang="en-US" sz="4000" b="1" dirty="0" smtClean="0">
                <a:latin typeface="Franklin Gothic Book" pitchFamily="34" charset="0"/>
              </a:rPr>
              <a:t/>
            </a:r>
            <a:br>
              <a:rPr lang="en-US" sz="4000" b="1" dirty="0" smtClean="0">
                <a:latin typeface="Franklin Gothic Book" pitchFamily="34" charset="0"/>
              </a:rPr>
            </a:br>
            <a:r>
              <a:rPr lang="en-US" sz="4000" b="1" dirty="0" smtClean="0">
                <a:latin typeface="Franklin Gothic Book" pitchFamily="34" charset="0"/>
              </a:rPr>
              <a:t>M/s </a:t>
            </a:r>
            <a:r>
              <a:rPr lang="en-IN" sz="4000" b="1" dirty="0" err="1" smtClean="0">
                <a:latin typeface="Franklin Gothic Book" pitchFamily="34" charset="0"/>
              </a:rPr>
              <a:t>Thangjam</a:t>
            </a:r>
            <a:r>
              <a:rPr lang="en-IN" sz="4000" b="1" dirty="0" smtClean="0">
                <a:latin typeface="Franklin Gothic Book" pitchFamily="34" charset="0"/>
              </a:rPr>
              <a:t> Agro Industries Pvt. Ltd.</a:t>
            </a:r>
            <a:endParaRPr lang="en-US" sz="4000" b="1" dirty="0">
              <a:latin typeface="Franklin Gothic Book" pitchFamily="34" charset="0"/>
            </a:endParaRPr>
          </a:p>
        </p:txBody>
      </p:sp>
      <p:sp>
        <p:nvSpPr>
          <p:cNvPr id="3" name="Content Placeholder 2"/>
          <p:cNvSpPr>
            <a:spLocks noGrp="1"/>
          </p:cNvSpPr>
          <p:nvPr>
            <p:ph idx="1"/>
          </p:nvPr>
        </p:nvSpPr>
        <p:spPr>
          <a:xfrm>
            <a:off x="142844" y="2500306"/>
            <a:ext cx="8790844" cy="4214842"/>
          </a:xfrm>
        </p:spPr>
        <p:txBody>
          <a:bodyPr>
            <a:normAutofit fontScale="70000" lnSpcReduction="20000"/>
          </a:bodyPr>
          <a:lstStyle/>
          <a:p>
            <a:pPr marL="0" indent="0" algn="just">
              <a:lnSpc>
                <a:spcPct val="120000"/>
              </a:lnSpc>
              <a:spcBef>
                <a:spcPts val="0"/>
              </a:spcBef>
              <a:buNone/>
            </a:pPr>
            <a:r>
              <a:rPr lang="en-US" b="1" dirty="0" smtClean="0">
                <a:latin typeface="Franklin Gothic Book" pitchFamily="34" charset="0"/>
              </a:rPr>
              <a:t>M/s </a:t>
            </a:r>
            <a:r>
              <a:rPr lang="en-US" b="1" dirty="0" err="1" smtClean="0">
                <a:latin typeface="Franklin Gothic Book" pitchFamily="34" charset="0"/>
              </a:rPr>
              <a:t>Thangjam</a:t>
            </a:r>
            <a:r>
              <a:rPr lang="en-US" b="1" dirty="0" smtClean="0">
                <a:latin typeface="Franklin Gothic Book" pitchFamily="34" charset="0"/>
              </a:rPr>
              <a:t> Agro Industries Pvt. Ltd. founded by Shri </a:t>
            </a:r>
            <a:r>
              <a:rPr lang="en-US" b="1" dirty="0" err="1" smtClean="0">
                <a:latin typeface="Franklin Gothic Book" pitchFamily="34" charset="0"/>
              </a:rPr>
              <a:t>Thangjam</a:t>
            </a:r>
            <a:r>
              <a:rPr lang="en-US" b="1" dirty="0" smtClean="0">
                <a:latin typeface="Franklin Gothic Book" pitchFamily="34" charset="0"/>
              </a:rPr>
              <a:t> </a:t>
            </a:r>
            <a:r>
              <a:rPr lang="en-US" b="1" dirty="0" err="1" smtClean="0">
                <a:latin typeface="Franklin Gothic Book" pitchFamily="34" charset="0"/>
              </a:rPr>
              <a:t>Joykumar</a:t>
            </a:r>
            <a:r>
              <a:rPr lang="en-US" b="1" dirty="0" smtClean="0">
                <a:latin typeface="Franklin Gothic Book" pitchFamily="34" charset="0"/>
              </a:rPr>
              <a:t> Singh in 1991 with financial assistance from MANIDCO.  The Unit is a Small Scale Food Processing Company, based in </a:t>
            </a:r>
            <a:r>
              <a:rPr lang="en-US" b="1" dirty="0" err="1" smtClean="0">
                <a:latin typeface="Franklin Gothic Book" pitchFamily="34" charset="0"/>
              </a:rPr>
              <a:t>Imphal</a:t>
            </a:r>
            <a:r>
              <a:rPr lang="en-US" b="1" dirty="0" smtClean="0">
                <a:latin typeface="Franklin Gothic Book" pitchFamily="34" charset="0"/>
              </a:rPr>
              <a:t>, Manipur and manufactures a large range of food products and beverages under the flagship brand "</a:t>
            </a:r>
            <a:r>
              <a:rPr lang="en-US" b="1" dirty="0" err="1" smtClean="0">
                <a:latin typeface="Franklin Gothic Book" pitchFamily="34" charset="0"/>
              </a:rPr>
              <a:t>Likla</a:t>
            </a:r>
            <a:r>
              <a:rPr lang="en-US" b="1" dirty="0" smtClean="0">
                <a:latin typeface="Franklin Gothic Book" pitchFamily="34" charset="0"/>
              </a:rPr>
              <a:t>".   The company has been conferred with an ISO 9001:2008 certification and is registered under the Foods Safety and Security Act licensed by Bureau of Indian Standards.  The company employs over two hundred people for production and another fifty for sales and distribution.   Shri Singh was presented with the Entrepreneurship Appreciation Award from the Chamber of Small Industry Association (COSIA) in 2010 and  conferred with the Governors Trophy for best entrepreneur in 2012</a:t>
            </a:r>
          </a:p>
        </p:txBody>
      </p:sp>
    </p:spTree>
  </p:cSld>
  <p:clrMapOvr>
    <a:masterClrMapping/>
  </p:clrMapOvr>
  <p:transition spd="med"/>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2000264"/>
          </a:xfrm>
        </p:spPr>
        <p:txBody>
          <a:bodyPr>
            <a:normAutofit/>
          </a:bodyPr>
          <a:lstStyle/>
          <a:p>
            <a:pPr algn="ctr"/>
            <a:r>
              <a:rPr lang="en-US" sz="3300" b="1" dirty="0" smtClean="0">
                <a:latin typeface="Franklin Gothic Book" pitchFamily="34" charset="0"/>
              </a:rPr>
              <a:t>Madhya Pradesh Financial Corporation, {MPFC} Indore,</a:t>
            </a:r>
            <a:br>
              <a:rPr lang="en-US" sz="3300"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Rudraksh</a:t>
            </a:r>
            <a:r>
              <a:rPr lang="en-US" b="1" dirty="0" smtClean="0">
                <a:latin typeface="Franklin Gothic Book" pitchFamily="34" charset="0"/>
              </a:rPr>
              <a:t> Technologies Pvt. Ltd.</a:t>
            </a:r>
            <a:endParaRPr lang="en-US" dirty="0">
              <a:latin typeface="Franklin Gothic Book" pitchFamily="34" charset="0"/>
            </a:endParaRPr>
          </a:p>
        </p:txBody>
      </p:sp>
      <p:pic>
        <p:nvPicPr>
          <p:cNvPr id="46082" name="Picture 2"/>
          <p:cNvPicPr>
            <a:picLocks noChangeAspect="1" noChangeArrowheads="1"/>
          </p:cNvPicPr>
          <p:nvPr/>
        </p:nvPicPr>
        <p:blipFill>
          <a:blip r:embed="rId2"/>
          <a:srcRect l="9315" t="22426" r="72178" b="36213"/>
          <a:stretch>
            <a:fillRect/>
          </a:stretch>
        </p:blipFill>
        <p:spPr bwMode="auto">
          <a:xfrm>
            <a:off x="357158" y="2143116"/>
            <a:ext cx="2000264" cy="3000396"/>
          </a:xfrm>
          <a:prstGeom prst="rect">
            <a:avLst/>
          </a:prstGeom>
          <a:noFill/>
          <a:ln w="9525">
            <a:noFill/>
            <a:miter lim="800000"/>
            <a:headEnd/>
            <a:tailEnd/>
          </a:ln>
          <a:effectLst/>
        </p:spPr>
      </p:pic>
      <p:pic>
        <p:nvPicPr>
          <p:cNvPr id="46083" name="Picture 3"/>
          <p:cNvPicPr>
            <a:picLocks noChangeAspect="1" noChangeArrowheads="1"/>
          </p:cNvPicPr>
          <p:nvPr/>
        </p:nvPicPr>
        <p:blipFill>
          <a:blip r:embed="rId3"/>
          <a:srcRect l="2362" t="1591" r="1996" b="1387"/>
          <a:stretch>
            <a:fillRect/>
          </a:stretch>
        </p:blipFill>
        <p:spPr bwMode="auto">
          <a:xfrm>
            <a:off x="2714612" y="2143115"/>
            <a:ext cx="6215106" cy="4519115"/>
          </a:xfrm>
          <a:prstGeom prst="rect">
            <a:avLst/>
          </a:prstGeom>
          <a:noFill/>
          <a:ln w="9525">
            <a:noFill/>
            <a:miter lim="800000"/>
            <a:headEnd/>
            <a:tailEnd/>
          </a:ln>
          <a:effectLst/>
        </p:spPr>
      </p:pic>
      <p:sp>
        <p:nvSpPr>
          <p:cNvPr id="8" name="Rectangle 7"/>
          <p:cNvSpPr/>
          <p:nvPr/>
        </p:nvSpPr>
        <p:spPr>
          <a:xfrm>
            <a:off x="428596" y="5131370"/>
            <a:ext cx="1710725" cy="369332"/>
          </a:xfrm>
          <a:prstGeom prst="rect">
            <a:avLst/>
          </a:prstGeom>
        </p:spPr>
        <p:txBody>
          <a:bodyPr wrap="none">
            <a:spAutoFit/>
          </a:bodyPr>
          <a:lstStyle/>
          <a:p>
            <a:r>
              <a:rPr lang="en-US" b="1" dirty="0" smtClean="0">
                <a:latin typeface="Franklin Gothic Book" pitchFamily="34" charset="0"/>
              </a:rPr>
              <a:t>Shri </a:t>
            </a:r>
            <a:r>
              <a:rPr lang="en-US" b="1" dirty="0" err="1" smtClean="0">
                <a:latin typeface="Franklin Gothic Book" pitchFamily="34" charset="0"/>
              </a:rPr>
              <a:t>Amit</a:t>
            </a:r>
            <a:r>
              <a:rPr lang="en-US" b="1" dirty="0" smtClean="0">
                <a:latin typeface="Franklin Gothic Book" pitchFamily="34" charset="0"/>
              </a:rPr>
              <a:t> Gupta</a:t>
            </a:r>
            <a:endParaRPr lang="en-US" dirty="0"/>
          </a:p>
        </p:txBody>
      </p:sp>
    </p:spTree>
  </p:cSld>
  <p:clrMapOvr>
    <a:masterClrMapping/>
  </p:clrMapOvr>
  <p:transition spd="med"/>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2214578"/>
          </a:xfrm>
        </p:spPr>
        <p:txBody>
          <a:bodyPr>
            <a:normAutofit fontScale="90000"/>
          </a:bodyPr>
          <a:lstStyle/>
          <a:p>
            <a:pPr algn="ctr"/>
            <a:r>
              <a:rPr lang="en-US" sz="3700" b="1" dirty="0" smtClean="0">
                <a:latin typeface="Franklin Gothic Book" pitchFamily="34" charset="0"/>
              </a:rPr>
              <a:t>Madhya Pradesh Financial Corporation, {MPFC} Indore,</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Rudraksh</a:t>
            </a:r>
            <a:r>
              <a:rPr lang="en-US" b="1" dirty="0" smtClean="0">
                <a:latin typeface="Franklin Gothic Book" pitchFamily="34" charset="0"/>
              </a:rPr>
              <a:t> Technologies Pvt. Ltd.</a:t>
            </a:r>
            <a:endParaRPr lang="en-US" dirty="0">
              <a:latin typeface="Franklin Gothic Book" pitchFamily="34" charset="0"/>
            </a:endParaRPr>
          </a:p>
        </p:txBody>
      </p:sp>
      <p:sp>
        <p:nvSpPr>
          <p:cNvPr id="3" name="Content Placeholder 2"/>
          <p:cNvSpPr>
            <a:spLocks noGrp="1"/>
          </p:cNvSpPr>
          <p:nvPr>
            <p:ph idx="1"/>
          </p:nvPr>
        </p:nvSpPr>
        <p:spPr>
          <a:xfrm>
            <a:off x="457200" y="2500306"/>
            <a:ext cx="8229600" cy="4143404"/>
          </a:xfrm>
        </p:spPr>
        <p:txBody>
          <a:bodyPr>
            <a:normAutofit lnSpcReduction="10000"/>
          </a:bodyPr>
          <a:lstStyle/>
          <a:p>
            <a:pPr marL="0" indent="0" algn="just">
              <a:spcBef>
                <a:spcPts val="0"/>
              </a:spcBef>
              <a:buNone/>
            </a:pPr>
            <a:endParaRPr lang="en-US" b="1" dirty="0" smtClean="0">
              <a:latin typeface="Franklin Gothic Book" pitchFamily="34" charset="0"/>
            </a:endParaRPr>
          </a:p>
          <a:p>
            <a:pPr marL="0" indent="0" algn="just">
              <a:spcBef>
                <a:spcPts val="0"/>
              </a:spcBef>
              <a:buNone/>
            </a:pPr>
            <a:r>
              <a:rPr lang="en-US" b="1" dirty="0" smtClean="0">
                <a:latin typeface="Franklin Gothic Book" pitchFamily="34" charset="0"/>
              </a:rPr>
              <a:t>M/s </a:t>
            </a:r>
            <a:r>
              <a:rPr lang="en-US" b="1" dirty="0" err="1" smtClean="0">
                <a:latin typeface="Franklin Gothic Book" pitchFamily="34" charset="0"/>
              </a:rPr>
              <a:t>Rudraksh</a:t>
            </a:r>
            <a:r>
              <a:rPr lang="en-US" b="1" dirty="0" smtClean="0">
                <a:latin typeface="Franklin Gothic Book" pitchFamily="34" charset="0"/>
              </a:rPr>
              <a:t> Technologies Pvt. Ltd. was started by Shri </a:t>
            </a:r>
            <a:r>
              <a:rPr lang="en-US" b="1" dirty="0" err="1" smtClean="0">
                <a:latin typeface="Franklin Gothic Book" pitchFamily="34" charset="0"/>
              </a:rPr>
              <a:t>Amit</a:t>
            </a:r>
            <a:r>
              <a:rPr lang="en-US" b="1" dirty="0" smtClean="0">
                <a:latin typeface="Franklin Gothic Book" pitchFamily="34" charset="0"/>
              </a:rPr>
              <a:t> Gupta and Shri </a:t>
            </a:r>
            <a:r>
              <a:rPr lang="en-US" b="1" dirty="0" err="1" smtClean="0">
                <a:latin typeface="Franklin Gothic Book" pitchFamily="34" charset="0"/>
              </a:rPr>
              <a:t>Dilip</a:t>
            </a:r>
            <a:r>
              <a:rPr lang="en-US" b="1" dirty="0" smtClean="0">
                <a:latin typeface="Franklin Gothic Book" pitchFamily="34" charset="0"/>
              </a:rPr>
              <a:t> </a:t>
            </a:r>
            <a:r>
              <a:rPr lang="en-US" b="1" dirty="0" err="1" smtClean="0">
                <a:latin typeface="Franklin Gothic Book" pitchFamily="34" charset="0"/>
              </a:rPr>
              <a:t>Shrivastava</a:t>
            </a:r>
            <a:r>
              <a:rPr lang="en-US" b="1" dirty="0" smtClean="0">
                <a:latin typeface="Franklin Gothic Book" pitchFamily="34" charset="0"/>
              </a:rPr>
              <a:t> at Indore with financial assistance of Rs.250 </a:t>
            </a:r>
            <a:r>
              <a:rPr lang="en-US" b="1" dirty="0" err="1" smtClean="0">
                <a:latin typeface="Franklin Gothic Book" pitchFamily="34" charset="0"/>
              </a:rPr>
              <a:t>Lakhs</a:t>
            </a:r>
            <a:r>
              <a:rPr lang="en-US" b="1" dirty="0" smtClean="0">
                <a:latin typeface="Franklin Gothic Book" pitchFamily="34" charset="0"/>
              </a:rPr>
              <a:t> from MPFC in the year 2014.  The unit manufactures Encoders, Decoders, </a:t>
            </a:r>
            <a:r>
              <a:rPr lang="en-US" b="1" dirty="0" err="1" smtClean="0">
                <a:latin typeface="Franklin Gothic Book" pitchFamily="34" charset="0"/>
              </a:rPr>
              <a:t>Transcoders</a:t>
            </a:r>
            <a:r>
              <a:rPr lang="en-US" b="1" dirty="0" smtClean="0">
                <a:latin typeface="Franklin Gothic Book" pitchFamily="34" charset="0"/>
              </a:rPr>
              <a:t>, Audio Amplifiers and allied Software.  The products are also exported to select countries. </a:t>
            </a:r>
          </a:p>
          <a:p>
            <a:pPr marL="0" indent="0" algn="just">
              <a:spcBef>
                <a:spcPts val="0"/>
              </a:spcBef>
            </a:pP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928826"/>
          </a:xfrm>
        </p:spPr>
        <p:txBody>
          <a:bodyPr>
            <a:normAutofit fontScale="90000"/>
          </a:bodyPr>
          <a:lstStyle/>
          <a:p>
            <a:pPr algn="ctr"/>
            <a:r>
              <a:rPr lang="en-US" sz="3700" b="1" dirty="0" smtClean="0">
                <a:latin typeface="Franklin Gothic Book" pitchFamily="34" charset="0"/>
              </a:rPr>
              <a:t>Madhya Pradesh Financial Corporation, {MPFC} Indore,</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Peptech</a:t>
            </a:r>
            <a:r>
              <a:rPr lang="en-US" b="1" dirty="0" smtClean="0">
                <a:latin typeface="Franklin Gothic Book" pitchFamily="34" charset="0"/>
              </a:rPr>
              <a:t> Constructions Pvt. Ltd.</a:t>
            </a:r>
            <a:endParaRPr lang="en-US" dirty="0">
              <a:latin typeface="Franklin Gothic Book" pitchFamily="34" charset="0"/>
            </a:endParaRPr>
          </a:p>
        </p:txBody>
      </p:sp>
      <p:pic>
        <p:nvPicPr>
          <p:cNvPr id="44033" name="Picture 1" descr="E:\Desktop\My Document\AWARDS\AWARDS 2019\awardees\MPFC\peptech\Photo 2.JPG"/>
          <p:cNvPicPr>
            <a:picLocks noChangeAspect="1" noChangeArrowheads="1"/>
          </p:cNvPicPr>
          <p:nvPr/>
        </p:nvPicPr>
        <p:blipFill>
          <a:blip r:embed="rId2" cstate="print"/>
          <a:srcRect/>
          <a:stretch>
            <a:fillRect/>
          </a:stretch>
        </p:blipFill>
        <p:spPr bwMode="auto">
          <a:xfrm>
            <a:off x="2292080" y="2214554"/>
            <a:ext cx="3780118" cy="4000504"/>
          </a:xfrm>
          <a:prstGeom prst="rect">
            <a:avLst/>
          </a:prstGeom>
          <a:noFill/>
        </p:spPr>
      </p:pic>
      <p:sp>
        <p:nvSpPr>
          <p:cNvPr id="5" name="Rectangle 4"/>
          <p:cNvSpPr/>
          <p:nvPr/>
        </p:nvSpPr>
        <p:spPr>
          <a:xfrm>
            <a:off x="2500298" y="6143644"/>
            <a:ext cx="3444341" cy="523220"/>
          </a:xfrm>
          <a:prstGeom prst="rect">
            <a:avLst/>
          </a:prstGeom>
        </p:spPr>
        <p:txBody>
          <a:bodyPr wrap="none">
            <a:spAutoFit/>
          </a:bodyPr>
          <a:lstStyle/>
          <a:p>
            <a:r>
              <a:rPr lang="en-US" sz="2800" b="1" dirty="0" smtClean="0">
                <a:latin typeface="Franklin Gothic Book" pitchFamily="34" charset="0"/>
              </a:rPr>
              <a:t>Shri </a:t>
            </a:r>
            <a:r>
              <a:rPr lang="en-US" sz="2800" b="1" dirty="0" err="1" smtClean="0">
                <a:latin typeface="Franklin Gothic Book" pitchFamily="34" charset="0"/>
              </a:rPr>
              <a:t>Niraj</a:t>
            </a:r>
            <a:r>
              <a:rPr lang="en-US" sz="2800" b="1" dirty="0" smtClean="0">
                <a:latin typeface="Franklin Gothic Book" pitchFamily="34" charset="0"/>
              </a:rPr>
              <a:t> </a:t>
            </a:r>
            <a:r>
              <a:rPr lang="en-US" sz="2800" b="1" dirty="0" err="1" smtClean="0">
                <a:latin typeface="Franklin Gothic Book" pitchFamily="34" charset="0"/>
              </a:rPr>
              <a:t>Chourasiya</a:t>
            </a:r>
            <a:r>
              <a:rPr lang="en-US" sz="2800" b="1" dirty="0" smtClean="0">
                <a:latin typeface="Franklin Gothic Book" pitchFamily="34" charset="0"/>
              </a:rPr>
              <a:t> </a:t>
            </a:r>
            <a:endParaRPr lang="en-US" sz="2800" dirty="0"/>
          </a:p>
        </p:txBody>
      </p:sp>
    </p:spTree>
  </p:cSld>
  <p:clrMapOvr>
    <a:masterClrMapping/>
  </p:clrMapOvr>
  <p:transition spd="med"/>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2000264"/>
          </a:xfrm>
        </p:spPr>
        <p:txBody>
          <a:bodyPr>
            <a:normAutofit fontScale="90000"/>
          </a:bodyPr>
          <a:lstStyle/>
          <a:p>
            <a:r>
              <a:rPr lang="en-US" sz="3700" b="1" dirty="0" smtClean="0">
                <a:latin typeface="Franklin Gothic Book" pitchFamily="34" charset="0"/>
              </a:rPr>
              <a:t>Madhya Pradesh Financial Corporation, {MPFC} Indore,</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Peptech</a:t>
            </a:r>
            <a:r>
              <a:rPr lang="en-US" b="1" dirty="0" smtClean="0">
                <a:latin typeface="Franklin Gothic Book" pitchFamily="34" charset="0"/>
              </a:rPr>
              <a:t> Constructions Pvt. Ltd.</a:t>
            </a:r>
            <a:endParaRPr lang="en-US" dirty="0">
              <a:latin typeface="Franklin Gothic Book" pitchFamily="34" charset="0"/>
            </a:endParaRPr>
          </a:p>
        </p:txBody>
      </p:sp>
      <p:sp>
        <p:nvSpPr>
          <p:cNvPr id="3" name="Content Placeholder 2"/>
          <p:cNvSpPr>
            <a:spLocks noGrp="1"/>
          </p:cNvSpPr>
          <p:nvPr>
            <p:ph idx="1"/>
          </p:nvPr>
        </p:nvSpPr>
        <p:spPr>
          <a:xfrm>
            <a:off x="457200" y="2117747"/>
            <a:ext cx="8229600" cy="4525963"/>
          </a:xfrm>
        </p:spPr>
        <p:txBody>
          <a:bodyPr/>
          <a:lstStyle/>
          <a:p>
            <a:pPr marL="0" indent="0" algn="just">
              <a:spcBef>
                <a:spcPts val="0"/>
              </a:spcBef>
              <a:buNone/>
            </a:pPr>
            <a:endParaRPr lang="en-US" b="1" dirty="0" smtClean="0">
              <a:latin typeface="Franklin Gothic Book" pitchFamily="34" charset="0"/>
            </a:endParaRPr>
          </a:p>
          <a:p>
            <a:pPr marL="0" indent="0" algn="just">
              <a:spcBef>
                <a:spcPts val="0"/>
              </a:spcBef>
              <a:buNone/>
            </a:pPr>
            <a:r>
              <a:rPr lang="en-US" b="1" dirty="0" smtClean="0">
                <a:latin typeface="Franklin Gothic Book" pitchFamily="34" charset="0"/>
              </a:rPr>
              <a:t>M/s </a:t>
            </a:r>
            <a:r>
              <a:rPr lang="en-US" b="1" dirty="0" err="1" smtClean="0">
                <a:latin typeface="Franklin Gothic Book" pitchFamily="34" charset="0"/>
              </a:rPr>
              <a:t>Peptech</a:t>
            </a:r>
            <a:r>
              <a:rPr lang="en-US" b="1" dirty="0" smtClean="0">
                <a:latin typeface="Franklin Gothic Book" pitchFamily="34" charset="0"/>
              </a:rPr>
              <a:t> Constructions Pvt. Ltd. was started by Shri </a:t>
            </a:r>
            <a:r>
              <a:rPr lang="en-US" b="1" dirty="0" err="1" smtClean="0">
                <a:latin typeface="Franklin Gothic Book" pitchFamily="34" charset="0"/>
              </a:rPr>
              <a:t>Niraj</a:t>
            </a:r>
            <a:r>
              <a:rPr lang="en-US" b="1" dirty="0" smtClean="0">
                <a:latin typeface="Franklin Gothic Book" pitchFamily="34" charset="0"/>
              </a:rPr>
              <a:t> </a:t>
            </a:r>
            <a:r>
              <a:rPr lang="en-US" b="1" dirty="0" err="1" smtClean="0">
                <a:latin typeface="Franklin Gothic Book" pitchFamily="34" charset="0"/>
              </a:rPr>
              <a:t>Chourasiya</a:t>
            </a:r>
            <a:r>
              <a:rPr lang="en-US" b="1" dirty="0" smtClean="0">
                <a:latin typeface="Franklin Gothic Book" pitchFamily="34" charset="0"/>
              </a:rPr>
              <a:t> with financial assistance from MPFC at </a:t>
            </a:r>
            <a:r>
              <a:rPr lang="en-US" b="1" dirty="0" err="1" smtClean="0">
                <a:latin typeface="Franklin Gothic Book" pitchFamily="34" charset="0"/>
              </a:rPr>
              <a:t>Chhatarpur</a:t>
            </a:r>
            <a:r>
              <a:rPr lang="en-US" b="1" dirty="0" smtClean="0">
                <a:latin typeface="Franklin Gothic Book" pitchFamily="34" charset="0"/>
              </a:rPr>
              <a:t>.  The company is involved in the activity of Real Estate Development and Multiplex.  MPFC had advanced 8 term loans to the company out of which 5 loans have been fully repaid and other loan accounts are satisfactory.</a:t>
            </a:r>
          </a:p>
          <a:p>
            <a:pPr marL="0" indent="0" algn="just">
              <a:spcBef>
                <a:spcPts val="0"/>
              </a:spcBef>
              <a:buNone/>
            </a:pP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857388"/>
          </a:xfrm>
        </p:spPr>
        <p:txBody>
          <a:bodyPr>
            <a:normAutofit fontScale="90000"/>
          </a:bodyPr>
          <a:lstStyle/>
          <a:p>
            <a:pPr algn="ctr"/>
            <a:r>
              <a:rPr lang="en-US" sz="3700" b="1" dirty="0" smtClean="0">
                <a:latin typeface="Franklin Gothic Book" pitchFamily="34" charset="0"/>
              </a:rPr>
              <a:t>Madhya Pradesh Financial Corporation, {MPFC} Indore,</a:t>
            </a:r>
            <a:br>
              <a:rPr lang="en-US" sz="3700"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Abika</a:t>
            </a:r>
            <a:r>
              <a:rPr lang="en-US" b="1" dirty="0" smtClean="0">
                <a:latin typeface="Franklin Gothic Book" pitchFamily="34" charset="0"/>
              </a:rPr>
              <a:t> Hotel</a:t>
            </a:r>
            <a:endParaRPr lang="en-US" dirty="0">
              <a:latin typeface="Franklin Gothic Book" pitchFamily="34" charset="0"/>
            </a:endParaRPr>
          </a:p>
        </p:txBody>
      </p:sp>
      <p:pic>
        <p:nvPicPr>
          <p:cNvPr id="4" name="Picture 3" descr="G:\ABIKA PHOTO\49294876_2216666785238926_4777854506358538240_n.jpg"/>
          <p:cNvPicPr/>
          <p:nvPr/>
        </p:nvPicPr>
        <p:blipFill>
          <a:blip r:embed="rId2" cstate="print"/>
          <a:srcRect/>
          <a:stretch>
            <a:fillRect/>
          </a:stretch>
        </p:blipFill>
        <p:spPr bwMode="auto">
          <a:xfrm>
            <a:off x="428596" y="2000240"/>
            <a:ext cx="1571636" cy="1714512"/>
          </a:xfrm>
          <a:prstGeom prst="rect">
            <a:avLst/>
          </a:prstGeom>
          <a:noFill/>
          <a:ln w="9525">
            <a:noFill/>
            <a:miter lim="800000"/>
            <a:headEnd/>
            <a:tailEnd/>
          </a:ln>
        </p:spPr>
      </p:pic>
      <p:pic>
        <p:nvPicPr>
          <p:cNvPr id="5" name="Picture 4" descr="G:\ABIKA PHOTO\49496972_518210162020661_8900911132131196928_n.jpg"/>
          <p:cNvPicPr/>
          <p:nvPr/>
        </p:nvPicPr>
        <p:blipFill>
          <a:blip r:embed="rId3" cstate="print"/>
          <a:srcRect l="27882" t="10937" r="19588" b="10937"/>
          <a:stretch>
            <a:fillRect/>
          </a:stretch>
        </p:blipFill>
        <p:spPr bwMode="auto">
          <a:xfrm>
            <a:off x="428596" y="4286256"/>
            <a:ext cx="1571636" cy="1928826"/>
          </a:xfrm>
          <a:prstGeom prst="rect">
            <a:avLst/>
          </a:prstGeom>
          <a:noFill/>
          <a:ln w="9525">
            <a:noFill/>
            <a:miter lim="800000"/>
            <a:headEnd/>
            <a:tailEnd/>
          </a:ln>
        </p:spPr>
      </p:pic>
      <p:sp>
        <p:nvSpPr>
          <p:cNvPr id="6" name="Rectangle 5"/>
          <p:cNvSpPr/>
          <p:nvPr/>
        </p:nvSpPr>
        <p:spPr>
          <a:xfrm>
            <a:off x="285720" y="3702610"/>
            <a:ext cx="1997406" cy="369332"/>
          </a:xfrm>
          <a:prstGeom prst="rect">
            <a:avLst/>
          </a:prstGeom>
        </p:spPr>
        <p:txBody>
          <a:bodyPr wrap="none">
            <a:spAutoFit/>
          </a:bodyPr>
          <a:lstStyle/>
          <a:p>
            <a:r>
              <a:rPr lang="en-US" dirty="0" smtClean="0"/>
              <a:t>Shri </a:t>
            </a:r>
            <a:r>
              <a:rPr lang="en-US" dirty="0" err="1" smtClean="0"/>
              <a:t>Aditiya</a:t>
            </a:r>
            <a:r>
              <a:rPr lang="en-US" dirty="0" smtClean="0"/>
              <a:t> </a:t>
            </a:r>
            <a:r>
              <a:rPr lang="en-US" dirty="0" err="1" smtClean="0"/>
              <a:t>Jhalani</a:t>
            </a:r>
            <a:r>
              <a:rPr lang="en-US" dirty="0" smtClean="0"/>
              <a:t> </a:t>
            </a:r>
            <a:endParaRPr lang="en-US" dirty="0"/>
          </a:p>
        </p:txBody>
      </p:sp>
      <p:sp>
        <p:nvSpPr>
          <p:cNvPr id="7" name="Rectangle 6"/>
          <p:cNvSpPr/>
          <p:nvPr/>
        </p:nvSpPr>
        <p:spPr>
          <a:xfrm>
            <a:off x="357158" y="6202940"/>
            <a:ext cx="1913857" cy="369332"/>
          </a:xfrm>
          <a:prstGeom prst="rect">
            <a:avLst/>
          </a:prstGeom>
        </p:spPr>
        <p:txBody>
          <a:bodyPr wrap="none">
            <a:spAutoFit/>
          </a:bodyPr>
          <a:lstStyle/>
          <a:p>
            <a:r>
              <a:rPr lang="en-US" dirty="0" smtClean="0"/>
              <a:t>Shri Bharat </a:t>
            </a:r>
            <a:r>
              <a:rPr lang="en-US" dirty="0" err="1" smtClean="0"/>
              <a:t>Jhalani</a:t>
            </a:r>
            <a:endParaRPr lang="en-US" dirty="0"/>
          </a:p>
        </p:txBody>
      </p:sp>
      <p:pic>
        <p:nvPicPr>
          <p:cNvPr id="8" name="Picture 7" descr="C:\Users\lenovo\Desktop\banner4.jpg"/>
          <p:cNvPicPr/>
          <p:nvPr/>
        </p:nvPicPr>
        <p:blipFill>
          <a:blip r:embed="rId4" cstate="print"/>
          <a:srcRect/>
          <a:stretch>
            <a:fillRect/>
          </a:stretch>
        </p:blipFill>
        <p:spPr bwMode="auto">
          <a:xfrm>
            <a:off x="2786050" y="2000240"/>
            <a:ext cx="5943600" cy="4429156"/>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2071702"/>
          </a:xfrm>
        </p:spPr>
        <p:txBody>
          <a:bodyPr>
            <a:normAutofit fontScale="90000"/>
          </a:bodyPr>
          <a:lstStyle/>
          <a:p>
            <a:r>
              <a:rPr lang="en-US" sz="3700" b="1" dirty="0" smtClean="0">
                <a:latin typeface="Franklin Gothic Book" pitchFamily="34" charset="0"/>
              </a:rPr>
              <a:t>Madhya Pradesh Financial Corporation, {MPFC} Indore,</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Abika</a:t>
            </a:r>
            <a:r>
              <a:rPr lang="en-US" b="1" dirty="0" smtClean="0">
                <a:latin typeface="Franklin Gothic Book" pitchFamily="34" charset="0"/>
              </a:rPr>
              <a:t> Hotel</a:t>
            </a:r>
            <a:endParaRPr lang="en-US" dirty="0">
              <a:latin typeface="Franklin Gothic Book" pitchFamily="34" charset="0"/>
            </a:endParaRPr>
          </a:p>
        </p:txBody>
      </p:sp>
      <p:sp>
        <p:nvSpPr>
          <p:cNvPr id="3" name="Content Placeholder 2"/>
          <p:cNvSpPr>
            <a:spLocks noGrp="1"/>
          </p:cNvSpPr>
          <p:nvPr>
            <p:ph idx="1"/>
          </p:nvPr>
        </p:nvSpPr>
        <p:spPr>
          <a:xfrm>
            <a:off x="457200" y="2357430"/>
            <a:ext cx="8401080" cy="4286280"/>
          </a:xfrm>
        </p:spPr>
        <p:txBody>
          <a:bodyPr/>
          <a:lstStyle/>
          <a:p>
            <a:pPr marL="0" algn="just">
              <a:spcBef>
                <a:spcPts val="0"/>
              </a:spcBef>
              <a:buNone/>
            </a:pPr>
            <a:endParaRPr lang="en-US" b="1" dirty="0" smtClean="0">
              <a:latin typeface="Franklin Gothic Book" pitchFamily="34" charset="0"/>
            </a:endParaRPr>
          </a:p>
          <a:p>
            <a:pPr marL="0" algn="just">
              <a:spcBef>
                <a:spcPts val="0"/>
              </a:spcBef>
              <a:buNone/>
            </a:pPr>
            <a:r>
              <a:rPr lang="en-US" b="1" dirty="0" smtClean="0">
                <a:latin typeface="Franklin Gothic Book" pitchFamily="34" charset="0"/>
              </a:rPr>
              <a:t>M/s </a:t>
            </a:r>
            <a:r>
              <a:rPr lang="en-US" b="1" dirty="0" err="1" smtClean="0">
                <a:latin typeface="Franklin Gothic Book" pitchFamily="34" charset="0"/>
              </a:rPr>
              <a:t>Abika</a:t>
            </a:r>
            <a:r>
              <a:rPr lang="en-US" b="1" dirty="0" smtClean="0">
                <a:latin typeface="Franklin Gothic Book" pitchFamily="34" charset="0"/>
              </a:rPr>
              <a:t> Hotel was started by Shri Ashok </a:t>
            </a:r>
            <a:r>
              <a:rPr lang="en-US" b="1" dirty="0" err="1" smtClean="0">
                <a:latin typeface="Franklin Gothic Book" pitchFamily="34" charset="0"/>
              </a:rPr>
              <a:t>Jhalani</a:t>
            </a:r>
            <a:r>
              <a:rPr lang="en-US" b="1" dirty="0" smtClean="0">
                <a:latin typeface="Franklin Gothic Book" pitchFamily="34" charset="0"/>
              </a:rPr>
              <a:t>, Shri </a:t>
            </a:r>
            <a:r>
              <a:rPr lang="en-US" b="1" dirty="0" err="1" smtClean="0">
                <a:latin typeface="Franklin Gothic Book" pitchFamily="34" charset="0"/>
              </a:rPr>
              <a:t>Umeash</a:t>
            </a:r>
            <a:r>
              <a:rPr lang="en-US" b="1" dirty="0" smtClean="0">
                <a:latin typeface="Franklin Gothic Book" pitchFamily="34" charset="0"/>
              </a:rPr>
              <a:t> Chandra </a:t>
            </a:r>
            <a:r>
              <a:rPr lang="en-US" b="1" dirty="0" err="1" smtClean="0">
                <a:latin typeface="Franklin Gothic Book" pitchFamily="34" charset="0"/>
              </a:rPr>
              <a:t>Jhalani</a:t>
            </a:r>
            <a:r>
              <a:rPr lang="en-US" b="1" dirty="0" smtClean="0">
                <a:latin typeface="Franklin Gothic Book" pitchFamily="34" charset="0"/>
              </a:rPr>
              <a:t> and Shri Mahesh </a:t>
            </a:r>
            <a:r>
              <a:rPr lang="en-US" b="1" dirty="0" err="1" smtClean="0">
                <a:latin typeface="Franklin Gothic Book" pitchFamily="34" charset="0"/>
              </a:rPr>
              <a:t>Jhalani</a:t>
            </a:r>
            <a:r>
              <a:rPr lang="en-US" b="1" dirty="0" smtClean="0">
                <a:latin typeface="Franklin Gothic Book" pitchFamily="34" charset="0"/>
              </a:rPr>
              <a:t> with financial assistance of Rs.600 </a:t>
            </a:r>
            <a:r>
              <a:rPr lang="en-US" b="1" dirty="0" err="1" smtClean="0">
                <a:latin typeface="Franklin Gothic Book" pitchFamily="34" charset="0"/>
              </a:rPr>
              <a:t>lakhs</a:t>
            </a:r>
            <a:r>
              <a:rPr lang="en-US" b="1" dirty="0" smtClean="0">
                <a:latin typeface="Franklin Gothic Book" pitchFamily="34" charset="0"/>
              </a:rPr>
              <a:t> from MPFC in Ujjain in the year 2016.  The hotel has 54 rooms, Banquet Hall, Restaurant, a Coffee Shop, Marriage Garden and is ideally located.</a:t>
            </a:r>
          </a:p>
          <a:p>
            <a:endParaRPr lang="en-US" dirty="0"/>
          </a:p>
        </p:txBody>
      </p:sp>
    </p:spTree>
  </p:cSld>
  <p:clrMapOvr>
    <a:masterClrMapping/>
  </p:clrMapOvr>
  <p:transition spd="med"/>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fontScale="90000"/>
          </a:bodyPr>
          <a:lstStyle/>
          <a:p>
            <a:r>
              <a:rPr lang="en-US" sz="3700" b="1" dirty="0" smtClean="0">
                <a:latin typeface="Franklin Gothic Book" pitchFamily="34" charset="0"/>
              </a:rPr>
              <a:t>Madhya Pradesh Financial Corporation, {MPFC} Indore,</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Dev Cow and Milk Farms Pvt. Ltd.</a:t>
            </a:r>
            <a:endParaRPr lang="en-US" dirty="0">
              <a:latin typeface="Franklin Gothic Book" pitchFamily="34" charset="0"/>
            </a:endParaRPr>
          </a:p>
        </p:txBody>
      </p:sp>
      <p:pic>
        <p:nvPicPr>
          <p:cNvPr id="1026" name="Picture 2" descr="C:\Users\I3\AppData\Local\Temp\Rar$DI01.123\IMG-20190118-WA0041.jpg"/>
          <p:cNvPicPr>
            <a:picLocks noChangeAspect="1" noChangeArrowheads="1"/>
          </p:cNvPicPr>
          <p:nvPr/>
        </p:nvPicPr>
        <p:blipFill>
          <a:blip r:embed="rId2"/>
          <a:srcRect/>
          <a:stretch>
            <a:fillRect/>
          </a:stretch>
        </p:blipFill>
        <p:spPr bwMode="auto">
          <a:xfrm>
            <a:off x="2714612" y="2071678"/>
            <a:ext cx="6009126" cy="4500594"/>
          </a:xfrm>
          <a:prstGeom prst="rect">
            <a:avLst/>
          </a:prstGeom>
          <a:noFill/>
        </p:spPr>
      </p:pic>
      <p:pic>
        <p:nvPicPr>
          <p:cNvPr id="3" name="Picture 2" descr="C:\Users\I3\AppData\Local\Temp\Rar$DI00.552\IMG_0001.jpg"/>
          <p:cNvPicPr>
            <a:picLocks noChangeAspect="1" noChangeArrowheads="1"/>
          </p:cNvPicPr>
          <p:nvPr/>
        </p:nvPicPr>
        <p:blipFill>
          <a:blip r:embed="rId3"/>
          <a:srcRect/>
          <a:stretch>
            <a:fillRect/>
          </a:stretch>
        </p:blipFill>
        <p:spPr bwMode="auto">
          <a:xfrm>
            <a:off x="500034" y="4357695"/>
            <a:ext cx="1785950" cy="2214578"/>
          </a:xfrm>
          <a:prstGeom prst="rect">
            <a:avLst/>
          </a:prstGeom>
          <a:noFill/>
        </p:spPr>
      </p:pic>
      <p:pic>
        <p:nvPicPr>
          <p:cNvPr id="1027" name="Picture 3" descr="C:\Users\I3\AppData\Local\Temp\Rar$DI07.506\IMG_000112.jpg"/>
          <p:cNvPicPr>
            <a:picLocks noChangeAspect="1" noChangeArrowheads="1"/>
          </p:cNvPicPr>
          <p:nvPr/>
        </p:nvPicPr>
        <p:blipFill>
          <a:blip r:embed="rId4"/>
          <a:srcRect/>
          <a:stretch>
            <a:fillRect/>
          </a:stretch>
        </p:blipFill>
        <p:spPr bwMode="auto">
          <a:xfrm>
            <a:off x="500034" y="2071677"/>
            <a:ext cx="1785950" cy="2269645"/>
          </a:xfrm>
          <a:prstGeom prst="rect">
            <a:avLst/>
          </a:prstGeom>
          <a:noFill/>
        </p:spPr>
      </p:pic>
    </p:spTree>
  </p:cSld>
  <p:clrMapOvr>
    <a:masterClrMapping/>
  </p:clrMapOvr>
  <p:transition spd="med"/>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928826"/>
          </a:xfrm>
        </p:spPr>
        <p:txBody>
          <a:bodyPr>
            <a:normAutofit fontScale="90000"/>
          </a:bodyPr>
          <a:lstStyle/>
          <a:p>
            <a:pPr algn="ctr"/>
            <a:r>
              <a:rPr lang="en-US" sz="3700" b="1" dirty="0" smtClean="0">
                <a:latin typeface="Franklin Gothic Book" pitchFamily="34" charset="0"/>
              </a:rPr>
              <a:t>Madhya Pradesh Financial Corporation, {MPFC} Indore,</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Dev Cow and Milk Farms Pvt. Ltd.</a:t>
            </a:r>
            <a:endParaRPr lang="en-US" dirty="0">
              <a:latin typeface="Franklin Gothic Book" pitchFamily="34" charset="0"/>
            </a:endParaRPr>
          </a:p>
        </p:txBody>
      </p:sp>
      <p:sp>
        <p:nvSpPr>
          <p:cNvPr id="3" name="Content Placeholder 2"/>
          <p:cNvSpPr>
            <a:spLocks noGrp="1"/>
          </p:cNvSpPr>
          <p:nvPr>
            <p:ph idx="1"/>
          </p:nvPr>
        </p:nvSpPr>
        <p:spPr>
          <a:xfrm>
            <a:off x="285720" y="2500306"/>
            <a:ext cx="8472518" cy="4143404"/>
          </a:xfrm>
        </p:spPr>
        <p:txBody>
          <a:bodyPr>
            <a:normAutofit fontScale="70000" lnSpcReduction="20000"/>
          </a:bodyPr>
          <a:lstStyle/>
          <a:p>
            <a:pPr marL="0" algn="just">
              <a:lnSpc>
                <a:spcPct val="120000"/>
              </a:lnSpc>
              <a:spcBef>
                <a:spcPts val="0"/>
              </a:spcBef>
              <a:buNone/>
            </a:pPr>
            <a:r>
              <a:rPr lang="en-US" b="1" dirty="0" smtClean="0">
                <a:latin typeface="Franklin Gothic Book" pitchFamily="34" charset="0"/>
              </a:rPr>
              <a:t>M/s Dev Cow &amp; Milk Farms Pvt. Ltd. was established in the year 2017 by Shri </a:t>
            </a:r>
            <a:r>
              <a:rPr lang="en-US" b="1" dirty="0" err="1" smtClean="0">
                <a:latin typeface="Franklin Gothic Book" pitchFamily="34" charset="0"/>
              </a:rPr>
              <a:t>Devendra</a:t>
            </a:r>
            <a:r>
              <a:rPr lang="en-US" b="1" dirty="0" smtClean="0">
                <a:latin typeface="Franklin Gothic Book" pitchFamily="34" charset="0"/>
              </a:rPr>
              <a:t> Singh and Shri </a:t>
            </a:r>
            <a:r>
              <a:rPr lang="en-US" b="1" dirty="0" err="1" smtClean="0">
                <a:latin typeface="Franklin Gothic Book" pitchFamily="34" charset="0"/>
              </a:rPr>
              <a:t>Arvind</a:t>
            </a:r>
            <a:r>
              <a:rPr lang="en-US" b="1" dirty="0" smtClean="0">
                <a:latin typeface="Franklin Gothic Book" pitchFamily="34" charset="0"/>
              </a:rPr>
              <a:t> Singh in Jabalpur with financial assistance of Rs. 400 </a:t>
            </a:r>
            <a:r>
              <a:rPr lang="en-US" b="1" dirty="0" err="1" smtClean="0">
                <a:latin typeface="Franklin Gothic Book" pitchFamily="34" charset="0"/>
              </a:rPr>
              <a:t>lakhs</a:t>
            </a:r>
            <a:r>
              <a:rPr lang="en-US" b="1" dirty="0" smtClean="0">
                <a:latin typeface="Franklin Gothic Book" pitchFamily="34" charset="0"/>
              </a:rPr>
              <a:t> from MPFC.  The entire dairy farm is run with State of the Art Mechanized Equipment and Systems. The unit has automatic milking system, automatic feeding system, manure handling equipment and Automatic Heat monitoring systems for Cows in the sheds.  A computerized herd management system and a fully automated milking </a:t>
            </a:r>
            <a:r>
              <a:rPr lang="en-US" b="1" dirty="0" err="1" smtClean="0">
                <a:latin typeface="Franklin Gothic Book" pitchFamily="34" charset="0"/>
              </a:rPr>
              <a:t>parlour</a:t>
            </a:r>
            <a:r>
              <a:rPr lang="en-US" b="1" dirty="0" smtClean="0">
                <a:latin typeface="Franklin Gothic Book" pitchFamily="34" charset="0"/>
              </a:rPr>
              <a:t> enables milking of 8 cows simultaneously. The milking </a:t>
            </a:r>
            <a:r>
              <a:rPr lang="en-US" b="1" dirty="0" err="1" smtClean="0">
                <a:latin typeface="Franklin Gothic Book" pitchFamily="34" charset="0"/>
              </a:rPr>
              <a:t>parlour</a:t>
            </a:r>
            <a:r>
              <a:rPr lang="en-US" b="1" dirty="0" smtClean="0">
                <a:latin typeface="Franklin Gothic Book" pitchFamily="34" charset="0"/>
              </a:rPr>
              <a:t> is so designed that it records all the information such as identification of the cow, quantum of milk, time taken for milking etc.  The promoters are being awarded for having installed the Most Innovative Process.</a:t>
            </a: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a:bodyPr>
          <a:lstStyle/>
          <a:p>
            <a:pPr algn="ctr"/>
            <a:r>
              <a:rPr lang="en-US" sz="3300" b="1" dirty="0" smtClean="0">
                <a:latin typeface="Franklin Gothic Book" pitchFamily="34" charset="0"/>
              </a:rPr>
              <a:t>PIPDIC, Pondicherry</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Sri </a:t>
            </a:r>
            <a:r>
              <a:rPr lang="en-US" b="1" dirty="0" err="1" smtClean="0">
                <a:latin typeface="Franklin Gothic Book" pitchFamily="34" charset="0"/>
              </a:rPr>
              <a:t>Shanthi</a:t>
            </a:r>
            <a:r>
              <a:rPr lang="en-US" b="1" dirty="0" smtClean="0">
                <a:latin typeface="Franklin Gothic Book" pitchFamily="34" charset="0"/>
              </a:rPr>
              <a:t> Polymers Pvt. Ltd.</a:t>
            </a:r>
            <a:endParaRPr lang="en-US" dirty="0">
              <a:latin typeface="Franklin Gothic Book" pitchFamily="34" charset="0"/>
            </a:endParaRPr>
          </a:p>
        </p:txBody>
      </p:sp>
      <p:pic>
        <p:nvPicPr>
          <p:cNvPr id="9218" name="Picture 2" descr="E:\Desktop\My Document\AWARDS\AWARDS 2019\awardees\PIPDIC\Sri Shanthi Polymers\image1.jpeg"/>
          <p:cNvPicPr>
            <a:picLocks noChangeAspect="1" noChangeArrowheads="1"/>
          </p:cNvPicPr>
          <p:nvPr/>
        </p:nvPicPr>
        <p:blipFill>
          <a:blip r:embed="rId2" cstate="print"/>
          <a:srcRect/>
          <a:stretch>
            <a:fillRect/>
          </a:stretch>
        </p:blipFill>
        <p:spPr bwMode="auto">
          <a:xfrm>
            <a:off x="500034" y="2479846"/>
            <a:ext cx="1857388" cy="2449352"/>
          </a:xfrm>
          <a:prstGeom prst="rect">
            <a:avLst/>
          </a:prstGeom>
          <a:noFill/>
        </p:spPr>
      </p:pic>
      <p:pic>
        <p:nvPicPr>
          <p:cNvPr id="9219" name="Picture 3" descr="E:\Desktop\My Document\AWARDS\AWARDS 2019\awardees\PIPDIC\Sri Shanthi Polymers\image2.jpeg"/>
          <p:cNvPicPr>
            <a:picLocks noChangeAspect="1" noChangeArrowheads="1"/>
          </p:cNvPicPr>
          <p:nvPr/>
        </p:nvPicPr>
        <p:blipFill>
          <a:blip r:embed="rId3"/>
          <a:srcRect l="10156" t="21485" r="23437" b="15625"/>
          <a:stretch>
            <a:fillRect/>
          </a:stretch>
        </p:blipFill>
        <p:spPr bwMode="auto">
          <a:xfrm>
            <a:off x="2786050" y="1714488"/>
            <a:ext cx="6215106" cy="2357454"/>
          </a:xfrm>
          <a:prstGeom prst="rect">
            <a:avLst/>
          </a:prstGeom>
          <a:noFill/>
        </p:spPr>
      </p:pic>
      <p:pic>
        <p:nvPicPr>
          <p:cNvPr id="9220" name="Picture 4" descr="E:\Desktop\My Document\AWARDS\AWARDS 2019\awardees\PIPDIC\Sri Shanthi Polymers\image3.jpeg"/>
          <p:cNvPicPr>
            <a:picLocks noChangeAspect="1" noChangeArrowheads="1"/>
          </p:cNvPicPr>
          <p:nvPr/>
        </p:nvPicPr>
        <p:blipFill>
          <a:blip r:embed="rId4"/>
          <a:srcRect t="17708" r="7812"/>
          <a:stretch>
            <a:fillRect/>
          </a:stretch>
        </p:blipFill>
        <p:spPr bwMode="auto">
          <a:xfrm>
            <a:off x="2786050" y="4143380"/>
            <a:ext cx="6215106" cy="2500306"/>
          </a:xfrm>
          <a:prstGeom prst="rect">
            <a:avLst/>
          </a:prstGeom>
          <a:noFill/>
        </p:spPr>
      </p:pic>
      <p:sp>
        <p:nvSpPr>
          <p:cNvPr id="7" name="TextBox 6"/>
          <p:cNvSpPr txBox="1"/>
          <p:nvPr/>
        </p:nvSpPr>
        <p:spPr>
          <a:xfrm>
            <a:off x="142876" y="4929198"/>
            <a:ext cx="2643174" cy="430887"/>
          </a:xfrm>
          <a:prstGeom prst="rect">
            <a:avLst/>
          </a:prstGeom>
          <a:noFill/>
        </p:spPr>
        <p:txBody>
          <a:bodyPr wrap="square" rtlCol="0">
            <a:spAutoFit/>
          </a:bodyPr>
          <a:lstStyle/>
          <a:p>
            <a:r>
              <a:rPr lang="en-US" sz="2200" b="1" dirty="0" smtClean="0">
                <a:latin typeface="Franklin Gothic Book" pitchFamily="34" charset="0"/>
              </a:rPr>
              <a:t>Shri S </a:t>
            </a:r>
            <a:r>
              <a:rPr lang="en-US" sz="2200" b="1" dirty="0" err="1" smtClean="0">
                <a:latin typeface="Franklin Gothic Book" pitchFamily="34" charset="0"/>
              </a:rPr>
              <a:t>Swaminathan</a:t>
            </a:r>
            <a:endParaRPr lang="en-US" sz="2200"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fontScale="90000"/>
          </a:bodyPr>
          <a:lstStyle/>
          <a:p>
            <a:pPr algn="ctr"/>
            <a:r>
              <a:rPr lang="en-US" b="1" dirty="0" smtClean="0">
                <a:latin typeface="Franklin Gothic Book" pitchFamily="34" charset="0"/>
              </a:rPr>
              <a:t>PIPDIC, Pondicherry</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Sri </a:t>
            </a:r>
            <a:r>
              <a:rPr lang="en-US" b="1" dirty="0" err="1" smtClean="0">
                <a:latin typeface="Franklin Gothic Book" pitchFamily="34" charset="0"/>
              </a:rPr>
              <a:t>Shanthi</a:t>
            </a:r>
            <a:r>
              <a:rPr lang="en-US" b="1" dirty="0" smtClean="0">
                <a:latin typeface="Franklin Gothic Book" pitchFamily="34" charset="0"/>
              </a:rPr>
              <a:t> Polymers Pvt. Ltd.</a:t>
            </a:r>
            <a:endParaRPr lang="en-US" dirty="0">
              <a:latin typeface="Franklin Gothic Book" pitchFamily="34" charset="0"/>
            </a:endParaRPr>
          </a:p>
        </p:txBody>
      </p:sp>
      <p:sp>
        <p:nvSpPr>
          <p:cNvPr id="3" name="Content Placeholder 2"/>
          <p:cNvSpPr>
            <a:spLocks noGrp="1"/>
          </p:cNvSpPr>
          <p:nvPr>
            <p:ph idx="1"/>
          </p:nvPr>
        </p:nvSpPr>
        <p:spPr>
          <a:xfrm>
            <a:off x="457200" y="2117747"/>
            <a:ext cx="8229600" cy="4525963"/>
          </a:xfrm>
        </p:spPr>
        <p:txBody>
          <a:bodyPr>
            <a:noAutofit/>
          </a:bodyPr>
          <a:lstStyle/>
          <a:p>
            <a:pPr marL="0" indent="0" algn="just">
              <a:spcBef>
                <a:spcPts val="0"/>
              </a:spcBef>
            </a:pPr>
            <a:endParaRPr lang="en-US" sz="3300" b="1" dirty="0" smtClean="0">
              <a:latin typeface="Franklin Gothic Book" pitchFamily="34" charset="0"/>
            </a:endParaRPr>
          </a:p>
          <a:p>
            <a:pPr marL="0" indent="0" algn="just">
              <a:spcBef>
                <a:spcPts val="0"/>
              </a:spcBef>
              <a:buNone/>
            </a:pPr>
            <a:r>
              <a:rPr lang="en-US" sz="3300" b="1" dirty="0" smtClean="0">
                <a:latin typeface="Franklin Gothic Book" pitchFamily="34" charset="0"/>
              </a:rPr>
              <a:t>Shri S. </a:t>
            </a:r>
            <a:r>
              <a:rPr lang="en-US" sz="3300" b="1" dirty="0" err="1" smtClean="0">
                <a:latin typeface="Franklin Gothic Book" pitchFamily="34" charset="0"/>
              </a:rPr>
              <a:t>Swaminathan</a:t>
            </a:r>
            <a:r>
              <a:rPr lang="en-US" sz="3300" b="1" dirty="0" smtClean="0">
                <a:latin typeface="Franklin Gothic Book" pitchFamily="34" charset="0"/>
              </a:rPr>
              <a:t> started M/s Sri </a:t>
            </a:r>
            <a:r>
              <a:rPr lang="en-US" sz="3300" b="1" dirty="0" err="1" smtClean="0">
                <a:latin typeface="Franklin Gothic Book" pitchFamily="34" charset="0"/>
              </a:rPr>
              <a:t>Shanthi</a:t>
            </a:r>
            <a:r>
              <a:rPr lang="en-US" sz="3300" b="1" dirty="0" smtClean="0">
                <a:latin typeface="Franklin Gothic Book" pitchFamily="34" charset="0"/>
              </a:rPr>
              <a:t> Polymers Pvt. Ltd. on the land developed by PIPDIC.  The firm </a:t>
            </a:r>
            <a:r>
              <a:rPr lang="en-US" sz="3300" b="1" dirty="0" err="1" smtClean="0">
                <a:latin typeface="Franklin Gothic Book" pitchFamily="34" charset="0"/>
              </a:rPr>
              <a:t>manufacturs</a:t>
            </a:r>
            <a:r>
              <a:rPr lang="en-US" sz="3300" b="1" dirty="0" smtClean="0">
                <a:latin typeface="Franklin Gothic Book" pitchFamily="34" charset="0"/>
              </a:rPr>
              <a:t>  plastic components viz. injection </a:t>
            </a:r>
            <a:r>
              <a:rPr lang="en-US" sz="3300" b="1" dirty="0" err="1" smtClean="0">
                <a:latin typeface="Franklin Gothic Book" pitchFamily="34" charset="0"/>
              </a:rPr>
              <a:t>moulding</a:t>
            </a:r>
            <a:r>
              <a:rPr lang="en-US" sz="3300" b="1" dirty="0" smtClean="0">
                <a:latin typeface="Franklin Gothic Book" pitchFamily="34" charset="0"/>
              </a:rPr>
              <a:t> plastic components for Godrej LTD and Marico Ltd. and has 30 employees.</a:t>
            </a:r>
            <a:endParaRPr lang="en-US" sz="3300"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fontScale="90000"/>
          </a:bodyPr>
          <a:lstStyle/>
          <a:p>
            <a:pPr algn="ctr"/>
            <a:r>
              <a:rPr lang="en-US" b="1" dirty="0" smtClean="0">
                <a:latin typeface="Franklin Gothic Book" pitchFamily="34" charset="0"/>
              </a:rPr>
              <a:t>PIPDIC, Pondicherry</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Swathi</a:t>
            </a:r>
            <a:r>
              <a:rPr lang="en-US" sz="4000" b="1" dirty="0" smtClean="0">
                <a:latin typeface="Franklin Gothic Book" pitchFamily="34" charset="0"/>
              </a:rPr>
              <a:t> Organics &amp; </a:t>
            </a:r>
            <a:r>
              <a:rPr lang="en-US" sz="4000" b="1" dirty="0" err="1" smtClean="0">
                <a:latin typeface="Franklin Gothic Book" pitchFamily="34" charset="0"/>
              </a:rPr>
              <a:t>Specialities</a:t>
            </a:r>
            <a:r>
              <a:rPr lang="en-US" sz="4000" b="1" dirty="0" smtClean="0">
                <a:latin typeface="Franklin Gothic Book" pitchFamily="34" charset="0"/>
              </a:rPr>
              <a:t> Pvt. Ltd.</a:t>
            </a:r>
            <a:endParaRPr lang="en-US" sz="4000" dirty="0">
              <a:latin typeface="Franklin Gothic Book" pitchFamily="34" charset="0"/>
            </a:endParaRPr>
          </a:p>
        </p:txBody>
      </p:sp>
      <p:pic>
        <p:nvPicPr>
          <p:cNvPr id="10242" name="Picture 2"/>
          <p:cNvPicPr>
            <a:picLocks noChangeAspect="1" noChangeArrowheads="1"/>
          </p:cNvPicPr>
          <p:nvPr/>
        </p:nvPicPr>
        <p:blipFill>
          <a:blip r:embed="rId2"/>
          <a:srcRect l="34962" t="30889" r="47494" b="55264"/>
          <a:stretch>
            <a:fillRect/>
          </a:stretch>
        </p:blipFill>
        <p:spPr bwMode="auto">
          <a:xfrm>
            <a:off x="214282" y="1857364"/>
            <a:ext cx="2000264" cy="2786082"/>
          </a:xfrm>
          <a:prstGeom prst="rect">
            <a:avLst/>
          </a:prstGeom>
          <a:noFill/>
          <a:ln w="9525">
            <a:noFill/>
            <a:miter lim="800000"/>
            <a:headEnd/>
            <a:tailEnd/>
          </a:ln>
          <a:effectLst/>
        </p:spPr>
      </p:pic>
      <p:sp>
        <p:nvSpPr>
          <p:cNvPr id="8" name="TextBox 7"/>
          <p:cNvSpPr txBox="1"/>
          <p:nvPr/>
        </p:nvSpPr>
        <p:spPr>
          <a:xfrm>
            <a:off x="71438" y="4631304"/>
            <a:ext cx="2357422" cy="369332"/>
          </a:xfrm>
          <a:prstGeom prst="rect">
            <a:avLst/>
          </a:prstGeom>
          <a:noFill/>
        </p:spPr>
        <p:txBody>
          <a:bodyPr wrap="square" rtlCol="0">
            <a:spAutoFit/>
          </a:bodyPr>
          <a:lstStyle/>
          <a:p>
            <a:r>
              <a:rPr lang="en-US" b="1" dirty="0" smtClean="0">
                <a:latin typeface="Franklin Gothic Book" pitchFamily="34" charset="0"/>
              </a:rPr>
              <a:t>Shri K. </a:t>
            </a:r>
            <a:r>
              <a:rPr lang="en-US" b="1" dirty="0" err="1" smtClean="0">
                <a:latin typeface="Franklin Gothic Book" pitchFamily="34" charset="0"/>
              </a:rPr>
              <a:t>Swaminathan</a:t>
            </a:r>
            <a:endParaRPr lang="en-US" b="1" dirty="0">
              <a:latin typeface="Franklin Gothic Book" pitchFamily="34" charset="0"/>
            </a:endParaRPr>
          </a:p>
        </p:txBody>
      </p:sp>
      <p:pic>
        <p:nvPicPr>
          <p:cNvPr id="12290" name="Picture 2" descr="E:\Desktop\My Document\AWARDS\AWARDS 2019\awardees\PIPDIC\swathi organics\Factory Entrance..jpg"/>
          <p:cNvPicPr>
            <a:picLocks noChangeAspect="1" noChangeArrowheads="1"/>
          </p:cNvPicPr>
          <p:nvPr/>
        </p:nvPicPr>
        <p:blipFill>
          <a:blip r:embed="rId3"/>
          <a:srcRect t="25583" r="3160" b="25220"/>
          <a:stretch>
            <a:fillRect/>
          </a:stretch>
        </p:blipFill>
        <p:spPr bwMode="auto">
          <a:xfrm>
            <a:off x="2714612" y="1857364"/>
            <a:ext cx="6143668" cy="2286016"/>
          </a:xfrm>
          <a:prstGeom prst="rect">
            <a:avLst/>
          </a:prstGeom>
          <a:noFill/>
        </p:spPr>
      </p:pic>
      <p:pic>
        <p:nvPicPr>
          <p:cNvPr id="12291" name="Picture 3" descr="E:\Desktop\My Document\AWARDS\AWARDS 2019\awardees\PIPDIC\swathi organics\Factory inner view..jpg"/>
          <p:cNvPicPr>
            <a:picLocks noChangeAspect="1" noChangeArrowheads="1"/>
          </p:cNvPicPr>
          <p:nvPr/>
        </p:nvPicPr>
        <p:blipFill>
          <a:blip r:embed="rId4"/>
          <a:srcRect/>
          <a:stretch>
            <a:fillRect/>
          </a:stretch>
        </p:blipFill>
        <p:spPr bwMode="auto">
          <a:xfrm>
            <a:off x="2714612" y="4179410"/>
            <a:ext cx="6155060" cy="2535738"/>
          </a:xfrm>
          <a:prstGeom prst="rect">
            <a:avLst/>
          </a:prstGeom>
          <a:noFill/>
        </p:spPr>
      </p:pic>
    </p:spTree>
  </p:cSld>
  <p:clrMapOvr>
    <a:masterClrMapping/>
  </p:clrMapOvr>
  <p:transition spd="med"/>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fontScale="90000"/>
          </a:bodyPr>
          <a:lstStyle/>
          <a:p>
            <a:pPr algn="ctr"/>
            <a:r>
              <a:rPr lang="en-US" b="1" dirty="0" smtClean="0">
                <a:latin typeface="Franklin Gothic Book" pitchFamily="34" charset="0"/>
              </a:rPr>
              <a:t>PIPDIC, Pondicherry</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sz="4000" b="1" dirty="0" smtClean="0">
                <a:latin typeface="Franklin Gothic Book" pitchFamily="34" charset="0"/>
              </a:rPr>
              <a:t>M/s </a:t>
            </a:r>
            <a:r>
              <a:rPr lang="en-US" sz="4000" b="1" dirty="0" err="1" smtClean="0">
                <a:latin typeface="Franklin Gothic Book" pitchFamily="34" charset="0"/>
              </a:rPr>
              <a:t>Swathi</a:t>
            </a:r>
            <a:r>
              <a:rPr lang="en-US" sz="4000" b="1" dirty="0" smtClean="0">
                <a:latin typeface="Franklin Gothic Book" pitchFamily="34" charset="0"/>
              </a:rPr>
              <a:t> Organics &amp; </a:t>
            </a:r>
            <a:r>
              <a:rPr lang="en-US" sz="4000" b="1" dirty="0" err="1" smtClean="0">
                <a:latin typeface="Franklin Gothic Book" pitchFamily="34" charset="0"/>
              </a:rPr>
              <a:t>Specialities</a:t>
            </a:r>
            <a:r>
              <a:rPr lang="en-US" sz="4000" b="1" dirty="0" smtClean="0">
                <a:latin typeface="Franklin Gothic Book" pitchFamily="34" charset="0"/>
              </a:rPr>
              <a:t> Pvt. Ltd.</a:t>
            </a:r>
            <a:endParaRPr lang="en-US" sz="4000" dirty="0">
              <a:latin typeface="Franklin Gothic Book" pitchFamily="34" charset="0"/>
            </a:endParaRPr>
          </a:p>
        </p:txBody>
      </p:sp>
      <p:sp>
        <p:nvSpPr>
          <p:cNvPr id="3" name="Content Placeholder 2"/>
          <p:cNvSpPr>
            <a:spLocks noGrp="1"/>
          </p:cNvSpPr>
          <p:nvPr>
            <p:ph idx="1"/>
          </p:nvPr>
        </p:nvSpPr>
        <p:spPr>
          <a:xfrm>
            <a:off x="457200" y="2285992"/>
            <a:ext cx="8229600" cy="4357718"/>
          </a:xfrm>
        </p:spPr>
        <p:txBody>
          <a:bodyPr>
            <a:noAutofit/>
          </a:bodyPr>
          <a:lstStyle/>
          <a:p>
            <a:pPr marL="0" indent="0" algn="just">
              <a:spcBef>
                <a:spcPts val="0"/>
              </a:spcBef>
              <a:buNone/>
              <a:defRPr/>
            </a:pPr>
            <a:r>
              <a:rPr lang="en-US" sz="2900" b="1" dirty="0" smtClean="0">
                <a:latin typeface="Franklin Gothic Book" pitchFamily="34" charset="0"/>
              </a:rPr>
              <a:t>M/s </a:t>
            </a:r>
            <a:r>
              <a:rPr lang="en-US" sz="2900" b="1" dirty="0" err="1" smtClean="0">
                <a:latin typeface="Franklin Gothic Book" pitchFamily="34" charset="0"/>
              </a:rPr>
              <a:t>Swathi</a:t>
            </a:r>
            <a:r>
              <a:rPr lang="en-US" sz="2900" b="1" dirty="0" smtClean="0">
                <a:latin typeface="Franklin Gothic Book" pitchFamily="34" charset="0"/>
              </a:rPr>
              <a:t> Organics &amp; </a:t>
            </a:r>
            <a:r>
              <a:rPr lang="en-US" sz="2900" b="1" dirty="0" err="1" smtClean="0">
                <a:latin typeface="Franklin Gothic Book" pitchFamily="34" charset="0"/>
              </a:rPr>
              <a:t>Specialities</a:t>
            </a:r>
            <a:r>
              <a:rPr lang="en-US" sz="2900" b="1" dirty="0" smtClean="0">
                <a:latin typeface="Franklin Gothic Book" pitchFamily="34" charset="0"/>
              </a:rPr>
              <a:t> Pvt. Ltd. (SOSPL) was established in 1994 in </a:t>
            </a:r>
            <a:r>
              <a:rPr lang="en-US" sz="2900" b="1" dirty="0" err="1" smtClean="0">
                <a:latin typeface="Franklin Gothic Book" pitchFamily="34" charset="0"/>
              </a:rPr>
              <a:t>Pudhucherry</a:t>
            </a:r>
            <a:r>
              <a:rPr lang="en-US" sz="2900" b="1" dirty="0" smtClean="0">
                <a:latin typeface="Franklin Gothic Book" pitchFamily="34" charset="0"/>
              </a:rPr>
              <a:t> by Shri K. </a:t>
            </a:r>
            <a:r>
              <a:rPr lang="en-US" sz="2900" b="1" dirty="0" err="1" smtClean="0">
                <a:latin typeface="Franklin Gothic Book" pitchFamily="34" charset="0"/>
              </a:rPr>
              <a:t>Swaminathan</a:t>
            </a:r>
            <a:r>
              <a:rPr lang="en-US" sz="2900" b="1" dirty="0" smtClean="0">
                <a:latin typeface="Franklin Gothic Book" pitchFamily="34" charset="0"/>
              </a:rPr>
              <a:t> in technical &amp; financial collaboration with multinational Ciba - </a:t>
            </a:r>
            <a:r>
              <a:rPr lang="en-US" sz="2900" b="1" dirty="0" err="1" smtClean="0">
                <a:latin typeface="Franklin Gothic Book" pitchFamily="34" charset="0"/>
              </a:rPr>
              <a:t>Geigy</a:t>
            </a:r>
            <a:r>
              <a:rPr lang="en-US" sz="2900" b="1" dirty="0" smtClean="0">
                <a:latin typeface="Franklin Gothic Book" pitchFamily="34" charset="0"/>
              </a:rPr>
              <a:t>  with assistance from PIPDIC.  It manufactures Textile chemicals &amp; formulations; Synthetic Tanning Agent; Blended Dye stuff; Plastic Injection </a:t>
            </a:r>
            <a:r>
              <a:rPr lang="en-US" sz="2900" b="1" dirty="0" err="1" smtClean="0">
                <a:latin typeface="Franklin Gothic Book" pitchFamily="34" charset="0"/>
              </a:rPr>
              <a:t>Moulding</a:t>
            </a:r>
            <a:r>
              <a:rPr lang="en-US" sz="2900" b="1" dirty="0" smtClean="0">
                <a:latin typeface="Franklin Gothic Book" pitchFamily="34" charset="0"/>
              </a:rPr>
              <a:t> etc.  The unit has a well equipped quality control lab and has been conferred with ISO 9001: 2005 certification.</a:t>
            </a:r>
          </a:p>
          <a:p>
            <a:pPr marL="0" indent="0" algn="just">
              <a:spcBef>
                <a:spcPts val="0"/>
              </a:spcBef>
              <a:buNone/>
            </a:pPr>
            <a:endParaRPr lang="en-US" sz="2900" b="1" dirty="0" smtClean="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a:bodyPr>
          <a:lstStyle/>
          <a:p>
            <a:pPr algn="ctr"/>
            <a:r>
              <a:rPr lang="en-US" sz="3300" b="1" dirty="0" smtClean="0">
                <a:latin typeface="Franklin Gothic Book" pitchFamily="34" charset="0"/>
              </a:rPr>
              <a:t>PIPDIC, Pondicherry</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S</a:t>
            </a:r>
            <a:r>
              <a:rPr lang="en-US" b="1" dirty="0" smtClean="0">
                <a:latin typeface="Franklin Gothic Book" pitchFamily="34" charset="0"/>
              </a:rPr>
              <a:t>. S. Digital </a:t>
            </a:r>
            <a:r>
              <a:rPr lang="en-US" b="1" dirty="0" err="1" smtClean="0">
                <a:latin typeface="Franklin Gothic Book" pitchFamily="34" charset="0"/>
              </a:rPr>
              <a:t>Colour</a:t>
            </a:r>
            <a:r>
              <a:rPr lang="en-US" b="1" dirty="0" smtClean="0">
                <a:latin typeface="Franklin Gothic Book" pitchFamily="34" charset="0"/>
              </a:rPr>
              <a:t> Lab</a:t>
            </a:r>
            <a:endParaRPr lang="en-US" dirty="0">
              <a:latin typeface="Franklin Gothic Book" pitchFamily="34" charset="0"/>
            </a:endParaRPr>
          </a:p>
        </p:txBody>
      </p:sp>
      <p:pic>
        <p:nvPicPr>
          <p:cNvPr id="11266" name="Picture 2" descr="E:\Desktop\My Document\AWARDS\AWARDS 2019\awardees\PIPDIC\SS Digital\IMG_20190116_0001.jpg"/>
          <p:cNvPicPr>
            <a:picLocks noChangeAspect="1" noChangeArrowheads="1"/>
          </p:cNvPicPr>
          <p:nvPr/>
        </p:nvPicPr>
        <p:blipFill>
          <a:blip r:embed="rId2"/>
          <a:srcRect/>
          <a:stretch>
            <a:fillRect/>
          </a:stretch>
        </p:blipFill>
        <p:spPr bwMode="auto">
          <a:xfrm>
            <a:off x="285720" y="2357430"/>
            <a:ext cx="1785950" cy="2428892"/>
          </a:xfrm>
          <a:prstGeom prst="rect">
            <a:avLst/>
          </a:prstGeom>
          <a:noFill/>
        </p:spPr>
      </p:pic>
      <p:pic>
        <p:nvPicPr>
          <p:cNvPr id="11267" name="Picture 3" descr="E:\Desktop\My Document\AWARDS\AWARDS 2019\awardees\PIPDIC\SS Digital\DSC_0387.JPG"/>
          <p:cNvPicPr>
            <a:picLocks noChangeAspect="1" noChangeArrowheads="1"/>
          </p:cNvPicPr>
          <p:nvPr/>
        </p:nvPicPr>
        <p:blipFill>
          <a:blip r:embed="rId3"/>
          <a:srcRect t="19271" r="21296"/>
          <a:stretch>
            <a:fillRect/>
          </a:stretch>
        </p:blipFill>
        <p:spPr bwMode="auto">
          <a:xfrm>
            <a:off x="5857884" y="1785926"/>
            <a:ext cx="3071834" cy="4857784"/>
          </a:xfrm>
          <a:prstGeom prst="rect">
            <a:avLst/>
          </a:prstGeom>
          <a:noFill/>
        </p:spPr>
      </p:pic>
      <p:pic>
        <p:nvPicPr>
          <p:cNvPr id="11268" name="Picture 4" descr="E:\Desktop\My Document\AWARDS\AWARDS 2019\awardees\PIPDIC\SS Digital\DSC_0392.JPG"/>
          <p:cNvPicPr>
            <a:picLocks noChangeAspect="1" noChangeArrowheads="1"/>
          </p:cNvPicPr>
          <p:nvPr/>
        </p:nvPicPr>
        <p:blipFill>
          <a:blip r:embed="rId4"/>
          <a:srcRect/>
          <a:stretch>
            <a:fillRect/>
          </a:stretch>
        </p:blipFill>
        <p:spPr bwMode="auto">
          <a:xfrm>
            <a:off x="2143108" y="1785926"/>
            <a:ext cx="3643338" cy="4857784"/>
          </a:xfrm>
          <a:prstGeom prst="rect">
            <a:avLst/>
          </a:prstGeom>
          <a:noFill/>
        </p:spPr>
      </p:pic>
      <p:sp>
        <p:nvSpPr>
          <p:cNvPr id="7" name="TextBox 6"/>
          <p:cNvSpPr txBox="1"/>
          <p:nvPr/>
        </p:nvSpPr>
        <p:spPr>
          <a:xfrm>
            <a:off x="-32" y="4786322"/>
            <a:ext cx="2143140" cy="769441"/>
          </a:xfrm>
          <a:prstGeom prst="rect">
            <a:avLst/>
          </a:prstGeom>
          <a:noFill/>
        </p:spPr>
        <p:txBody>
          <a:bodyPr wrap="square" rtlCol="0">
            <a:spAutoFit/>
          </a:bodyPr>
          <a:lstStyle/>
          <a:p>
            <a:r>
              <a:rPr lang="en-US" sz="2200" b="1" dirty="0" smtClean="0">
                <a:latin typeface="Franklin Gothic Book" pitchFamily="34" charset="0"/>
              </a:rPr>
              <a:t>Smt. A. </a:t>
            </a:r>
            <a:r>
              <a:rPr lang="en-US" sz="2200" b="1" dirty="0" err="1" smtClean="0">
                <a:latin typeface="Franklin Gothic Book" pitchFamily="34" charset="0"/>
              </a:rPr>
              <a:t>Vidjealatchoumy</a:t>
            </a:r>
            <a:endParaRPr lang="en-US" sz="2200"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fontScale="90000"/>
          </a:bodyPr>
          <a:lstStyle/>
          <a:p>
            <a:pPr algn="ctr"/>
            <a:r>
              <a:rPr lang="en-US" b="1" dirty="0" smtClean="0">
                <a:latin typeface="Franklin Gothic Book" pitchFamily="34" charset="0"/>
              </a:rPr>
              <a:t>PIPDIC, Pondicherry</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S</a:t>
            </a:r>
            <a:r>
              <a:rPr lang="en-US" b="1" dirty="0" smtClean="0">
                <a:latin typeface="Franklin Gothic Book" pitchFamily="34" charset="0"/>
              </a:rPr>
              <a:t>. S. Digital </a:t>
            </a:r>
            <a:r>
              <a:rPr lang="en-US" b="1" dirty="0" err="1" smtClean="0">
                <a:latin typeface="Franklin Gothic Book" pitchFamily="34" charset="0"/>
              </a:rPr>
              <a:t>Colour</a:t>
            </a:r>
            <a:r>
              <a:rPr lang="en-US" b="1" dirty="0" smtClean="0">
                <a:latin typeface="Franklin Gothic Book" pitchFamily="34" charset="0"/>
              </a:rPr>
              <a:t> Lab</a:t>
            </a:r>
            <a:endParaRPr lang="en-US" dirty="0">
              <a:latin typeface="Franklin Gothic Book" pitchFamily="34" charset="0"/>
            </a:endParaRPr>
          </a:p>
        </p:txBody>
      </p:sp>
      <p:sp>
        <p:nvSpPr>
          <p:cNvPr id="3" name="Content Placeholder 2"/>
          <p:cNvSpPr>
            <a:spLocks noGrp="1"/>
          </p:cNvSpPr>
          <p:nvPr>
            <p:ph idx="1"/>
          </p:nvPr>
        </p:nvSpPr>
        <p:spPr>
          <a:xfrm>
            <a:off x="457200" y="2117747"/>
            <a:ext cx="8229600" cy="4525963"/>
          </a:xfrm>
        </p:spPr>
        <p:txBody>
          <a:bodyPr>
            <a:noAutofit/>
          </a:bodyPr>
          <a:lstStyle/>
          <a:p>
            <a:pPr marL="0" indent="0" algn="just">
              <a:spcBef>
                <a:spcPts val="0"/>
              </a:spcBef>
              <a:buNone/>
            </a:pPr>
            <a:endParaRPr lang="en-US" b="1" dirty="0" smtClean="0">
              <a:latin typeface="Franklin Gothic Book" pitchFamily="34" charset="0"/>
            </a:endParaRPr>
          </a:p>
          <a:p>
            <a:pPr marL="0" indent="0" algn="just">
              <a:spcBef>
                <a:spcPts val="0"/>
              </a:spcBef>
              <a:buNone/>
            </a:pPr>
            <a:r>
              <a:rPr lang="en-US" b="1" dirty="0" smtClean="0">
                <a:latin typeface="Franklin Gothic Book" pitchFamily="34" charset="0"/>
              </a:rPr>
              <a:t>M/S  SS digital </a:t>
            </a:r>
            <a:r>
              <a:rPr lang="en-US" b="1" dirty="0" err="1" smtClean="0">
                <a:latin typeface="Franklin Gothic Book" pitchFamily="34" charset="0"/>
              </a:rPr>
              <a:t>colour</a:t>
            </a:r>
            <a:r>
              <a:rPr lang="en-US" b="1" dirty="0" smtClean="0">
                <a:latin typeface="Franklin Gothic Book" pitchFamily="34" charset="0"/>
              </a:rPr>
              <a:t> lab was started in the year of 1997 by Smt. A </a:t>
            </a:r>
            <a:r>
              <a:rPr lang="en-US" b="1" dirty="0" err="1" smtClean="0">
                <a:latin typeface="Franklin Gothic Book" pitchFamily="34" charset="0"/>
              </a:rPr>
              <a:t>Vidjealatchoumy</a:t>
            </a:r>
            <a:r>
              <a:rPr lang="en-US" b="1" dirty="0" smtClean="0">
                <a:latin typeface="Franklin Gothic Book" pitchFamily="34" charset="0"/>
              </a:rPr>
              <a:t> with financial assistance from PIPDIC and was the first of its kind  in </a:t>
            </a:r>
            <a:r>
              <a:rPr lang="en-US" b="1" dirty="0" err="1" smtClean="0">
                <a:latin typeface="Franklin Gothic Book" pitchFamily="34" charset="0"/>
              </a:rPr>
              <a:t>puducherry</a:t>
            </a:r>
            <a:r>
              <a:rPr lang="en-US" b="1" dirty="0" smtClean="0">
                <a:latin typeface="Franklin Gothic Book" pitchFamily="34" charset="0"/>
              </a:rPr>
              <a:t>.  Later the promoter implemented new technologies  of digital printing and set up 3 more </a:t>
            </a:r>
            <a:r>
              <a:rPr lang="en-US" b="1" dirty="0" err="1" smtClean="0">
                <a:latin typeface="Franklin Gothic Book" pitchFamily="34" charset="0"/>
              </a:rPr>
              <a:t>colour</a:t>
            </a:r>
            <a:r>
              <a:rPr lang="en-US" b="1" dirty="0" smtClean="0">
                <a:latin typeface="Franklin Gothic Book" pitchFamily="34" charset="0"/>
              </a:rPr>
              <a:t> lab in </a:t>
            </a:r>
            <a:r>
              <a:rPr lang="en-US" b="1" dirty="0" err="1" smtClean="0">
                <a:latin typeface="Franklin Gothic Book" pitchFamily="34" charset="0"/>
              </a:rPr>
              <a:t>puducherry</a:t>
            </a:r>
            <a:r>
              <a:rPr lang="en-US" b="1" dirty="0" smtClean="0">
                <a:latin typeface="Franklin Gothic Book" pitchFamily="34" charset="0"/>
              </a:rPr>
              <a:t>.</a:t>
            </a:r>
          </a:p>
        </p:txBody>
      </p:sp>
    </p:spTree>
  </p:cSld>
  <p:clrMapOvr>
    <a:masterClrMapping/>
  </p:clrMapOvr>
  <p:transition spd="med"/>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fontScale="90000"/>
          </a:bodyPr>
          <a:lstStyle/>
          <a:p>
            <a:pPr algn="ctr"/>
            <a:r>
              <a:rPr lang="en-US" b="1" dirty="0" smtClean="0">
                <a:latin typeface="Franklin Gothic Book" pitchFamily="34" charset="0"/>
              </a:rPr>
              <a:t>PIPDIC, Pondicherry</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Eshwar</a:t>
            </a:r>
            <a:r>
              <a:rPr lang="en-US" b="1" dirty="0" smtClean="0">
                <a:latin typeface="Franklin Gothic Book" pitchFamily="34" charset="0"/>
              </a:rPr>
              <a:t> Packaging </a:t>
            </a:r>
            <a:endParaRPr lang="en-US" dirty="0">
              <a:latin typeface="Franklin Gothic Book" pitchFamily="34" charset="0"/>
            </a:endParaRPr>
          </a:p>
        </p:txBody>
      </p:sp>
      <p:pic>
        <p:nvPicPr>
          <p:cNvPr id="12290" name="Picture 2" descr="E:\Desktop\My Document\AWARDS\AWARDS 2019\awardees\PIPDIC\eshwar packaging\B. BAVANI 002.jpg"/>
          <p:cNvPicPr>
            <a:picLocks noChangeAspect="1" noChangeArrowheads="1"/>
          </p:cNvPicPr>
          <p:nvPr/>
        </p:nvPicPr>
        <p:blipFill>
          <a:blip r:embed="rId2"/>
          <a:srcRect l="5096" t="4098" r="8267" b="5737"/>
          <a:stretch>
            <a:fillRect/>
          </a:stretch>
        </p:blipFill>
        <p:spPr bwMode="auto">
          <a:xfrm>
            <a:off x="431844" y="2000240"/>
            <a:ext cx="2068454" cy="2676824"/>
          </a:xfrm>
          <a:prstGeom prst="rect">
            <a:avLst/>
          </a:prstGeom>
          <a:noFill/>
        </p:spPr>
      </p:pic>
      <p:pic>
        <p:nvPicPr>
          <p:cNvPr id="12292" name="Picture 4" descr="E:\Desktop\My Document\AWARDS\AWARDS 2019\awardees\PIPDIC\eshwar packaging\IMG_20190115_115144.jpg"/>
          <p:cNvPicPr>
            <a:picLocks noChangeAspect="1" noChangeArrowheads="1"/>
          </p:cNvPicPr>
          <p:nvPr/>
        </p:nvPicPr>
        <p:blipFill>
          <a:blip r:embed="rId3" cstate="print"/>
          <a:srcRect/>
          <a:stretch>
            <a:fillRect/>
          </a:stretch>
        </p:blipFill>
        <p:spPr bwMode="auto">
          <a:xfrm>
            <a:off x="3071770" y="2000240"/>
            <a:ext cx="5715040" cy="4500594"/>
          </a:xfrm>
          <a:prstGeom prst="rect">
            <a:avLst/>
          </a:prstGeom>
          <a:noFill/>
        </p:spPr>
      </p:pic>
      <p:sp>
        <p:nvSpPr>
          <p:cNvPr id="7" name="Rectangle 6"/>
          <p:cNvSpPr/>
          <p:nvPr/>
        </p:nvSpPr>
        <p:spPr>
          <a:xfrm>
            <a:off x="357158" y="4631304"/>
            <a:ext cx="2154308" cy="461665"/>
          </a:xfrm>
          <a:prstGeom prst="rect">
            <a:avLst/>
          </a:prstGeom>
        </p:spPr>
        <p:txBody>
          <a:bodyPr wrap="none">
            <a:spAutoFit/>
          </a:bodyPr>
          <a:lstStyle/>
          <a:p>
            <a:r>
              <a:rPr lang="en-US" sz="2400" b="1" dirty="0" smtClean="0">
                <a:latin typeface="Franklin Gothic Book" pitchFamily="34" charset="0"/>
              </a:rPr>
              <a:t>Smt. B. </a:t>
            </a:r>
            <a:r>
              <a:rPr lang="en-US" sz="2400" b="1" dirty="0" err="1" smtClean="0">
                <a:latin typeface="Franklin Gothic Book" pitchFamily="34" charset="0"/>
              </a:rPr>
              <a:t>Bavani</a:t>
            </a:r>
            <a:r>
              <a:rPr lang="en-US" sz="2400" b="1" dirty="0" smtClean="0">
                <a:latin typeface="Franklin Gothic Book" pitchFamily="34" charset="0"/>
              </a:rPr>
              <a:t> </a:t>
            </a:r>
            <a:endParaRPr lang="en-US" sz="2400" dirty="0"/>
          </a:p>
        </p:txBody>
      </p:sp>
    </p:spTree>
  </p:cSld>
  <p:clrMapOvr>
    <a:masterClrMapping/>
  </p:clrMapOvr>
  <p:transition spd="med"/>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fontScale="90000"/>
          </a:bodyPr>
          <a:lstStyle/>
          <a:p>
            <a:pPr algn="ctr"/>
            <a:r>
              <a:rPr lang="en-US" b="1" dirty="0" smtClean="0">
                <a:latin typeface="Franklin Gothic Book" pitchFamily="34" charset="0"/>
              </a:rPr>
              <a:t>PIPDIC, Pondicherry</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Eshwar</a:t>
            </a:r>
            <a:r>
              <a:rPr lang="en-US" b="1" dirty="0" smtClean="0">
                <a:latin typeface="Franklin Gothic Book" pitchFamily="34" charset="0"/>
              </a:rPr>
              <a:t> Packaging </a:t>
            </a:r>
            <a:endParaRPr lang="en-US" dirty="0">
              <a:latin typeface="Franklin Gothic Book" pitchFamily="34" charset="0"/>
            </a:endParaRPr>
          </a:p>
        </p:txBody>
      </p:sp>
      <p:sp>
        <p:nvSpPr>
          <p:cNvPr id="3" name="Content Placeholder 2"/>
          <p:cNvSpPr>
            <a:spLocks noGrp="1"/>
          </p:cNvSpPr>
          <p:nvPr>
            <p:ph idx="1"/>
          </p:nvPr>
        </p:nvSpPr>
        <p:spPr>
          <a:xfrm>
            <a:off x="457200" y="2117747"/>
            <a:ext cx="8229600" cy="4525963"/>
          </a:xfrm>
        </p:spPr>
        <p:txBody>
          <a:bodyPr>
            <a:noAutofit/>
          </a:bodyPr>
          <a:lstStyle/>
          <a:p>
            <a:pPr marL="0" indent="0" algn="just">
              <a:spcBef>
                <a:spcPts val="0"/>
              </a:spcBef>
              <a:buNone/>
            </a:pPr>
            <a:r>
              <a:rPr lang="en-US" b="1" dirty="0" smtClean="0">
                <a:latin typeface="Franklin Gothic Book" pitchFamily="34" charset="0"/>
              </a:rPr>
              <a:t>Smt. B. </a:t>
            </a:r>
            <a:r>
              <a:rPr lang="en-US" b="1" dirty="0" err="1" smtClean="0">
                <a:latin typeface="Franklin Gothic Book" pitchFamily="34" charset="0"/>
              </a:rPr>
              <a:t>Bavani</a:t>
            </a:r>
            <a:r>
              <a:rPr lang="en-US" b="1" dirty="0" smtClean="0">
                <a:latin typeface="Franklin Gothic Book" pitchFamily="34" charset="0"/>
              </a:rPr>
              <a:t> started M/s </a:t>
            </a:r>
            <a:r>
              <a:rPr lang="en-US" b="1" dirty="0" err="1" smtClean="0">
                <a:latin typeface="Franklin Gothic Book" pitchFamily="34" charset="0"/>
              </a:rPr>
              <a:t>Eshwar</a:t>
            </a:r>
            <a:r>
              <a:rPr lang="en-US" b="1" dirty="0" smtClean="0">
                <a:latin typeface="Franklin Gothic Book" pitchFamily="34" charset="0"/>
              </a:rPr>
              <a:t> Packaging in the year 2015 at PIPDIC Industrial Estate, </a:t>
            </a:r>
            <a:r>
              <a:rPr lang="en-US" b="1" dirty="0" err="1" smtClean="0">
                <a:latin typeface="Franklin Gothic Book" pitchFamily="34" charset="0"/>
              </a:rPr>
              <a:t>Puducherry</a:t>
            </a:r>
            <a:r>
              <a:rPr lang="en-US" b="1" dirty="0" smtClean="0">
                <a:latin typeface="Franklin Gothic Book" pitchFamily="34" charset="0"/>
              </a:rPr>
              <a:t> with loan from PIPDIC. The unit manufactures HMHDPE, LDPE, BIO Compostable bags which are supplied throughout </a:t>
            </a:r>
            <a:r>
              <a:rPr lang="en-US" b="1" dirty="0" err="1" smtClean="0">
                <a:latin typeface="Franklin Gothic Book" pitchFamily="34" charset="0"/>
              </a:rPr>
              <a:t>Tamilnadu</a:t>
            </a:r>
            <a:r>
              <a:rPr lang="en-US" b="1" dirty="0" smtClean="0">
                <a:latin typeface="Franklin Gothic Book" pitchFamily="34" charset="0"/>
              </a:rPr>
              <a:t>.  The unit is prompt and  regular in its repayments to PIPDIC. </a:t>
            </a:r>
          </a:p>
        </p:txBody>
      </p:sp>
    </p:spTree>
  </p:cSld>
  <p:clrMapOvr>
    <a:masterClrMapping/>
  </p:clrMapOvr>
  <p:transition spd="med"/>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fontScale="90000"/>
          </a:bodyPr>
          <a:lstStyle/>
          <a:p>
            <a:pPr algn="ctr"/>
            <a:r>
              <a:rPr lang="en-US" b="1" dirty="0" smtClean="0">
                <a:latin typeface="Franklin Gothic Book" pitchFamily="34" charset="0"/>
              </a:rPr>
              <a:t>PIPDIC, Pondicherry</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Meena</a:t>
            </a:r>
            <a:r>
              <a:rPr lang="en-US" b="1" dirty="0" smtClean="0">
                <a:latin typeface="Franklin Gothic Book" pitchFamily="34" charset="0"/>
              </a:rPr>
              <a:t> Fiberglass Industries </a:t>
            </a:r>
            <a:endParaRPr lang="en-US" dirty="0">
              <a:latin typeface="Franklin Gothic Book" pitchFamily="34" charset="0"/>
            </a:endParaRPr>
          </a:p>
        </p:txBody>
      </p:sp>
      <p:pic>
        <p:nvPicPr>
          <p:cNvPr id="13314" name="Picture 2" descr="E:\Desktop\My Document\AWARDS\AWARDS 2019\awardees\PIPDIC\MEENA FIBER GLASS\GG_Photo.JPG"/>
          <p:cNvPicPr>
            <a:picLocks noChangeAspect="1" noChangeArrowheads="1"/>
          </p:cNvPicPr>
          <p:nvPr/>
        </p:nvPicPr>
        <p:blipFill>
          <a:blip r:embed="rId2"/>
          <a:srcRect/>
          <a:stretch>
            <a:fillRect/>
          </a:stretch>
        </p:blipFill>
        <p:spPr bwMode="auto">
          <a:xfrm>
            <a:off x="3071802" y="2000240"/>
            <a:ext cx="2857520" cy="3695823"/>
          </a:xfrm>
          <a:prstGeom prst="rect">
            <a:avLst/>
          </a:prstGeom>
          <a:noFill/>
        </p:spPr>
      </p:pic>
      <p:sp>
        <p:nvSpPr>
          <p:cNvPr id="6" name="TextBox 5"/>
          <p:cNvSpPr txBox="1"/>
          <p:nvPr/>
        </p:nvSpPr>
        <p:spPr>
          <a:xfrm>
            <a:off x="3143240" y="5715016"/>
            <a:ext cx="3929090" cy="523220"/>
          </a:xfrm>
          <a:prstGeom prst="rect">
            <a:avLst/>
          </a:prstGeom>
          <a:noFill/>
        </p:spPr>
        <p:txBody>
          <a:bodyPr wrap="square" rtlCol="0">
            <a:spAutoFit/>
          </a:bodyPr>
          <a:lstStyle/>
          <a:p>
            <a:r>
              <a:rPr lang="en-US" sz="2800" b="1" dirty="0" smtClean="0">
                <a:latin typeface="Franklin Gothic Book" pitchFamily="34" charset="0"/>
              </a:rPr>
              <a:t>Shri G. </a:t>
            </a:r>
            <a:r>
              <a:rPr lang="en-US" sz="2800" b="1" dirty="0" err="1" smtClean="0">
                <a:latin typeface="Franklin Gothic Book" pitchFamily="34" charset="0"/>
              </a:rPr>
              <a:t>Ganesan</a:t>
            </a:r>
            <a:endParaRPr lang="en-US" sz="2800"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571636"/>
          </a:xfrm>
        </p:spPr>
        <p:txBody>
          <a:bodyPr>
            <a:normAutofit fontScale="90000"/>
          </a:bodyPr>
          <a:lstStyle/>
          <a:p>
            <a:pPr algn="ctr"/>
            <a:r>
              <a:rPr lang="en-US" b="1" dirty="0" smtClean="0">
                <a:latin typeface="Franklin Gothic Book" pitchFamily="34" charset="0"/>
              </a:rPr>
              <a:t>PIPDIC, Pondicherry</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Meena</a:t>
            </a:r>
            <a:r>
              <a:rPr lang="en-US" b="1" dirty="0" smtClean="0">
                <a:latin typeface="Franklin Gothic Book" pitchFamily="34" charset="0"/>
              </a:rPr>
              <a:t> Fiberglass Industries </a:t>
            </a:r>
            <a:endParaRPr lang="en-US" dirty="0">
              <a:latin typeface="Franklin Gothic Book" pitchFamily="34" charset="0"/>
            </a:endParaRPr>
          </a:p>
        </p:txBody>
      </p:sp>
      <p:sp>
        <p:nvSpPr>
          <p:cNvPr id="3" name="Content Placeholder 2"/>
          <p:cNvSpPr>
            <a:spLocks noGrp="1"/>
          </p:cNvSpPr>
          <p:nvPr>
            <p:ph idx="1"/>
          </p:nvPr>
        </p:nvSpPr>
        <p:spPr>
          <a:xfrm>
            <a:off x="457200" y="2117747"/>
            <a:ext cx="8229600" cy="4525963"/>
          </a:xfrm>
        </p:spPr>
        <p:txBody>
          <a:bodyPr>
            <a:noAutofit/>
          </a:bodyPr>
          <a:lstStyle/>
          <a:p>
            <a:pPr marL="0" indent="0" algn="just">
              <a:spcBef>
                <a:spcPts val="0"/>
              </a:spcBef>
              <a:buNone/>
            </a:pPr>
            <a:endParaRPr lang="en-US" sz="2400" b="1" dirty="0" smtClean="0">
              <a:latin typeface="Franklin Gothic Book" pitchFamily="34" charset="0"/>
            </a:endParaRPr>
          </a:p>
          <a:p>
            <a:pPr marL="0" indent="0" algn="just">
              <a:spcBef>
                <a:spcPts val="0"/>
              </a:spcBef>
              <a:buNone/>
            </a:pPr>
            <a:r>
              <a:rPr lang="en-US" sz="2400" b="1" dirty="0" smtClean="0">
                <a:latin typeface="Franklin Gothic Book" pitchFamily="34" charset="0"/>
              </a:rPr>
              <a:t>M/s </a:t>
            </a:r>
            <a:r>
              <a:rPr lang="en-US" sz="2400" b="1" dirty="0" err="1" smtClean="0">
                <a:latin typeface="Franklin Gothic Book" pitchFamily="34" charset="0"/>
              </a:rPr>
              <a:t>Meena</a:t>
            </a:r>
            <a:r>
              <a:rPr lang="en-US" sz="2400" b="1" dirty="0" smtClean="0">
                <a:latin typeface="Franklin Gothic Book" pitchFamily="34" charset="0"/>
              </a:rPr>
              <a:t> Fiberglas Industries was established by Shri G </a:t>
            </a:r>
            <a:r>
              <a:rPr lang="en-US" sz="2400" b="1" dirty="0" err="1" smtClean="0">
                <a:latin typeface="Franklin Gothic Book" pitchFamily="34" charset="0"/>
              </a:rPr>
              <a:t>Ganesan</a:t>
            </a:r>
            <a:r>
              <a:rPr lang="en-US" sz="2400" b="1" dirty="0" smtClean="0">
                <a:latin typeface="Franklin Gothic Book" pitchFamily="34" charset="0"/>
              </a:rPr>
              <a:t> in the year 1993 with assistance from PIPDIC.  The unit manufactures furniture, fishing boats, chemical storage tanks, industrial items, modular car parking segments, cable trays, amusement park items, cooling tower related products etc.. The unit has now added </a:t>
            </a:r>
            <a:r>
              <a:rPr lang="en-US" sz="2400" b="1" dirty="0" err="1" smtClean="0">
                <a:latin typeface="Franklin Gothic Book" pitchFamily="34" charset="0"/>
              </a:rPr>
              <a:t>pultrusion</a:t>
            </a:r>
            <a:r>
              <a:rPr lang="en-US" sz="2400" b="1" dirty="0" smtClean="0">
                <a:latin typeface="Franklin Gothic Book" pitchFamily="34" charset="0"/>
              </a:rPr>
              <a:t> technology for manufacture of FRP </a:t>
            </a:r>
            <a:r>
              <a:rPr lang="en-US" sz="2400" b="1" dirty="0" err="1" smtClean="0">
                <a:latin typeface="Franklin Gothic Book" pitchFamily="34" charset="0"/>
              </a:rPr>
              <a:t>Pultruded</a:t>
            </a:r>
            <a:r>
              <a:rPr lang="en-US" sz="2400" b="1" dirty="0" smtClean="0">
                <a:latin typeface="Franklin Gothic Book" pitchFamily="34" charset="0"/>
              </a:rPr>
              <a:t> profiles.  Its clients include HLL, Godrej, TVS, Larson &amp; Toubro Ltd., NTPC, Integral Coach Factory, CPWD, </a:t>
            </a:r>
            <a:r>
              <a:rPr lang="en-US" sz="2400" b="1" dirty="0" err="1" smtClean="0">
                <a:latin typeface="Franklin Gothic Book" pitchFamily="34" charset="0"/>
              </a:rPr>
              <a:t>Neyveli</a:t>
            </a:r>
            <a:r>
              <a:rPr lang="en-US" sz="2400" b="1" dirty="0" smtClean="0">
                <a:latin typeface="Franklin Gothic Book" pitchFamily="34" charset="0"/>
              </a:rPr>
              <a:t> Lignite Corporation etc.  The unit has been conferred with ISO 9001:2015 certification.</a:t>
            </a:r>
          </a:p>
          <a:p>
            <a:pPr marL="0" indent="0" algn="just">
              <a:spcBef>
                <a:spcPts val="0"/>
              </a:spcBef>
              <a:buNone/>
            </a:pPr>
            <a:endParaRPr lang="en-US" b="1" dirty="0" smtClean="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643074"/>
          </a:xfrm>
        </p:spPr>
        <p:txBody>
          <a:bodyPr>
            <a:normAutofit fontScale="90000"/>
          </a:bodyPr>
          <a:lstStyle/>
          <a:p>
            <a:pPr algn="ctr"/>
            <a:r>
              <a:rPr lang="en-US" sz="3700" b="1" dirty="0" smtClean="0">
                <a:latin typeface="Franklin Gothic Book" pitchFamily="34" charset="0"/>
              </a:rPr>
              <a:t>Rajasthan Financial Corporation {RFC}, </a:t>
            </a:r>
            <a:r>
              <a:rPr lang="en-US" sz="3700" b="1" dirty="0" err="1" smtClean="0">
                <a:latin typeface="Franklin Gothic Book" pitchFamily="34" charset="0"/>
              </a:rPr>
              <a:t>Jaipur</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Shiv</a:t>
            </a:r>
            <a:r>
              <a:rPr lang="en-US" b="1" dirty="0" smtClean="0">
                <a:latin typeface="Franklin Gothic Book" pitchFamily="34" charset="0"/>
              </a:rPr>
              <a:t> Villas Resort</a:t>
            </a:r>
            <a:endParaRPr lang="en-US" dirty="0">
              <a:latin typeface="Franklin Gothic Book" pitchFamily="34" charset="0"/>
            </a:endParaRPr>
          </a:p>
        </p:txBody>
      </p:sp>
      <p:pic>
        <p:nvPicPr>
          <p:cNvPr id="4" name="Picture 3" descr="C:\Users\RFC\Downloads\RB Sharma.jpg"/>
          <p:cNvPicPr/>
          <p:nvPr/>
        </p:nvPicPr>
        <p:blipFill>
          <a:blip r:embed="rId2"/>
          <a:srcRect r="4167"/>
          <a:stretch>
            <a:fillRect/>
          </a:stretch>
        </p:blipFill>
        <p:spPr bwMode="auto">
          <a:xfrm>
            <a:off x="428596" y="2143116"/>
            <a:ext cx="1928826" cy="2500330"/>
          </a:xfrm>
          <a:prstGeom prst="rect">
            <a:avLst/>
          </a:prstGeom>
          <a:noFill/>
          <a:ln w="9525">
            <a:noFill/>
            <a:miter lim="800000"/>
            <a:headEnd/>
            <a:tailEnd/>
          </a:ln>
        </p:spPr>
      </p:pic>
      <p:pic>
        <p:nvPicPr>
          <p:cNvPr id="1026" name="Picture 2" descr="E:\Desktop\My Document\AWARDS\AWARDS 2019\awardees\RFC\SHIV VILAS RESORT\LOBBY 1016X762.jpg"/>
          <p:cNvPicPr>
            <a:picLocks noChangeAspect="1" noChangeArrowheads="1"/>
          </p:cNvPicPr>
          <p:nvPr/>
        </p:nvPicPr>
        <p:blipFill>
          <a:blip r:embed="rId3"/>
          <a:srcRect l="5435" t="8696" r="7608" b="10144"/>
          <a:stretch>
            <a:fillRect/>
          </a:stretch>
        </p:blipFill>
        <p:spPr bwMode="auto">
          <a:xfrm>
            <a:off x="2602352" y="2143116"/>
            <a:ext cx="6327366" cy="4429156"/>
          </a:xfrm>
          <a:prstGeom prst="rect">
            <a:avLst/>
          </a:prstGeom>
          <a:noFill/>
        </p:spPr>
      </p:pic>
      <p:sp>
        <p:nvSpPr>
          <p:cNvPr id="1027" name="Rectangle 3"/>
          <p:cNvSpPr>
            <a:spLocks noChangeArrowheads="1"/>
          </p:cNvSpPr>
          <p:nvPr/>
        </p:nvSpPr>
        <p:spPr bwMode="auto">
          <a:xfrm>
            <a:off x="71438" y="4714884"/>
            <a:ext cx="2500298" cy="3847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dirty="0" smtClean="0">
                <a:ln>
                  <a:noFill/>
                </a:ln>
                <a:solidFill>
                  <a:schemeClr val="tx1"/>
                </a:solidFill>
                <a:effectLst/>
                <a:latin typeface="Franklin Gothic Book" pitchFamily="34" charset="0"/>
                <a:ea typeface="Times New Roman" pitchFamily="18" charset="0"/>
                <a:cs typeface="Mangal" pitchFamily="18" charset="0"/>
              </a:rPr>
              <a:t>Shri </a:t>
            </a:r>
            <a:r>
              <a:rPr lang="en-US" sz="1900" b="1" dirty="0" smtClean="0">
                <a:latin typeface="Franklin Gothic Book" pitchFamily="34" charset="0"/>
                <a:ea typeface="+mj-ea"/>
                <a:cs typeface="+mj-cs"/>
              </a:rPr>
              <a:t>Raj </a:t>
            </a:r>
            <a:r>
              <a:rPr lang="en-US" sz="1900" b="1" dirty="0" err="1" smtClean="0">
                <a:latin typeface="Franklin Gothic Book" pitchFamily="34" charset="0"/>
                <a:ea typeface="+mj-ea"/>
                <a:cs typeface="+mj-cs"/>
              </a:rPr>
              <a:t>Bihari</a:t>
            </a:r>
            <a:r>
              <a:rPr lang="en-US" sz="1900" b="1" dirty="0" smtClean="0">
                <a:latin typeface="Franklin Gothic Book" pitchFamily="34" charset="0"/>
                <a:ea typeface="+mj-ea"/>
                <a:cs typeface="+mj-cs"/>
              </a:rPr>
              <a:t> Sharma</a:t>
            </a:r>
          </a:p>
        </p:txBody>
      </p:sp>
    </p:spTree>
  </p:cSld>
  <p:clrMapOvr>
    <a:masterClrMapping/>
  </p:clrMapOvr>
  <p:transition spd="med"/>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643074"/>
          </a:xfrm>
        </p:spPr>
        <p:txBody>
          <a:bodyPr>
            <a:normAutofit fontScale="90000"/>
          </a:bodyPr>
          <a:lstStyle/>
          <a:p>
            <a:pPr algn="ctr"/>
            <a:r>
              <a:rPr lang="en-US" sz="3700" b="1" dirty="0" smtClean="0">
                <a:latin typeface="Franklin Gothic Book" pitchFamily="34" charset="0"/>
              </a:rPr>
              <a:t>Rajasthan Financial Corporation {RFC}, </a:t>
            </a:r>
            <a:r>
              <a:rPr lang="en-US" sz="3700" b="1" dirty="0" err="1" smtClean="0">
                <a:latin typeface="Franklin Gothic Book" pitchFamily="34" charset="0"/>
              </a:rPr>
              <a:t>Jaipur</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Shiv</a:t>
            </a:r>
            <a:r>
              <a:rPr lang="en-US" b="1" dirty="0" smtClean="0">
                <a:latin typeface="Franklin Gothic Book" pitchFamily="34" charset="0"/>
              </a:rPr>
              <a:t> Villas Resort</a:t>
            </a:r>
            <a:endParaRPr lang="en-US" dirty="0">
              <a:latin typeface="Franklin Gothic Book" pitchFamily="34" charset="0"/>
            </a:endParaRPr>
          </a:p>
        </p:txBody>
      </p:sp>
      <p:sp>
        <p:nvSpPr>
          <p:cNvPr id="3" name="Content Placeholder 2"/>
          <p:cNvSpPr>
            <a:spLocks noGrp="1"/>
          </p:cNvSpPr>
          <p:nvPr>
            <p:ph idx="1"/>
          </p:nvPr>
        </p:nvSpPr>
        <p:spPr>
          <a:xfrm>
            <a:off x="314324" y="2143116"/>
            <a:ext cx="8543956" cy="4525963"/>
          </a:xfrm>
        </p:spPr>
        <p:txBody>
          <a:bodyPr>
            <a:normAutofit fontScale="77500" lnSpcReduction="20000"/>
          </a:bodyPr>
          <a:lstStyle/>
          <a:p>
            <a:pPr marL="0" indent="0" algn="just">
              <a:lnSpc>
                <a:spcPct val="120000"/>
              </a:lnSpc>
              <a:spcBef>
                <a:spcPts val="0"/>
              </a:spcBef>
              <a:buNone/>
            </a:pPr>
            <a:r>
              <a:rPr lang="en-US" b="1" dirty="0" smtClean="0">
                <a:latin typeface="Franklin Gothic Book" pitchFamily="34" charset="0"/>
              </a:rPr>
              <a:t>Shri </a:t>
            </a:r>
            <a:r>
              <a:rPr lang="en-US" b="1" dirty="0" err="1" smtClean="0">
                <a:latin typeface="Franklin Gothic Book" pitchFamily="34" charset="0"/>
              </a:rPr>
              <a:t>Jagannath</a:t>
            </a:r>
            <a:r>
              <a:rPr lang="en-US" b="1" dirty="0" smtClean="0">
                <a:latin typeface="Franklin Gothic Book" pitchFamily="34" charset="0"/>
              </a:rPr>
              <a:t> Sharma promoted M/s </a:t>
            </a:r>
            <a:r>
              <a:rPr lang="en-US" b="1" dirty="0" err="1" smtClean="0">
                <a:latin typeface="Franklin Gothic Book" pitchFamily="34" charset="0"/>
              </a:rPr>
              <a:t>Shiv</a:t>
            </a:r>
            <a:r>
              <a:rPr lang="en-US" b="1" dirty="0" smtClean="0">
                <a:latin typeface="Franklin Gothic Book" pitchFamily="34" charset="0"/>
              </a:rPr>
              <a:t> Villas Resort in </a:t>
            </a:r>
            <a:r>
              <a:rPr lang="en-US" b="1" dirty="0" err="1" smtClean="0">
                <a:latin typeface="Franklin Gothic Book" pitchFamily="34" charset="0"/>
              </a:rPr>
              <a:t>Jaipur</a:t>
            </a:r>
            <a:r>
              <a:rPr lang="en-US" b="1" dirty="0" smtClean="0">
                <a:latin typeface="Franklin Gothic Book" pitchFamily="34" charset="0"/>
              </a:rPr>
              <a:t> in the year 2000 with financial assistance from RFC.  </a:t>
            </a:r>
            <a:r>
              <a:rPr lang="en-US" b="1" dirty="0" err="1" smtClean="0">
                <a:latin typeface="Franklin Gothic Book" pitchFamily="34" charset="0"/>
              </a:rPr>
              <a:t>Shiv</a:t>
            </a:r>
            <a:r>
              <a:rPr lang="en-US" b="1" dirty="0" smtClean="0">
                <a:latin typeface="Franklin Gothic Book" pitchFamily="34" charset="0"/>
              </a:rPr>
              <a:t> Villas is a royal luxury resort built on the lines of the architecture of the historic palaces and forts of Rajasthan. The Resort opened its gates to guests in October 2006 with a staff of about 200 to run the show.  Over the years the unit has sought many loans which have been repaid on time. Today </a:t>
            </a:r>
            <a:r>
              <a:rPr lang="en-US" b="1" dirty="0" err="1" smtClean="0">
                <a:latin typeface="Franklin Gothic Book" pitchFamily="34" charset="0"/>
              </a:rPr>
              <a:t>Shiv</a:t>
            </a:r>
            <a:r>
              <a:rPr lang="en-US" b="1" dirty="0" smtClean="0">
                <a:latin typeface="Franklin Gothic Book" pitchFamily="34" charset="0"/>
              </a:rPr>
              <a:t> Vilas has a room inventory of 126 Rooms. Its </a:t>
            </a:r>
            <a:r>
              <a:rPr lang="en-US" b="1" dirty="0" err="1" smtClean="0">
                <a:latin typeface="Franklin Gothic Book" pitchFamily="34" charset="0"/>
              </a:rPr>
              <a:t>Sheesh</a:t>
            </a:r>
            <a:r>
              <a:rPr lang="en-US" b="1" dirty="0" smtClean="0">
                <a:latin typeface="Franklin Gothic Book" pitchFamily="34" charset="0"/>
              </a:rPr>
              <a:t> </a:t>
            </a:r>
            <a:r>
              <a:rPr lang="en-US" b="1" dirty="0" err="1" smtClean="0">
                <a:latin typeface="Franklin Gothic Book" pitchFamily="34" charset="0"/>
              </a:rPr>
              <a:t>Mahal</a:t>
            </a:r>
            <a:r>
              <a:rPr lang="en-US" b="1" dirty="0" smtClean="0">
                <a:latin typeface="Franklin Gothic Book" pitchFamily="34" charset="0"/>
              </a:rPr>
              <a:t> restaurant is among the best in world.  The resort is providing direct employment to almost 300 people and in-direct employment to 700 People.  </a:t>
            </a:r>
          </a:p>
          <a:p>
            <a:pPr marL="0" indent="0" algn="just">
              <a:lnSpc>
                <a:spcPct val="120000"/>
              </a:lnSpc>
              <a:spcBef>
                <a:spcPts val="0"/>
              </a:spcBef>
            </a:pPr>
            <a:endParaRPr lang="en-US"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643074"/>
          </a:xfrm>
        </p:spPr>
        <p:txBody>
          <a:bodyPr>
            <a:normAutofit fontScale="90000"/>
          </a:bodyPr>
          <a:lstStyle/>
          <a:p>
            <a:pPr algn="ctr"/>
            <a:r>
              <a:rPr lang="en-US" sz="3700" b="1" dirty="0" smtClean="0">
                <a:latin typeface="Franklin Gothic Book" pitchFamily="34" charset="0"/>
              </a:rPr>
              <a:t>Rajasthan Financial Corporation {RFC}, </a:t>
            </a:r>
            <a:r>
              <a:rPr lang="en-US" sz="3700" b="1" dirty="0" err="1" smtClean="0">
                <a:latin typeface="Franklin Gothic Book" pitchFamily="34" charset="0"/>
              </a:rPr>
              <a:t>Jaipur</a:t>
            </a:r>
            <a:r>
              <a:rPr lang="en-US" sz="3700" b="1" dirty="0" smtClean="0">
                <a:latin typeface="Franklin Gothic Book" pitchFamily="34" charset="0"/>
              </a:rPr>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Shreenath</a:t>
            </a:r>
            <a:r>
              <a:rPr lang="en-US" b="1" dirty="0" smtClean="0">
                <a:latin typeface="Franklin Gothic Book" pitchFamily="34" charset="0"/>
              </a:rPr>
              <a:t> Minerals</a:t>
            </a:r>
            <a:endParaRPr lang="en-US" dirty="0">
              <a:latin typeface="Franklin Gothic Book" pitchFamily="34" charset="0"/>
            </a:endParaRPr>
          </a:p>
        </p:txBody>
      </p:sp>
      <p:pic>
        <p:nvPicPr>
          <p:cNvPr id="4" name="Content Placeholder 3" descr="C:\Users\RFC\Downloads\Photograph-Shakuntala Toshniwal.jpg"/>
          <p:cNvPicPr>
            <a:picLocks noGrp="1"/>
          </p:cNvPicPr>
          <p:nvPr>
            <p:ph idx="1"/>
          </p:nvPr>
        </p:nvPicPr>
        <p:blipFill>
          <a:blip r:embed="rId2" cstate="print"/>
          <a:srcRect l="8607" t="9096" r="8494" b="6513"/>
          <a:stretch>
            <a:fillRect/>
          </a:stretch>
        </p:blipFill>
        <p:spPr bwMode="auto">
          <a:xfrm>
            <a:off x="2928926" y="2071678"/>
            <a:ext cx="2643206" cy="3214710"/>
          </a:xfrm>
          <a:prstGeom prst="rect">
            <a:avLst/>
          </a:prstGeom>
          <a:noFill/>
          <a:ln w="9525">
            <a:noFill/>
            <a:miter lim="800000"/>
            <a:headEnd/>
            <a:tailEnd/>
          </a:ln>
        </p:spPr>
      </p:pic>
      <p:sp>
        <p:nvSpPr>
          <p:cNvPr id="5" name="Rectangle 4"/>
          <p:cNvSpPr/>
          <p:nvPr/>
        </p:nvSpPr>
        <p:spPr>
          <a:xfrm>
            <a:off x="2428860" y="5286388"/>
            <a:ext cx="3683637" cy="461665"/>
          </a:xfrm>
          <a:prstGeom prst="rect">
            <a:avLst/>
          </a:prstGeom>
        </p:spPr>
        <p:txBody>
          <a:bodyPr wrap="none">
            <a:spAutoFit/>
          </a:bodyPr>
          <a:lstStyle/>
          <a:p>
            <a:r>
              <a:rPr lang="en-US" sz="2400" b="1" dirty="0" smtClean="0">
                <a:latin typeface="Franklin Gothic Book" pitchFamily="34" charset="0"/>
              </a:rPr>
              <a:t>Smt. </a:t>
            </a:r>
            <a:r>
              <a:rPr lang="en-US" sz="2400" b="1" dirty="0" err="1" smtClean="0">
                <a:latin typeface="Franklin Gothic Book" pitchFamily="34" charset="0"/>
              </a:rPr>
              <a:t>Shakuntala</a:t>
            </a:r>
            <a:r>
              <a:rPr lang="en-US" sz="2400" b="1" dirty="0" smtClean="0">
                <a:latin typeface="Franklin Gothic Book" pitchFamily="34" charset="0"/>
              </a:rPr>
              <a:t> </a:t>
            </a:r>
            <a:r>
              <a:rPr lang="en-US" sz="2400" b="1" dirty="0" err="1" smtClean="0">
                <a:latin typeface="Franklin Gothic Book" pitchFamily="34" charset="0"/>
              </a:rPr>
              <a:t>Toshniwal</a:t>
            </a:r>
            <a:endParaRPr lang="en-US" sz="2400" dirty="0"/>
          </a:p>
        </p:txBody>
      </p:sp>
    </p:spTree>
  </p:cSld>
  <p:clrMapOvr>
    <a:masterClrMapping/>
  </p:clrMapOvr>
  <p:transition spd="med"/>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643074"/>
          </a:xfrm>
        </p:spPr>
        <p:txBody>
          <a:bodyPr>
            <a:normAutofit fontScale="90000"/>
          </a:bodyPr>
          <a:lstStyle/>
          <a:p>
            <a:pPr algn="ctr"/>
            <a:r>
              <a:rPr lang="en-US" sz="3700" b="1" dirty="0" smtClean="0">
                <a:latin typeface="Franklin Gothic Book" pitchFamily="34" charset="0"/>
              </a:rPr>
              <a:t>Rajasthan Financial Corporation {RFC}, </a:t>
            </a:r>
            <a:r>
              <a:rPr lang="en-US" sz="3700" b="1" dirty="0" err="1" smtClean="0">
                <a:latin typeface="Franklin Gothic Book" pitchFamily="34" charset="0"/>
              </a:rPr>
              <a:t>Jaipur</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Shreenath</a:t>
            </a:r>
            <a:r>
              <a:rPr lang="en-US" b="1" dirty="0" smtClean="0">
                <a:latin typeface="Franklin Gothic Book" pitchFamily="34" charset="0"/>
              </a:rPr>
              <a:t> Minerals</a:t>
            </a:r>
            <a:endParaRPr lang="en-US" dirty="0">
              <a:latin typeface="Franklin Gothic Book" pitchFamily="34" charset="0"/>
            </a:endParaRPr>
          </a:p>
        </p:txBody>
      </p:sp>
      <p:sp>
        <p:nvSpPr>
          <p:cNvPr id="3" name="Content Placeholder 2"/>
          <p:cNvSpPr>
            <a:spLocks noGrp="1"/>
          </p:cNvSpPr>
          <p:nvPr>
            <p:ph idx="1"/>
          </p:nvPr>
        </p:nvSpPr>
        <p:spPr>
          <a:xfrm>
            <a:off x="314324" y="2143116"/>
            <a:ext cx="8543956" cy="4525963"/>
          </a:xfrm>
        </p:spPr>
        <p:txBody>
          <a:bodyPr>
            <a:normAutofit lnSpcReduction="10000"/>
          </a:bodyPr>
          <a:lstStyle/>
          <a:p>
            <a:pPr marL="0" indent="0" algn="just">
              <a:lnSpc>
                <a:spcPct val="110000"/>
              </a:lnSpc>
              <a:spcBef>
                <a:spcPts val="0"/>
              </a:spcBef>
              <a:buNone/>
            </a:pPr>
            <a:r>
              <a:rPr lang="en-US" b="1" dirty="0" smtClean="0">
                <a:latin typeface="Franklin Gothic Book" pitchFamily="34" charset="0"/>
              </a:rPr>
              <a:t>M/s </a:t>
            </a:r>
            <a:r>
              <a:rPr lang="en-US" b="1" dirty="0" err="1" smtClean="0">
                <a:latin typeface="Franklin Gothic Book" pitchFamily="34" charset="0"/>
              </a:rPr>
              <a:t>Shreenath</a:t>
            </a:r>
            <a:r>
              <a:rPr lang="en-US" b="1" dirty="0" smtClean="0">
                <a:latin typeface="Franklin Gothic Book" pitchFamily="34" charset="0"/>
              </a:rPr>
              <a:t> Minerals was established in 1996 as a partnership concern by Smt. </a:t>
            </a:r>
            <a:r>
              <a:rPr lang="en-US" b="1" dirty="0" err="1" smtClean="0">
                <a:latin typeface="Franklin Gothic Book" pitchFamily="34" charset="0"/>
              </a:rPr>
              <a:t>Shakuntala</a:t>
            </a:r>
            <a:r>
              <a:rPr lang="en-US" b="1" dirty="0" smtClean="0">
                <a:latin typeface="Franklin Gothic Book" pitchFamily="34" charset="0"/>
              </a:rPr>
              <a:t> </a:t>
            </a:r>
            <a:r>
              <a:rPr lang="en-US" b="1" dirty="0" err="1" smtClean="0">
                <a:latin typeface="Franklin Gothic Book" pitchFamily="34" charset="0"/>
              </a:rPr>
              <a:t>Toshniwal</a:t>
            </a:r>
            <a:r>
              <a:rPr lang="en-US" b="1" dirty="0" smtClean="0">
                <a:latin typeface="Franklin Gothic Book" pitchFamily="34" charset="0"/>
              </a:rPr>
              <a:t> and Sh. </a:t>
            </a:r>
            <a:r>
              <a:rPr lang="en-US" b="1" dirty="0" err="1" smtClean="0">
                <a:latin typeface="Franklin Gothic Book" pitchFamily="34" charset="0"/>
              </a:rPr>
              <a:t>Radhey</a:t>
            </a:r>
            <a:r>
              <a:rPr lang="en-US" b="1" dirty="0" smtClean="0">
                <a:latin typeface="Franklin Gothic Book" pitchFamily="34" charset="0"/>
              </a:rPr>
              <a:t> </a:t>
            </a:r>
            <a:r>
              <a:rPr lang="en-US" b="1" dirty="0" err="1" smtClean="0">
                <a:latin typeface="Franklin Gothic Book" pitchFamily="34" charset="0"/>
              </a:rPr>
              <a:t>Shyam</a:t>
            </a:r>
            <a:r>
              <a:rPr lang="en-US" b="1" dirty="0" smtClean="0">
                <a:latin typeface="Franklin Gothic Book" pitchFamily="34" charset="0"/>
              </a:rPr>
              <a:t> </a:t>
            </a:r>
            <a:r>
              <a:rPr lang="en-US" b="1" dirty="0" err="1" smtClean="0">
                <a:latin typeface="Franklin Gothic Book" pitchFamily="34" charset="0"/>
              </a:rPr>
              <a:t>Toshniwal</a:t>
            </a:r>
            <a:r>
              <a:rPr lang="en-US" b="1" dirty="0" smtClean="0">
                <a:latin typeface="Franklin Gothic Book" pitchFamily="34" charset="0"/>
              </a:rPr>
              <a:t> at Udaipur with financial assistance from RFC to make mineral based products. Subsequently as the production expanded the unit took further assistance from the Corporation.  The unit has been prompt in repayment of its loans.</a:t>
            </a: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643074"/>
          </a:xfrm>
        </p:spPr>
        <p:txBody>
          <a:bodyPr>
            <a:normAutofit fontScale="90000"/>
          </a:bodyPr>
          <a:lstStyle/>
          <a:p>
            <a:pPr algn="ctr"/>
            <a:r>
              <a:rPr lang="en-US" sz="3700" b="1" dirty="0" smtClean="0">
                <a:latin typeface="Franklin Gothic Book" pitchFamily="34" charset="0"/>
              </a:rPr>
              <a:t>Rajasthan Financial Corporation {RFC}, </a:t>
            </a:r>
            <a:r>
              <a:rPr lang="en-US" sz="3700" b="1" dirty="0" err="1" smtClean="0">
                <a:latin typeface="Franklin Gothic Book" pitchFamily="34" charset="0"/>
              </a:rPr>
              <a:t>Jaipur</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AHA 3D Innovations Pvt. Ltd</a:t>
            </a:r>
            <a:endParaRPr lang="en-US" dirty="0">
              <a:latin typeface="Franklin Gothic Book" pitchFamily="34" charset="0"/>
            </a:endParaRPr>
          </a:p>
        </p:txBody>
      </p:sp>
      <p:pic>
        <p:nvPicPr>
          <p:cNvPr id="81926" name="Picture 6"/>
          <p:cNvPicPr>
            <a:picLocks noChangeAspect="1" noChangeArrowheads="1"/>
          </p:cNvPicPr>
          <p:nvPr/>
        </p:nvPicPr>
        <p:blipFill>
          <a:blip r:embed="rId2"/>
          <a:srcRect l="2500" t="746" r="1666" b="2985"/>
          <a:stretch>
            <a:fillRect/>
          </a:stretch>
        </p:blipFill>
        <p:spPr bwMode="auto">
          <a:xfrm>
            <a:off x="5429256" y="2208962"/>
            <a:ext cx="3483136" cy="4359600"/>
          </a:xfrm>
          <a:prstGeom prst="rect">
            <a:avLst/>
          </a:prstGeom>
          <a:noFill/>
          <a:ln w="9525">
            <a:noFill/>
            <a:miter lim="800000"/>
            <a:headEnd/>
            <a:tailEnd/>
          </a:ln>
          <a:effectLst/>
        </p:spPr>
      </p:pic>
      <p:pic>
        <p:nvPicPr>
          <p:cNvPr id="9" name="Picture 8" descr="C:\Users\RFC\Downloads\Aha Partner.jpg"/>
          <p:cNvPicPr/>
          <p:nvPr/>
        </p:nvPicPr>
        <p:blipFill>
          <a:blip r:embed="rId3"/>
          <a:srcRect/>
          <a:stretch>
            <a:fillRect/>
          </a:stretch>
        </p:blipFill>
        <p:spPr bwMode="auto">
          <a:xfrm>
            <a:off x="214282" y="2214554"/>
            <a:ext cx="1928826" cy="2643206"/>
          </a:xfrm>
          <a:prstGeom prst="rect">
            <a:avLst/>
          </a:prstGeom>
          <a:noFill/>
          <a:ln w="9525">
            <a:noFill/>
            <a:miter lim="800000"/>
            <a:headEnd/>
            <a:tailEnd/>
          </a:ln>
        </p:spPr>
      </p:pic>
      <p:pic>
        <p:nvPicPr>
          <p:cNvPr id="81927" name="Picture 7"/>
          <p:cNvPicPr>
            <a:picLocks noChangeAspect="1" noChangeArrowheads="1"/>
          </p:cNvPicPr>
          <p:nvPr/>
        </p:nvPicPr>
        <p:blipFill>
          <a:blip r:embed="rId4"/>
          <a:srcRect t="53333"/>
          <a:stretch>
            <a:fillRect/>
          </a:stretch>
        </p:blipFill>
        <p:spPr bwMode="auto">
          <a:xfrm>
            <a:off x="2285984" y="2214554"/>
            <a:ext cx="3071834" cy="4357718"/>
          </a:xfrm>
          <a:prstGeom prst="rect">
            <a:avLst/>
          </a:prstGeom>
          <a:noFill/>
          <a:ln w="9525">
            <a:noFill/>
            <a:miter lim="800000"/>
            <a:headEnd/>
            <a:tailEnd/>
          </a:ln>
          <a:effectLst/>
        </p:spPr>
      </p:pic>
    </p:spTree>
  </p:cSld>
  <p:clrMapOvr>
    <a:masterClrMapping/>
  </p:clrMapOvr>
  <p:transition spd="med"/>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643074"/>
          </a:xfrm>
        </p:spPr>
        <p:txBody>
          <a:bodyPr>
            <a:normAutofit fontScale="90000"/>
          </a:bodyPr>
          <a:lstStyle/>
          <a:p>
            <a:pPr algn="ctr"/>
            <a:r>
              <a:rPr lang="en-US" sz="3700" b="1" dirty="0" smtClean="0">
                <a:latin typeface="Franklin Gothic Book" pitchFamily="34" charset="0"/>
              </a:rPr>
              <a:t>Rajasthan Financial Corporation {RFC}, </a:t>
            </a:r>
            <a:r>
              <a:rPr lang="en-US" sz="3700" b="1" dirty="0" err="1" smtClean="0">
                <a:latin typeface="Franklin Gothic Book" pitchFamily="34" charset="0"/>
              </a:rPr>
              <a:t>Jaipur</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AHA 3D Innovations Pvt. Ltd</a:t>
            </a:r>
            <a:endParaRPr lang="en-US" dirty="0">
              <a:latin typeface="Franklin Gothic Book" pitchFamily="34" charset="0"/>
            </a:endParaRPr>
          </a:p>
        </p:txBody>
      </p:sp>
      <p:sp>
        <p:nvSpPr>
          <p:cNvPr id="3" name="Content Placeholder 2"/>
          <p:cNvSpPr>
            <a:spLocks noGrp="1"/>
          </p:cNvSpPr>
          <p:nvPr>
            <p:ph idx="1"/>
          </p:nvPr>
        </p:nvSpPr>
        <p:spPr>
          <a:xfrm>
            <a:off x="314324" y="2143116"/>
            <a:ext cx="8543956" cy="4525963"/>
          </a:xfrm>
        </p:spPr>
        <p:txBody>
          <a:bodyPr>
            <a:normAutofit fontScale="85000" lnSpcReduction="10000"/>
          </a:bodyPr>
          <a:lstStyle/>
          <a:p>
            <a:pPr marL="0" indent="0" algn="just">
              <a:lnSpc>
                <a:spcPct val="120000"/>
              </a:lnSpc>
              <a:spcBef>
                <a:spcPts val="0"/>
              </a:spcBef>
              <a:buNone/>
            </a:pPr>
            <a:r>
              <a:rPr lang="en-US" b="1" dirty="0" smtClean="0">
                <a:latin typeface="Franklin Gothic Book" pitchFamily="34" charset="0"/>
              </a:rPr>
              <a:t>Aha 3D was founded in 2010 in </a:t>
            </a:r>
            <a:r>
              <a:rPr lang="en-US" b="1" dirty="0" err="1" smtClean="0">
                <a:latin typeface="Franklin Gothic Book" pitchFamily="34" charset="0"/>
              </a:rPr>
              <a:t>Jaipur</a:t>
            </a:r>
            <a:r>
              <a:rPr lang="en-US" b="1" dirty="0" smtClean="0">
                <a:latin typeface="Franklin Gothic Book" pitchFamily="34" charset="0"/>
              </a:rPr>
              <a:t> by Shri </a:t>
            </a:r>
            <a:r>
              <a:rPr lang="en-US" b="1" dirty="0" err="1" smtClean="0">
                <a:latin typeface="Franklin Gothic Book" pitchFamily="34" charset="0"/>
              </a:rPr>
              <a:t>Aakash</a:t>
            </a:r>
            <a:r>
              <a:rPr lang="en-US" b="1" dirty="0" smtClean="0">
                <a:latin typeface="Franklin Gothic Book" pitchFamily="34" charset="0"/>
              </a:rPr>
              <a:t> with financial assistance from RFC.  The company is involved in developing 3D printing technologies, and also serves as a platform for high technology indigenous research and offers globally competitive features. The Aha3D machines has been certified with ISO 9001:2008 certification.  The company is developing in-house design for machine design which includes embedded firmware, application software, core electronics and </a:t>
            </a:r>
            <a:r>
              <a:rPr lang="en-US" b="1" dirty="0" err="1" smtClean="0">
                <a:latin typeface="Franklin Gothic Book" pitchFamily="34" charset="0"/>
              </a:rPr>
              <a:t>mechatronics</a:t>
            </a:r>
            <a:r>
              <a:rPr lang="en-US" b="1" dirty="0" smtClean="0">
                <a:latin typeface="Franklin Gothic Book" pitchFamily="34" charset="0"/>
              </a:rPr>
              <a:t>. </a:t>
            </a:r>
          </a:p>
        </p:txBody>
      </p:sp>
    </p:spTree>
  </p:cSld>
  <p:clrMapOvr>
    <a:masterClrMapping/>
  </p:clrMapOvr>
  <p:transition spd="med"/>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643074"/>
          </a:xfrm>
        </p:spPr>
        <p:txBody>
          <a:bodyPr>
            <a:normAutofit fontScale="90000"/>
          </a:bodyPr>
          <a:lstStyle/>
          <a:p>
            <a:r>
              <a:rPr lang="en-US" sz="3700" b="1" dirty="0" err="1" smtClean="0">
                <a:latin typeface="Franklin Gothic Book" pitchFamily="34" charset="0"/>
              </a:rPr>
              <a:t>Tamilnadu</a:t>
            </a:r>
            <a:r>
              <a:rPr lang="en-US" sz="3700" b="1" dirty="0" smtClean="0">
                <a:latin typeface="Franklin Gothic Book" pitchFamily="34" charset="0"/>
              </a:rPr>
              <a:t> Industrial Investment Corporation Limited {TIIC}, Chennai </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Excellent Hi-Care Pvt. Ltd.</a:t>
            </a:r>
            <a:endParaRPr lang="en-US" dirty="0">
              <a:latin typeface="Franklin Gothic Book" pitchFamily="34" charset="0"/>
            </a:endParaRPr>
          </a:p>
        </p:txBody>
      </p:sp>
      <p:pic>
        <p:nvPicPr>
          <p:cNvPr id="22529" name="Picture 1" descr="E:\Desktop\My Document\AWARDS\AWARDS 2019\awardees\TIIC\Excellant Hicare  Pvt. LtdThirupathy Sir PHOTO.jpg"/>
          <p:cNvPicPr>
            <a:picLocks noChangeAspect="1" noChangeArrowheads="1"/>
          </p:cNvPicPr>
          <p:nvPr/>
        </p:nvPicPr>
        <p:blipFill>
          <a:blip r:embed="rId2"/>
          <a:srcRect/>
          <a:stretch>
            <a:fillRect/>
          </a:stretch>
        </p:blipFill>
        <p:spPr bwMode="auto">
          <a:xfrm>
            <a:off x="541037" y="2143116"/>
            <a:ext cx="1744947" cy="2286016"/>
          </a:xfrm>
          <a:prstGeom prst="rect">
            <a:avLst/>
          </a:prstGeom>
          <a:noFill/>
        </p:spPr>
      </p:pic>
      <p:pic>
        <p:nvPicPr>
          <p:cNvPr id="22530" name="Picture 2" descr="E:\Desktop\My Document\AWARDS\AWARDS 2019\awardees\TIIC\Excellant Hicare  Pvt. LtdCOMPANY PHOTO.jpg"/>
          <p:cNvPicPr>
            <a:picLocks noChangeAspect="1" noChangeArrowheads="1"/>
          </p:cNvPicPr>
          <p:nvPr/>
        </p:nvPicPr>
        <p:blipFill>
          <a:blip r:embed="rId3" cstate="print"/>
          <a:srcRect/>
          <a:stretch>
            <a:fillRect/>
          </a:stretch>
        </p:blipFill>
        <p:spPr bwMode="auto">
          <a:xfrm>
            <a:off x="3071802" y="2143116"/>
            <a:ext cx="5844330" cy="4286280"/>
          </a:xfrm>
          <a:prstGeom prst="rect">
            <a:avLst/>
          </a:prstGeom>
          <a:noFill/>
        </p:spPr>
      </p:pic>
      <p:sp>
        <p:nvSpPr>
          <p:cNvPr id="6" name="Rectangle 5"/>
          <p:cNvSpPr/>
          <p:nvPr/>
        </p:nvSpPr>
        <p:spPr>
          <a:xfrm>
            <a:off x="428596" y="4416990"/>
            <a:ext cx="2014078" cy="369332"/>
          </a:xfrm>
          <a:prstGeom prst="rect">
            <a:avLst/>
          </a:prstGeom>
        </p:spPr>
        <p:txBody>
          <a:bodyPr wrap="none">
            <a:spAutoFit/>
          </a:bodyPr>
          <a:lstStyle/>
          <a:p>
            <a:r>
              <a:rPr lang="en-US" b="1" dirty="0" smtClean="0">
                <a:latin typeface="Franklin Gothic Book" pitchFamily="34" charset="0"/>
              </a:rPr>
              <a:t>Shri M. </a:t>
            </a:r>
            <a:r>
              <a:rPr lang="en-US" b="1" dirty="0" err="1" smtClean="0">
                <a:latin typeface="Franklin Gothic Book" pitchFamily="34" charset="0"/>
              </a:rPr>
              <a:t>Thirupathy</a:t>
            </a:r>
            <a:r>
              <a:rPr lang="en-US" b="1" dirty="0" smtClean="0">
                <a:latin typeface="Franklin Gothic Book" pitchFamily="34" charset="0"/>
              </a:rPr>
              <a:t> </a:t>
            </a:r>
            <a:endParaRPr lang="en-US" dirty="0"/>
          </a:p>
        </p:txBody>
      </p:sp>
    </p:spTree>
  </p:cSld>
  <p:clrMapOvr>
    <a:masterClrMapping/>
  </p:clrMapOvr>
  <p:transition spd="med"/>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928826"/>
          </a:xfrm>
        </p:spPr>
        <p:txBody>
          <a:bodyPr>
            <a:normAutofit fontScale="90000"/>
          </a:bodyPr>
          <a:lstStyle/>
          <a:p>
            <a:r>
              <a:rPr lang="en-US" sz="3700" b="1" dirty="0" err="1" smtClean="0">
                <a:latin typeface="Franklin Gothic Book" pitchFamily="34" charset="0"/>
              </a:rPr>
              <a:t>Tamilnadu</a:t>
            </a:r>
            <a:r>
              <a:rPr lang="en-US" sz="3700" b="1" dirty="0" smtClean="0">
                <a:latin typeface="Franklin Gothic Book" pitchFamily="34" charset="0"/>
              </a:rPr>
              <a:t> Industrial Investment Corporation Limited {TIIC}, Chennai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Excellent Hi-Care Pvt. Ltd.</a:t>
            </a:r>
            <a:endParaRPr lang="en-US" dirty="0">
              <a:latin typeface="Franklin Gothic Book" pitchFamily="34" charset="0"/>
            </a:endParaRPr>
          </a:p>
        </p:txBody>
      </p:sp>
      <p:sp>
        <p:nvSpPr>
          <p:cNvPr id="3" name="Content Placeholder 2"/>
          <p:cNvSpPr>
            <a:spLocks noGrp="1"/>
          </p:cNvSpPr>
          <p:nvPr>
            <p:ph idx="1"/>
          </p:nvPr>
        </p:nvSpPr>
        <p:spPr>
          <a:xfrm>
            <a:off x="314324" y="2571744"/>
            <a:ext cx="8543956" cy="4097335"/>
          </a:xfrm>
        </p:spPr>
        <p:txBody>
          <a:bodyPr>
            <a:normAutofit fontScale="85000" lnSpcReduction="10000"/>
          </a:bodyPr>
          <a:lstStyle/>
          <a:p>
            <a:pPr marL="0" indent="0" algn="just">
              <a:lnSpc>
                <a:spcPct val="110000"/>
              </a:lnSpc>
              <a:spcBef>
                <a:spcPts val="0"/>
              </a:spcBef>
              <a:buNone/>
            </a:pPr>
            <a:r>
              <a:rPr lang="en-US" b="1" dirty="0" smtClean="0">
                <a:latin typeface="Franklin Gothic Book" pitchFamily="34" charset="0"/>
              </a:rPr>
              <a:t>Shri M. </a:t>
            </a:r>
            <a:r>
              <a:rPr lang="en-US" b="1" dirty="0" err="1" smtClean="0">
                <a:latin typeface="Franklin Gothic Book" pitchFamily="34" charset="0"/>
              </a:rPr>
              <a:t>Thirupathy</a:t>
            </a:r>
            <a:r>
              <a:rPr lang="en-US" b="1" dirty="0" smtClean="0">
                <a:latin typeface="Franklin Gothic Book" pitchFamily="34" charset="0"/>
              </a:rPr>
              <a:t> is a first generation entrepreneur.  He established M/s Excellent Hi Care Pvt. Ltd. in the year 2012 with financial assistance from TIIC and makes Premium Intraocular Lenses and </a:t>
            </a:r>
            <a:r>
              <a:rPr lang="en-US" b="1" dirty="0" err="1" smtClean="0">
                <a:latin typeface="Franklin Gothic Book" pitchFamily="34" charset="0"/>
              </a:rPr>
              <a:t>Opthalmic</a:t>
            </a:r>
            <a:r>
              <a:rPr lang="en-US" b="1" dirty="0" smtClean="0">
                <a:latin typeface="Franklin Gothic Book" pitchFamily="34" charset="0"/>
              </a:rPr>
              <a:t> Surgical Blades and is one of the leading Intraocular Lenses manufacturers in India.  The “Optima” brand of products made by the unit are sold all over India and exported to 39 countries.  The unit has been awarded European quality certificate (CE), FDA-India, ISO 13485.</a:t>
            </a:r>
          </a:p>
          <a:p>
            <a:pPr marL="0" indent="0" algn="just">
              <a:lnSpc>
                <a:spcPct val="110000"/>
              </a:lnSpc>
              <a:spcBef>
                <a:spcPts val="0"/>
              </a:spcBef>
              <a:buNone/>
            </a:pP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643074"/>
          </a:xfrm>
        </p:spPr>
        <p:txBody>
          <a:bodyPr>
            <a:normAutofit fontScale="90000"/>
          </a:bodyPr>
          <a:lstStyle/>
          <a:p>
            <a:r>
              <a:rPr lang="en-US" sz="3700" b="1" dirty="0" err="1" smtClean="0">
                <a:latin typeface="Franklin Gothic Book" pitchFamily="34" charset="0"/>
              </a:rPr>
              <a:t>Tamilnadu</a:t>
            </a:r>
            <a:r>
              <a:rPr lang="en-US" sz="3700" b="1" dirty="0" smtClean="0">
                <a:latin typeface="Franklin Gothic Book" pitchFamily="34" charset="0"/>
              </a:rPr>
              <a:t> Industrial Investment Corporation Limited {TIIC}, Chennai </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Numaan</a:t>
            </a:r>
            <a:r>
              <a:rPr lang="en-US" b="1" dirty="0" smtClean="0">
                <a:latin typeface="Franklin Gothic Book" pitchFamily="34" charset="0"/>
              </a:rPr>
              <a:t> Industries</a:t>
            </a:r>
            <a:endParaRPr lang="en-US" dirty="0">
              <a:latin typeface="Franklin Gothic Book" pitchFamily="34" charset="0"/>
            </a:endParaRPr>
          </a:p>
        </p:txBody>
      </p:sp>
      <p:pic>
        <p:nvPicPr>
          <p:cNvPr id="20481" name="Picture 1"/>
          <p:cNvPicPr>
            <a:picLocks noChangeAspect="1" noChangeArrowheads="1"/>
          </p:cNvPicPr>
          <p:nvPr/>
        </p:nvPicPr>
        <p:blipFill>
          <a:blip r:embed="rId2"/>
          <a:srcRect/>
          <a:stretch>
            <a:fillRect/>
          </a:stretch>
        </p:blipFill>
        <p:spPr bwMode="auto">
          <a:xfrm>
            <a:off x="214281" y="2071678"/>
            <a:ext cx="2214579" cy="2928958"/>
          </a:xfrm>
          <a:prstGeom prst="rect">
            <a:avLst/>
          </a:prstGeom>
          <a:noFill/>
          <a:ln w="9525">
            <a:noFill/>
            <a:miter lim="800000"/>
            <a:headEnd/>
            <a:tailEnd/>
          </a:ln>
        </p:spPr>
      </p:pic>
      <p:pic>
        <p:nvPicPr>
          <p:cNvPr id="20482" name="Picture 2"/>
          <p:cNvPicPr>
            <a:picLocks noChangeAspect="1" noChangeArrowheads="1"/>
          </p:cNvPicPr>
          <p:nvPr/>
        </p:nvPicPr>
        <p:blipFill>
          <a:blip r:embed="rId3"/>
          <a:srcRect/>
          <a:stretch>
            <a:fillRect/>
          </a:stretch>
        </p:blipFill>
        <p:spPr bwMode="auto">
          <a:xfrm>
            <a:off x="5537585" y="2000240"/>
            <a:ext cx="3339727" cy="4643470"/>
          </a:xfrm>
          <a:prstGeom prst="rect">
            <a:avLst/>
          </a:prstGeom>
          <a:noFill/>
          <a:ln w="9525">
            <a:noFill/>
            <a:miter lim="800000"/>
            <a:headEnd/>
            <a:tailEnd/>
          </a:ln>
        </p:spPr>
      </p:pic>
      <p:pic>
        <p:nvPicPr>
          <p:cNvPr id="20483" name="Picture 4"/>
          <p:cNvPicPr>
            <a:picLocks noChangeAspect="1" noChangeArrowheads="1"/>
          </p:cNvPicPr>
          <p:nvPr/>
        </p:nvPicPr>
        <p:blipFill>
          <a:blip r:embed="rId4"/>
          <a:srcRect b="20050"/>
          <a:stretch>
            <a:fillRect/>
          </a:stretch>
        </p:blipFill>
        <p:spPr bwMode="auto">
          <a:xfrm>
            <a:off x="2571736" y="2000240"/>
            <a:ext cx="2943225" cy="4643470"/>
          </a:xfrm>
          <a:prstGeom prst="rect">
            <a:avLst/>
          </a:prstGeom>
          <a:noFill/>
          <a:ln w="9525">
            <a:noFill/>
            <a:miter lim="800000"/>
            <a:headEnd/>
            <a:tailEnd/>
          </a:ln>
        </p:spPr>
      </p:pic>
      <p:sp>
        <p:nvSpPr>
          <p:cNvPr id="7" name="Rectangle 6"/>
          <p:cNvSpPr/>
          <p:nvPr/>
        </p:nvSpPr>
        <p:spPr>
          <a:xfrm>
            <a:off x="182072" y="5000636"/>
            <a:ext cx="2318226" cy="369332"/>
          </a:xfrm>
          <a:prstGeom prst="rect">
            <a:avLst/>
          </a:prstGeom>
        </p:spPr>
        <p:txBody>
          <a:bodyPr wrap="square">
            <a:spAutoFit/>
          </a:bodyPr>
          <a:lstStyle/>
          <a:p>
            <a:r>
              <a:rPr lang="en-US" b="1" dirty="0" smtClean="0">
                <a:latin typeface="Franklin Gothic Book" pitchFamily="34" charset="0"/>
              </a:rPr>
              <a:t>Shri S. </a:t>
            </a:r>
            <a:r>
              <a:rPr lang="en-US" b="1" dirty="0" err="1" smtClean="0">
                <a:latin typeface="Franklin Gothic Book" pitchFamily="34" charset="0"/>
              </a:rPr>
              <a:t>Ravindran</a:t>
            </a:r>
            <a:r>
              <a:rPr lang="en-US" b="1" dirty="0" smtClean="0">
                <a:latin typeface="Franklin Gothic Book" pitchFamily="34" charset="0"/>
              </a:rPr>
              <a:t> </a:t>
            </a:r>
            <a:endParaRPr lang="en-US" dirty="0"/>
          </a:p>
        </p:txBody>
      </p:sp>
    </p:spTree>
  </p:cSld>
  <p:clrMapOvr>
    <a:masterClrMapping/>
  </p:clrMapOvr>
  <p:transition spd="med"/>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2071702"/>
          </a:xfrm>
        </p:spPr>
        <p:txBody>
          <a:bodyPr>
            <a:normAutofit fontScale="90000"/>
          </a:bodyPr>
          <a:lstStyle/>
          <a:p>
            <a:r>
              <a:rPr lang="en-US" sz="3700" b="1" dirty="0" err="1" smtClean="0">
                <a:latin typeface="Franklin Gothic Book" pitchFamily="34" charset="0"/>
              </a:rPr>
              <a:t>Tamilnadu</a:t>
            </a:r>
            <a:r>
              <a:rPr lang="en-US" sz="3700" b="1" dirty="0" smtClean="0">
                <a:latin typeface="Franklin Gothic Book" pitchFamily="34" charset="0"/>
              </a:rPr>
              <a:t> Industrial Investment Corporation Limited {TIIC}, Chennai </a:t>
            </a:r>
            <a:br>
              <a:rPr lang="en-US" sz="3700" b="1" dirty="0" smtClean="0">
                <a:latin typeface="Franklin Gothic Book" pitchFamily="34" charset="0"/>
              </a:rPr>
            </a:b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a:t>
            </a:r>
            <a:r>
              <a:rPr lang="en-US" b="1" dirty="0" err="1" smtClean="0">
                <a:latin typeface="Franklin Gothic Book" pitchFamily="34" charset="0"/>
              </a:rPr>
              <a:t>Numaan</a:t>
            </a:r>
            <a:r>
              <a:rPr lang="en-US" b="1" dirty="0" smtClean="0">
                <a:latin typeface="Franklin Gothic Book" pitchFamily="34" charset="0"/>
              </a:rPr>
              <a:t> Industries</a:t>
            </a:r>
            <a:endParaRPr lang="en-US" dirty="0">
              <a:latin typeface="Franklin Gothic Book" pitchFamily="34" charset="0"/>
            </a:endParaRPr>
          </a:p>
        </p:txBody>
      </p:sp>
      <p:sp>
        <p:nvSpPr>
          <p:cNvPr id="3" name="Content Placeholder 2"/>
          <p:cNvSpPr>
            <a:spLocks noGrp="1"/>
          </p:cNvSpPr>
          <p:nvPr>
            <p:ph idx="1"/>
          </p:nvPr>
        </p:nvSpPr>
        <p:spPr>
          <a:xfrm>
            <a:off x="314324" y="2500306"/>
            <a:ext cx="8543956" cy="4168773"/>
          </a:xfrm>
        </p:spPr>
        <p:txBody>
          <a:bodyPr>
            <a:normAutofit fontScale="77500" lnSpcReduction="20000"/>
          </a:bodyPr>
          <a:lstStyle/>
          <a:p>
            <a:pPr marL="0" indent="0" algn="just">
              <a:lnSpc>
                <a:spcPct val="120000"/>
              </a:lnSpc>
              <a:spcBef>
                <a:spcPts val="0"/>
              </a:spcBef>
              <a:buNone/>
            </a:pPr>
            <a:endParaRPr lang="en-US" b="1" dirty="0" smtClean="0">
              <a:latin typeface="Franklin Gothic Book" pitchFamily="34" charset="0"/>
            </a:endParaRPr>
          </a:p>
          <a:p>
            <a:pPr marL="0" indent="0" algn="just">
              <a:lnSpc>
                <a:spcPct val="120000"/>
              </a:lnSpc>
              <a:spcBef>
                <a:spcPts val="0"/>
              </a:spcBef>
              <a:buNone/>
            </a:pPr>
            <a:r>
              <a:rPr lang="en-US" b="1" dirty="0" smtClean="0">
                <a:latin typeface="Franklin Gothic Book" pitchFamily="34" charset="0"/>
              </a:rPr>
              <a:t>M/s </a:t>
            </a:r>
            <a:r>
              <a:rPr lang="en-US" b="1" dirty="0" err="1" smtClean="0">
                <a:latin typeface="Franklin Gothic Book" pitchFamily="34" charset="0"/>
              </a:rPr>
              <a:t>Numann</a:t>
            </a:r>
            <a:r>
              <a:rPr lang="en-US" b="1" dirty="0" smtClean="0">
                <a:latin typeface="Franklin Gothic Book" pitchFamily="34" charset="0"/>
              </a:rPr>
              <a:t> Industries was promoted in the year 1998 by Shri S. </a:t>
            </a:r>
            <a:r>
              <a:rPr lang="en-US" b="1" dirty="0" err="1" smtClean="0">
                <a:latin typeface="Franklin Gothic Book" pitchFamily="34" charset="0"/>
              </a:rPr>
              <a:t>Ravindran</a:t>
            </a:r>
            <a:r>
              <a:rPr lang="en-US" b="1" dirty="0" smtClean="0">
                <a:latin typeface="Franklin Gothic Book" pitchFamily="34" charset="0"/>
              </a:rPr>
              <a:t> as a proprietorship concern with financial assistance from TIIC.  The unit has developed more than 500 components applicable to two/four wheelers and heavy vehicles. Because of its excellent design and development of its components and timely delivery, the concern has now became TIER-I vendor to MNC’s such as TENNECO, MANN+HAMMEL, SOGEFI-MNR, etc.</a:t>
            </a:r>
          </a:p>
          <a:p>
            <a:pPr marL="0" indent="0" algn="just">
              <a:lnSpc>
                <a:spcPct val="120000"/>
              </a:lnSpc>
              <a:spcBef>
                <a:spcPts val="0"/>
              </a:spcBef>
              <a:buNone/>
            </a:pPr>
            <a:endParaRPr lang="en-US" b="1" dirty="0">
              <a:latin typeface="Franklin Gothic Book" pitchFamily="34" charset="0"/>
            </a:endParaRPr>
          </a:p>
        </p:txBody>
      </p:sp>
    </p:spTree>
  </p:cSld>
  <p:clrMapOvr>
    <a:masterClrMapping/>
  </p:clrMapOvr>
  <p:transition spd="med"/>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1643074"/>
          </a:xfrm>
        </p:spPr>
        <p:txBody>
          <a:bodyPr>
            <a:normAutofit fontScale="90000"/>
          </a:bodyPr>
          <a:lstStyle/>
          <a:p>
            <a:r>
              <a:rPr lang="en-US" sz="3700" b="1" dirty="0" err="1" smtClean="0">
                <a:latin typeface="Franklin Gothic Book" pitchFamily="34" charset="0"/>
              </a:rPr>
              <a:t>Tamilnadu</a:t>
            </a:r>
            <a:r>
              <a:rPr lang="en-US" sz="3700" b="1" dirty="0" smtClean="0">
                <a:latin typeface="Franklin Gothic Book" pitchFamily="34" charset="0"/>
              </a:rPr>
              <a:t> Industrial Investment Corporation Limited {TIIC}, Chennai </a:t>
            </a:r>
            <a:r>
              <a:rPr lang="en-US" b="1" dirty="0" smtClean="0">
                <a:latin typeface="Franklin Gothic Book" pitchFamily="34" charset="0"/>
              </a:rPr>
              <a:t/>
            </a:r>
            <a:br>
              <a:rPr lang="en-US" b="1" dirty="0" smtClean="0">
                <a:latin typeface="Franklin Gothic Book" pitchFamily="34" charset="0"/>
              </a:rPr>
            </a:br>
            <a:r>
              <a:rPr lang="en-US" b="1" dirty="0" smtClean="0">
                <a:latin typeface="Franklin Gothic Book" pitchFamily="34" charset="0"/>
              </a:rPr>
              <a:t>M/s World Innovation Technologies</a:t>
            </a:r>
            <a:endParaRPr lang="en-US" dirty="0">
              <a:latin typeface="Franklin Gothic Book" pitchFamily="34" charset="0"/>
            </a:endParaRPr>
          </a:p>
        </p:txBody>
      </p:sp>
      <p:sp>
        <p:nvSpPr>
          <p:cNvPr id="3" name="Content Placeholder 2"/>
          <p:cNvSpPr>
            <a:spLocks noGrp="1"/>
          </p:cNvSpPr>
          <p:nvPr>
            <p:ph idx="1"/>
          </p:nvPr>
        </p:nvSpPr>
        <p:spPr>
          <a:xfrm>
            <a:off x="314324" y="2143116"/>
            <a:ext cx="8543956" cy="4525963"/>
          </a:xfrm>
        </p:spPr>
        <p:txBody>
          <a:bodyPr>
            <a:normAutofit/>
          </a:bodyPr>
          <a:lstStyle/>
          <a:p>
            <a:pPr marL="0" indent="0" algn="just">
              <a:lnSpc>
                <a:spcPct val="120000"/>
              </a:lnSpc>
              <a:spcBef>
                <a:spcPts val="0"/>
              </a:spcBef>
              <a:buNone/>
            </a:pPr>
            <a:endParaRPr lang="en-US" b="1" dirty="0" smtClean="0">
              <a:latin typeface="Franklin Gothic Book" pitchFamily="34" charset="0"/>
            </a:endParaRPr>
          </a:p>
          <a:p>
            <a:pPr marL="0" indent="0" algn="just">
              <a:lnSpc>
                <a:spcPct val="120000"/>
              </a:lnSpc>
              <a:spcBef>
                <a:spcPts val="0"/>
              </a:spcBef>
              <a:buNone/>
            </a:pPr>
            <a:endParaRPr lang="en-US" b="1" dirty="0">
              <a:latin typeface="Franklin Gothic Book" pitchFamily="34" charset="0"/>
            </a:endParaRPr>
          </a:p>
        </p:txBody>
      </p:sp>
      <p:pic>
        <p:nvPicPr>
          <p:cNvPr id="18433" name="Picture 1" descr="E:\Desktop\My Document\AWARDS\AWARDS 2019\awardees\TIIC\WORLD INOVATION\PHOTO 7.jpeg"/>
          <p:cNvPicPr>
            <a:picLocks noChangeAspect="1" noChangeArrowheads="1"/>
          </p:cNvPicPr>
          <p:nvPr/>
        </p:nvPicPr>
        <p:blipFill>
          <a:blip r:embed="rId2"/>
          <a:srcRect t="13541" r="2343" b="7291"/>
          <a:stretch>
            <a:fillRect/>
          </a:stretch>
        </p:blipFill>
        <p:spPr bwMode="auto">
          <a:xfrm>
            <a:off x="4500562" y="2000240"/>
            <a:ext cx="4500594" cy="4143404"/>
          </a:xfrm>
          <a:prstGeom prst="rect">
            <a:avLst/>
          </a:prstGeom>
          <a:noFill/>
        </p:spPr>
      </p:pic>
      <p:pic>
        <p:nvPicPr>
          <p:cNvPr id="18434" name="Picture 2" descr="E:\Desktop\My Document\AWARDS\AWARDS 2019\awardees\TIIC\WORLD INOVATION\PHOTO 2.jpeg"/>
          <p:cNvPicPr>
            <a:picLocks noChangeAspect="1" noChangeArrowheads="1"/>
          </p:cNvPicPr>
          <p:nvPr/>
        </p:nvPicPr>
        <p:blipFill>
          <a:blip r:embed="rId3"/>
          <a:srcRect b="20690"/>
          <a:stretch>
            <a:fillRect/>
          </a:stretch>
        </p:blipFill>
        <p:spPr bwMode="auto">
          <a:xfrm>
            <a:off x="142844" y="2000240"/>
            <a:ext cx="4286280" cy="4143404"/>
          </a:xfrm>
          <a:prstGeom prst="rect">
            <a:avLst/>
          </a:prstGeom>
          <a:noFill/>
        </p:spPr>
      </p:pic>
      <p:sp>
        <p:nvSpPr>
          <p:cNvPr id="7" name="Rectangle 6"/>
          <p:cNvSpPr/>
          <p:nvPr/>
        </p:nvSpPr>
        <p:spPr>
          <a:xfrm>
            <a:off x="142844" y="6143644"/>
            <a:ext cx="2012089" cy="369332"/>
          </a:xfrm>
          <a:prstGeom prst="rect">
            <a:avLst/>
          </a:prstGeom>
        </p:spPr>
        <p:txBody>
          <a:bodyPr wrap="none">
            <a:spAutoFit/>
          </a:bodyPr>
          <a:lstStyle/>
          <a:p>
            <a:r>
              <a:rPr lang="en-US" b="1" dirty="0" smtClean="0">
                <a:latin typeface="Franklin Gothic Book" pitchFamily="34" charset="0"/>
                <a:ea typeface="Georgia" pitchFamily="18" charset="0"/>
                <a:cs typeface="Mangal" pitchFamily="18" charset="0"/>
              </a:rPr>
              <a:t>Smt. </a:t>
            </a:r>
            <a:r>
              <a:rPr lang="en-US" b="1" dirty="0" err="1" smtClean="0">
                <a:latin typeface="Franklin Gothic Book" pitchFamily="34" charset="0"/>
                <a:ea typeface="Georgia" pitchFamily="18" charset="0"/>
                <a:cs typeface="Mangal" pitchFamily="18" charset="0"/>
              </a:rPr>
              <a:t>Princy</a:t>
            </a:r>
            <a:r>
              <a:rPr lang="en-US" b="1" dirty="0" smtClean="0">
                <a:latin typeface="Franklin Gothic Book" pitchFamily="34" charset="0"/>
                <a:ea typeface="Georgia" pitchFamily="18" charset="0"/>
                <a:cs typeface="Mangal" pitchFamily="18" charset="0"/>
              </a:rPr>
              <a:t> </a:t>
            </a:r>
            <a:r>
              <a:rPr lang="en-US" b="1" dirty="0" err="1" smtClean="0">
                <a:latin typeface="Franklin Gothic Book" pitchFamily="34" charset="0"/>
                <a:ea typeface="Georgia" pitchFamily="18" charset="0"/>
                <a:cs typeface="Mangal" pitchFamily="18" charset="0"/>
              </a:rPr>
              <a:t>Anitha</a:t>
            </a:r>
            <a:r>
              <a:rPr lang="en-US" b="1" dirty="0" smtClean="0">
                <a:latin typeface="Franklin Gothic Book" pitchFamily="34" charset="0"/>
                <a:ea typeface="Georgia" pitchFamily="18" charset="0"/>
                <a:cs typeface="Mangal" pitchFamily="18" charset="0"/>
              </a:rPr>
              <a:t> </a:t>
            </a:r>
            <a:endParaRPr lang="en-US" dirty="0"/>
          </a:p>
        </p:txBody>
      </p:sp>
    </p:spTree>
  </p:cSld>
  <p:clrMapOvr>
    <a:masterClrMapping/>
  </p:clrMapOvr>
  <p:transition spd="med"/>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42852"/>
            <a:ext cx="8790844" cy="2071702"/>
          </a:xfrm>
        </p:spPr>
        <p:txBody>
          <a:bodyPr>
            <a:normAutofit fontScale="90000"/>
          </a:bodyPr>
          <a:lstStyle/>
          <a:p>
            <a:r>
              <a:rPr lang="en-US" sz="3300" b="1" dirty="0" err="1" smtClean="0">
                <a:latin typeface="Franklin Gothic Book" pitchFamily="34" charset="0"/>
              </a:rPr>
              <a:t>Tamilnadu</a:t>
            </a:r>
            <a:r>
              <a:rPr lang="en-US" sz="3300" b="1" dirty="0" smtClean="0">
                <a:latin typeface="Franklin Gothic Book" pitchFamily="34" charset="0"/>
              </a:rPr>
              <a:t> Industrial Investment Corporation Limited {TIIC}, Chennai </a:t>
            </a:r>
            <a:br>
              <a:rPr lang="en-US" sz="3300" b="1" dirty="0" smtClean="0">
                <a:latin typeface="Franklin Gothic Book" pitchFamily="34" charset="0"/>
              </a:rPr>
            </a:br>
            <a:r>
              <a:rPr lang="en-US" sz="1100" b="1" dirty="0" smtClean="0">
                <a:latin typeface="Franklin Gothic Book" pitchFamily="34" charset="0"/>
              </a:rPr>
              <a:t/>
            </a:r>
            <a:br>
              <a:rPr lang="en-US" sz="1100" b="1" dirty="0" smtClean="0">
                <a:latin typeface="Franklin Gothic Book" pitchFamily="34" charset="0"/>
              </a:rPr>
            </a:br>
            <a:r>
              <a:rPr lang="en-US" sz="1100" b="1" dirty="0" smtClean="0">
                <a:latin typeface="Franklin Gothic Book" pitchFamily="34" charset="0"/>
              </a:rPr>
              <a:t/>
            </a:r>
            <a:br>
              <a:rPr lang="en-US" sz="1100" b="1" dirty="0" smtClean="0">
                <a:latin typeface="Franklin Gothic Book" pitchFamily="34" charset="0"/>
              </a:rPr>
            </a:br>
            <a:r>
              <a:rPr lang="en-US" b="1" dirty="0" smtClean="0">
                <a:latin typeface="Franklin Gothic Book" pitchFamily="34" charset="0"/>
              </a:rPr>
              <a:t>M/s World Innovation Technologies</a:t>
            </a:r>
            <a:endParaRPr lang="en-US" dirty="0">
              <a:latin typeface="Franklin Gothic Book" pitchFamily="34" charset="0"/>
            </a:endParaRPr>
          </a:p>
        </p:txBody>
      </p:sp>
      <p:sp>
        <p:nvSpPr>
          <p:cNvPr id="3" name="Content Placeholder 2"/>
          <p:cNvSpPr>
            <a:spLocks noGrp="1"/>
          </p:cNvSpPr>
          <p:nvPr>
            <p:ph idx="1"/>
          </p:nvPr>
        </p:nvSpPr>
        <p:spPr>
          <a:xfrm>
            <a:off x="314324" y="2143116"/>
            <a:ext cx="8543956" cy="4525963"/>
          </a:xfrm>
        </p:spPr>
        <p:txBody>
          <a:bodyPr>
            <a:normAutofit/>
          </a:bodyPr>
          <a:lstStyle/>
          <a:p>
            <a:pPr marL="0" indent="0" algn="just">
              <a:lnSpc>
                <a:spcPct val="120000"/>
              </a:lnSpc>
              <a:spcBef>
                <a:spcPts val="0"/>
              </a:spcBef>
              <a:buNone/>
            </a:pPr>
            <a:endParaRPr lang="en-US" b="1" dirty="0" smtClean="0">
              <a:latin typeface="Franklin Gothic Book" pitchFamily="34" charset="0"/>
            </a:endParaRPr>
          </a:p>
          <a:p>
            <a:pPr marL="0" indent="0" algn="just">
              <a:lnSpc>
                <a:spcPct val="120000"/>
              </a:lnSpc>
              <a:spcBef>
                <a:spcPts val="0"/>
              </a:spcBef>
              <a:buNone/>
            </a:pPr>
            <a:endParaRPr lang="en-US" b="1" dirty="0">
              <a:latin typeface="Franklin Gothic Book" pitchFamily="34" charset="0"/>
            </a:endParaRPr>
          </a:p>
        </p:txBody>
      </p:sp>
      <p:sp>
        <p:nvSpPr>
          <p:cNvPr id="107521" name="Rectangle 1"/>
          <p:cNvSpPr>
            <a:spLocks noChangeArrowheads="1"/>
          </p:cNvSpPr>
          <p:nvPr/>
        </p:nvSpPr>
        <p:spPr bwMode="auto">
          <a:xfrm>
            <a:off x="214314" y="2571744"/>
            <a:ext cx="8643966"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200" b="1" i="0" u="none" strike="noStrike" cap="none" normalizeH="0" baseline="0" dirty="0" smtClean="0">
              <a:ln>
                <a:noFill/>
              </a:ln>
              <a:solidFill>
                <a:schemeClr val="tx1"/>
              </a:solidFill>
              <a:effectLst/>
              <a:latin typeface="Franklin Gothic Book" pitchFamily="34" charset="0"/>
              <a:ea typeface="Georgia" pitchFamily="18" charset="0"/>
              <a:cs typeface="Mangal"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Franklin Gothic Book" pitchFamily="34" charset="0"/>
                <a:ea typeface="Georgia" pitchFamily="18" charset="0"/>
                <a:cs typeface="Mangal" pitchFamily="18" charset="0"/>
              </a:rPr>
              <a:t>M/s World innovation technologies was setup by Smt</a:t>
            </a:r>
            <a:r>
              <a:rPr lang="en-US" sz="2200" b="1" dirty="0" smtClean="0">
                <a:latin typeface="Franklin Gothic Book" pitchFamily="34" charset="0"/>
                <a:ea typeface="Georgia" pitchFamily="18" charset="0"/>
                <a:cs typeface="Mangal" pitchFamily="18" charset="0"/>
              </a:rPr>
              <a:t>. </a:t>
            </a:r>
            <a:r>
              <a:rPr lang="en-US" sz="2200" b="1" dirty="0" err="1" smtClean="0">
                <a:latin typeface="Franklin Gothic Book" pitchFamily="34" charset="0"/>
                <a:ea typeface="Georgia" pitchFamily="18" charset="0"/>
                <a:cs typeface="Mangal" pitchFamily="18" charset="0"/>
              </a:rPr>
              <a:t>Princy</a:t>
            </a:r>
            <a:r>
              <a:rPr lang="en-US" sz="2200" b="1" dirty="0" smtClean="0">
                <a:latin typeface="Franklin Gothic Book" pitchFamily="34" charset="0"/>
                <a:ea typeface="Georgia" pitchFamily="18" charset="0"/>
                <a:cs typeface="Mangal" pitchFamily="18" charset="0"/>
              </a:rPr>
              <a:t> </a:t>
            </a:r>
            <a:r>
              <a:rPr lang="en-US" sz="2200" b="1" dirty="0" err="1" smtClean="0">
                <a:latin typeface="Franklin Gothic Book" pitchFamily="34" charset="0"/>
                <a:ea typeface="Georgia" pitchFamily="18" charset="0"/>
                <a:cs typeface="Mangal" pitchFamily="18" charset="0"/>
              </a:rPr>
              <a:t>Anitha</a:t>
            </a:r>
            <a:r>
              <a:rPr kumimoji="0" lang="en-US" sz="2200" b="1" i="0" u="none" strike="noStrike" cap="none" normalizeH="0" baseline="0" dirty="0" smtClean="0">
                <a:ln>
                  <a:noFill/>
                </a:ln>
                <a:solidFill>
                  <a:schemeClr val="tx1"/>
                </a:solidFill>
                <a:effectLst/>
                <a:latin typeface="Franklin Gothic Book" pitchFamily="34" charset="0"/>
                <a:ea typeface="Georgia" pitchFamily="18" charset="0"/>
                <a:cs typeface="Mangal" pitchFamily="18" charset="0"/>
              </a:rPr>
              <a:t> in  Coimbatore with financial assistance from TIIC for manufacture of Waste Water Treatment and Recycling Plants.  They also manufacture Flow Dying Machine, Compactor, Squeezer etc.. World innovation technologies is equipped with all modern infrastructure facilities to take up any kind of Fabrication, automation &amp; commissioning, conforming to customer quality standards and delivery requirement on regular basis.  The Company supplies its products to Indian Railways, </a:t>
            </a:r>
            <a:r>
              <a:rPr kumimoji="0" lang="en-US" sz="2200" b="1" i="0" u="none" strike="noStrike" cap="none" normalizeH="0" baseline="0" dirty="0" err="1" smtClean="0">
                <a:ln>
                  <a:noFill/>
                </a:ln>
                <a:solidFill>
                  <a:schemeClr val="tx1"/>
                </a:solidFill>
                <a:effectLst/>
                <a:latin typeface="Franklin Gothic Book" pitchFamily="34" charset="0"/>
                <a:ea typeface="Georgia" pitchFamily="18" charset="0"/>
                <a:cs typeface="Mangal" pitchFamily="18" charset="0"/>
              </a:rPr>
              <a:t>Amaraja</a:t>
            </a:r>
            <a:r>
              <a:rPr kumimoji="0" lang="en-US" sz="2200" b="1" i="0" u="none" strike="noStrike" cap="none" normalizeH="0" baseline="0" dirty="0" smtClean="0">
                <a:ln>
                  <a:noFill/>
                </a:ln>
                <a:solidFill>
                  <a:schemeClr val="tx1"/>
                </a:solidFill>
                <a:effectLst/>
                <a:latin typeface="Franklin Gothic Book" pitchFamily="34" charset="0"/>
                <a:ea typeface="Georgia" pitchFamily="18" charset="0"/>
                <a:cs typeface="Mangal" pitchFamily="18" charset="0"/>
              </a:rPr>
              <a:t> Batteries, </a:t>
            </a:r>
            <a:r>
              <a:rPr kumimoji="0" lang="en-US" sz="2200" b="1" i="0" u="none" strike="noStrike" cap="none" normalizeH="0" baseline="0" dirty="0" err="1" smtClean="0">
                <a:ln>
                  <a:noFill/>
                </a:ln>
                <a:solidFill>
                  <a:schemeClr val="tx1"/>
                </a:solidFill>
                <a:effectLst/>
                <a:latin typeface="Franklin Gothic Book" pitchFamily="34" charset="0"/>
                <a:ea typeface="Georgia" pitchFamily="18" charset="0"/>
                <a:cs typeface="Mangal" pitchFamily="18" charset="0"/>
              </a:rPr>
              <a:t>Hectar</a:t>
            </a:r>
            <a:r>
              <a:rPr kumimoji="0" lang="en-US" sz="2200" b="1" i="0" u="none" strike="noStrike" cap="none" normalizeH="0" baseline="0" dirty="0" smtClean="0">
                <a:ln>
                  <a:noFill/>
                </a:ln>
                <a:solidFill>
                  <a:schemeClr val="tx1"/>
                </a:solidFill>
                <a:effectLst/>
                <a:latin typeface="Franklin Gothic Book" pitchFamily="34" charset="0"/>
                <a:ea typeface="Georgia" pitchFamily="18" charset="0"/>
                <a:cs typeface="Mangal" pitchFamily="18" charset="0"/>
              </a:rPr>
              <a:t> Beverages etc.  It also exports its products to Africa.  World innovation technologies is an ISO 9001-2015 certified Company.</a:t>
            </a:r>
            <a:endParaRPr kumimoji="0" lang="en-US" sz="2200" b="1" i="0" u="none" strike="noStrike" cap="none" normalizeH="0" baseline="0" dirty="0" smtClean="0">
              <a:ln>
                <a:noFill/>
              </a:ln>
              <a:solidFill>
                <a:schemeClr val="tx1"/>
              </a:solidFill>
              <a:effectLst/>
              <a:latin typeface="Franklin Gothic Book" pitchFamily="34" charset="0"/>
              <a:cs typeface="Arial" pitchFamily="34" charset="0"/>
            </a:endParaRPr>
          </a:p>
        </p:txBody>
      </p:sp>
    </p:spTree>
  </p:cSld>
  <p:clrMapOvr>
    <a:masterClrMapping/>
  </p:clrMapOvr>
  <p:transition spd="med"/>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ksfc logo"/>
          <p:cNvPicPr/>
          <p:nvPr/>
        </p:nvPicPr>
        <p:blipFill>
          <a:blip r:embed="rId2">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l="38540" t="16665" r="35091" b="11111"/>
          <a:stretch>
            <a:fillRect/>
          </a:stretch>
        </p:blipFill>
        <p:spPr bwMode="auto">
          <a:xfrm>
            <a:off x="357158" y="285728"/>
            <a:ext cx="1428760" cy="1571636"/>
          </a:xfrm>
          <a:prstGeom prst="rect">
            <a:avLst/>
          </a:prstGeom>
          <a:noFill/>
          <a:ln>
            <a:noFill/>
          </a:ln>
        </p:spPr>
      </p:pic>
      <p:pic>
        <p:nvPicPr>
          <p:cNvPr id="3" name="Picture 2" descr="final logo cosidc"/>
          <p:cNvPicPr/>
          <p:nvPr/>
        </p:nvPicPr>
        <p:blipFill>
          <a:blip r:embed="rId3" cstate="print"/>
          <a:srcRect l="5000" t="6250" r="10000" b="12500"/>
          <a:stretch>
            <a:fillRect/>
          </a:stretch>
        </p:blipFill>
        <p:spPr bwMode="auto">
          <a:xfrm>
            <a:off x="7072330" y="285728"/>
            <a:ext cx="1571636" cy="1428760"/>
          </a:xfrm>
          <a:prstGeom prst="rect">
            <a:avLst/>
          </a:prstGeom>
          <a:noFill/>
          <a:ln w="9525">
            <a:noFill/>
            <a:miter lim="800000"/>
            <a:headEnd/>
            <a:tailEnd/>
          </a:ln>
        </p:spPr>
      </p:pic>
      <p:sp>
        <p:nvSpPr>
          <p:cNvPr id="4" name="Rectangle 3"/>
          <p:cNvSpPr/>
          <p:nvPr/>
        </p:nvSpPr>
        <p:spPr>
          <a:xfrm>
            <a:off x="2357422" y="2928934"/>
            <a:ext cx="4286280" cy="923330"/>
          </a:xfrm>
          <a:prstGeom prst="rect">
            <a:avLst/>
          </a:prstGeom>
          <a:blipFill>
            <a:blip r:embed="rId4"/>
            <a:tile tx="0" ty="0" sx="100000" sy="100000" flip="none" algn="tl"/>
          </a:blipFill>
        </p:spPr>
        <p:style>
          <a:lnRef idx="1">
            <a:schemeClr val="accent4"/>
          </a:lnRef>
          <a:fillRef idx="3">
            <a:schemeClr val="accent4"/>
          </a:fillRef>
          <a:effectRef idx="2">
            <a:schemeClr val="accent4"/>
          </a:effectRef>
          <a:fontRef idx="minor">
            <a:schemeClr val="lt1"/>
          </a:fontRef>
        </p:style>
        <p:txBody>
          <a:bodyPr wrap="squar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THANKS</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1910</TotalTime>
  <Words>4244</Words>
  <Application>Microsoft Office PowerPoint</Application>
  <PresentationFormat>On-screen Show (4:3)</PresentationFormat>
  <Paragraphs>255</Paragraphs>
  <Slides>102</Slides>
  <Notes>1</Notes>
  <HiddenSlides>0</HiddenSlides>
  <MMClips>0</MMClips>
  <ScaleCrop>false</ScaleCrop>
  <HeadingPairs>
    <vt:vector size="4" baseType="variant">
      <vt:variant>
        <vt:lpstr>Theme</vt:lpstr>
      </vt:variant>
      <vt:variant>
        <vt:i4>1</vt:i4>
      </vt:variant>
      <vt:variant>
        <vt:lpstr>Slide Titles</vt:lpstr>
      </vt:variant>
      <vt:variant>
        <vt:i4>102</vt:i4>
      </vt:variant>
    </vt:vector>
  </HeadingPairs>
  <TitlesOfParts>
    <vt:vector size="103" baseType="lpstr">
      <vt:lpstr>Office Theme</vt:lpstr>
      <vt:lpstr>Slide 1</vt:lpstr>
      <vt:lpstr>Andhra Pradesh State Financial Corporation {APSFC}, Vijayawada M/s Pioneer Machining Solutions </vt:lpstr>
      <vt:lpstr>Andhra Pradesh State Financial Corporation {APSFC}, Vijayawada M/s Pioneer Machining Solutions </vt:lpstr>
      <vt:lpstr>Andhra Pradesh State Financial Corporation {APSFC}, Vijayawada M/s Allegro Specialty Chemicals Pvt. Ltd.</vt:lpstr>
      <vt:lpstr>Andhra Pradesh State Financial Corporation {APSFC}, Vijayawada  M/s Allegro Specialty Chemicals Pvt. Ltd.</vt:lpstr>
      <vt:lpstr>Andhra Pradesh State Financial Corporation {APSFC}, Vijayawada M/s Beevee Rubber Tech</vt:lpstr>
      <vt:lpstr>Andhra Pradesh State Financial Corporation {APSFC}, Vijayawada  M/s Beevee Rubber Tech</vt:lpstr>
      <vt:lpstr>Andhra Pradesh State Financial Corporation {APSFC}, Vijayawada M/s Mydhili Hospitals</vt:lpstr>
      <vt:lpstr>Andhra Pradesh State Financial Corporation {APSFC}, Vijayawada  M/s Mydhili Hospitals</vt:lpstr>
      <vt:lpstr>Andhra Pradesh State Financial Corporation {APSFC}, Vijayawada M/s Southern Bags </vt:lpstr>
      <vt:lpstr>Andhra Pradesh State Financial Corporation {APSFC}, Vijayawada  M/s Southern Bags </vt:lpstr>
      <vt:lpstr>Andhra Pradesh State Financial Corporation {APSFC}, Vijayawada M/s Fun Park </vt:lpstr>
      <vt:lpstr>Andhra Pradesh State Financial Corporation {APSFC}, Vijayawada  M/s Fun Park </vt:lpstr>
      <vt:lpstr>Andhra Pradesh State Financial Corporation {APSFC}, Vijayawada M/s ARC India Petroleum Pvt. Ltd.</vt:lpstr>
      <vt:lpstr>Andhra Pradesh State Financial Corporation {APSFC}, Vijayawada  M/s ARC India Petroleum Pvt. Ltd.</vt:lpstr>
      <vt:lpstr>EDC Ltd., Goa M/s Astra Metal Systems Pvt. Ltd.</vt:lpstr>
      <vt:lpstr>EDC Ltd., Goa  M/s Astra Metal Systems Pvt. Ltd.</vt:lpstr>
      <vt:lpstr>EDC Ltd., Goa  M/s Ramdev Plastic Industries</vt:lpstr>
      <vt:lpstr>EDC Ltd., Goa  M/s Ramdev Plastic Industries</vt:lpstr>
      <vt:lpstr>EDC Ltd., Goa  M/s ABAB Industries </vt:lpstr>
      <vt:lpstr>EDC Ltd., Goa  M/s ABAB Industries </vt:lpstr>
      <vt:lpstr>EDC Ltd., Goa  M/s Shri Mahalsa Plastic</vt:lpstr>
      <vt:lpstr>EDC Ltd., Goa  M/s Shri Mahalsa Plastic</vt:lpstr>
      <vt:lpstr> Kerala Financial Corporation {KFC}, Thiruvananthapuram M/s Kurlis </vt:lpstr>
      <vt:lpstr> Kerala Financial Corporation {KFC}, Thiruvananthapuram  M/s Kurlis </vt:lpstr>
      <vt:lpstr> Kerala Financial Corporation {KFC}, Thiruvananthapuram M/s Arrow Polymers </vt:lpstr>
      <vt:lpstr>Kerala Financial Corporation {KFC}, Thiruvananthapuram  M/s Arrow Polymers</vt:lpstr>
      <vt:lpstr>Kerala Financial Corporation {KFC}, Thiruvananthapuram M/s New Malayalam Steel (P) Limited</vt:lpstr>
      <vt:lpstr>Kerala Financial Corporation {KFC}, Thiruvananthapuram  M/s New Malayalam Steel (P) Limited</vt:lpstr>
      <vt:lpstr>Kerala Financial Corporation {KFC}, Thiruvananthapuram M/s Premier Gases</vt:lpstr>
      <vt:lpstr>Kerala Financial Corporation {KFC}, Thiruvananthapuram  M/s Premier Gases</vt:lpstr>
      <vt:lpstr>Kerala Financial Corporation {KFC}, Thiruvananthapuram  M/s Kairali Ayurvedic Health Resort Pvt. Ltd.</vt:lpstr>
      <vt:lpstr>Kerala Financial Corporation {KFC}, Thiruvananthapuram   M/s Kairali Ayurvedic Health Resort Pvt. Ltd.</vt:lpstr>
      <vt:lpstr>Kerala Financial Corporation {KFC}, Thiruvananthapuram  M/s Wild Planet (P) Ltd</vt:lpstr>
      <vt:lpstr>Kerala Financial Corporation {KFC}, Thiruvananthapuram  M/s Wild Planet (P) Ltd</vt:lpstr>
      <vt:lpstr>Kerala Financial Corporation {KFC}, Thiruvananthapuram  M/s Neo Tech Amusements And Resorts P. Ltd</vt:lpstr>
      <vt:lpstr>Kerala Financial Corporation {KFC}, Thiruvananthapuram   M/s Neo Tech Amusements And Resorts P Ltd</vt:lpstr>
      <vt:lpstr>Kerala Financial Corporation {KFC}, Thiruvananthapuram M/s Sastra Robotics India (P) Ltd</vt:lpstr>
      <vt:lpstr>Kerala Financial Corporation {KFC}, Thiruvananthapuram   M/s Sastra Robotics India (P) Ltd</vt:lpstr>
      <vt:lpstr>Karnataka State Financial Corporation {KSFC}, Bengaluru M/s Data Care Systems (P) Ltd.</vt:lpstr>
      <vt:lpstr>Karnataka State Financial Corporation {KSFC}, Bengaluru  M/s Data Care Systems (P) Ltd.</vt:lpstr>
      <vt:lpstr>Karnataka State Financial Corporation {KSFC}, Bengaluru M/s H. M. Stones</vt:lpstr>
      <vt:lpstr>Karnataka State Financial Corporation {KSFC}, Bengaluru  M/s H. M. Stones</vt:lpstr>
      <vt:lpstr>Karnataka State Financial Corporation {KSFC}, Bengaluru M/s Shalom Food Products</vt:lpstr>
      <vt:lpstr>Karnataka State Financial Corporation {KSFC}, Bengaluru  M/s Shalom Food Products</vt:lpstr>
      <vt:lpstr>Karnataka State Financial Corporation {KSFC}, Bengaluru M/s Rayon Designs</vt:lpstr>
      <vt:lpstr>Karnataka State Financial Corporation {KSFC}, Bengaluru  M/s Rayon Designs</vt:lpstr>
      <vt:lpstr>Karnataka State Financial Corporation {KSFC}, Bengaluru  M/s Sri Shakthi Gravures</vt:lpstr>
      <vt:lpstr>Karnataka State Financial Corporation {KSFC}, Bengaluru  M/s Sri Shakthi Gravures</vt:lpstr>
      <vt:lpstr>Karnataka State Financial Corporation {KSFC}, Bengaluru M/s Shri Venkateshwara Steels</vt:lpstr>
      <vt:lpstr>Karnataka State Financial Corporation {KSFC}, Bengaluru  M/s Shri Venkateshwara Steels</vt:lpstr>
      <vt:lpstr>Karnataka State Financial Corporation {KSFC}, Bengaluru M/s Sara Coffee Processing Centre</vt:lpstr>
      <vt:lpstr>Karnataka State Financial Corporation {KSFC}, Bengaluru  M/s Sara Coffee Processing Centre</vt:lpstr>
      <vt:lpstr>Karnataka State Financial Corporation {KSFC}, Bengaluru  M/s Venkateshwara Nursing Home</vt:lpstr>
      <vt:lpstr>Karnataka State Financial Corporation {KSFC}, Bengaluru  M/s Venkateshwara Nursing Home</vt:lpstr>
      <vt:lpstr>Karnataka State Financial Corporation {KSFC}, Bengaluru M/s Pujar Process</vt:lpstr>
      <vt:lpstr>Karnataka State Financial Corporation {KSFC}, Bengaluru  M/s Pujar Process</vt:lpstr>
      <vt:lpstr>Karnataka State Financial Corporation {KSFC}, Bengaluru M/s Abhi Hospital</vt:lpstr>
      <vt:lpstr>Karnataka State Financial Corporation {KSFC}, Bengaluru  M/s Abhi Hospital</vt:lpstr>
      <vt:lpstr>Karnataka State Financial Corporation {KSFC}, Bengaluru  M/s Navchetan Micro Fin. Services P. Ltd.</vt:lpstr>
      <vt:lpstr>Karnataka State Financial Corporation {KSFC}, Bengaluru  M/s Navchetan Micro Fin. Services P. Ltd.</vt:lpstr>
      <vt:lpstr>Karnataka State Financial Corporation {KSFC}, Bengaluru M/s SLV Boarding &amp; Lodging</vt:lpstr>
      <vt:lpstr>Karnataka State Financial Corporation {KSFC}, Bengaluru  M/s SLV Boarding &amp; Lodging</vt:lpstr>
      <vt:lpstr>Karnataka State Financial Corporation {KSFC}, Bengaluru M/s Gorich Energy Pvt. Ltd.</vt:lpstr>
      <vt:lpstr>Karnataka State Financial Corporation {KSFC}, Bengaluru  M/s Gorich Energy Pvt. Ltd.</vt:lpstr>
      <vt:lpstr>Karnataka State Financial Corporation {KSFC}, Bengaluru M/s Maxima Fashions Exports Pvt. Ltd.</vt:lpstr>
      <vt:lpstr>Karnataka State Financial Corporation {KSFC}, Bengaluru  M/s Maxima Fashions Exports Pvt. Ltd.</vt:lpstr>
      <vt:lpstr>Karnataka State Financial Corporation {KSFC}, Bengaluru M/s Sri Durga Granites</vt:lpstr>
      <vt:lpstr>Karnataka State Financial Corporation {KSFC}, Bengaluru  M/s Sri Durga Granites</vt:lpstr>
      <vt:lpstr>Slide 70</vt:lpstr>
      <vt:lpstr>MANIDCO, Imphal  M/s Thangjam Agro Industries Pvt. Ltd.</vt:lpstr>
      <vt:lpstr>Madhya Pradesh Financial Corporation, {MPFC} Indore, M/s Rudraksh Technologies Pvt. Ltd.</vt:lpstr>
      <vt:lpstr>Madhya Pradesh Financial Corporation, {MPFC} Indore,  M/s Rudraksh Technologies Pvt. Ltd.</vt:lpstr>
      <vt:lpstr>Madhya Pradesh Financial Corporation, {MPFC} Indore,  M/s Peptech Constructions Pvt. Ltd.</vt:lpstr>
      <vt:lpstr>Madhya Pradesh Financial Corporation, {MPFC} Indore,  M/s Peptech Constructions Pvt. Ltd.</vt:lpstr>
      <vt:lpstr>Madhya Pradesh Financial Corporation, {MPFC} Indore, M/s Abika Hotel</vt:lpstr>
      <vt:lpstr>Madhya Pradesh Financial Corporation, {MPFC} Indore,  M/s Abika Hotel</vt:lpstr>
      <vt:lpstr>Madhya Pradesh Financial Corporation, {MPFC} Indore, M/s Dev Cow and Milk Farms Pvt. Ltd.</vt:lpstr>
      <vt:lpstr>Madhya Pradesh Financial Corporation, {MPFC} Indore,  M/s Dev Cow and Milk Farms Pvt. Ltd.</vt:lpstr>
      <vt:lpstr>PIPDIC, Pondicherry M/s Sri Shanthi Polymers Pvt. Ltd.</vt:lpstr>
      <vt:lpstr>PIPDIC, Pondicherry  M/s Sri Shanthi Polymers Pvt. Ltd.</vt:lpstr>
      <vt:lpstr>PIPDIC, Pondicherry  M/s Swathi Organics &amp; Specialities Pvt. Ltd.</vt:lpstr>
      <vt:lpstr>PIPDIC, Pondicherry  M/s Swathi Organics &amp; Specialities Pvt. Ltd.</vt:lpstr>
      <vt:lpstr>PIPDIC, Pondicherry M/s S. S. Digital Colour Lab</vt:lpstr>
      <vt:lpstr>PIPDIC, Pondicherry  M/s S. S. Digital Colour Lab</vt:lpstr>
      <vt:lpstr>PIPDIC, Pondicherry  M/s Eshwar Packaging </vt:lpstr>
      <vt:lpstr>PIPDIC, Pondicherry  M/s Eshwar Packaging </vt:lpstr>
      <vt:lpstr>PIPDIC, Pondicherry  M/s Meena Fiberglass Industries </vt:lpstr>
      <vt:lpstr>PIPDIC, Pondicherry  M/s Meena Fiberglass Industries </vt:lpstr>
      <vt:lpstr>Rajasthan Financial Corporation {RFC}, Jaipur  M/s Shiv Villas Resort</vt:lpstr>
      <vt:lpstr>Rajasthan Financial Corporation {RFC}, Jaipur  M/s Shiv Villas Resort</vt:lpstr>
      <vt:lpstr>Rajasthan Financial Corporation {RFC}, Jaipur  M/s Shreenath Minerals</vt:lpstr>
      <vt:lpstr>Rajasthan Financial Corporation {RFC}, Jaipur  M/s Shreenath Minerals</vt:lpstr>
      <vt:lpstr>Rajasthan Financial Corporation {RFC}, Jaipur  M/s AHA 3D Innovations Pvt. Ltd</vt:lpstr>
      <vt:lpstr>Rajasthan Financial Corporation {RFC}, Jaipur  M/s AHA 3D Innovations Pvt. Ltd</vt:lpstr>
      <vt:lpstr>Tamilnadu Industrial Investment Corporation Limited {TIIC}, Chennai  M/s Excellent Hi-Care Pvt. Ltd.</vt:lpstr>
      <vt:lpstr>Tamilnadu Industrial Investment Corporation Limited {TIIC}, Chennai   M/s Excellent Hi-Care Pvt. Ltd.</vt:lpstr>
      <vt:lpstr>Tamilnadu Industrial Investment Corporation Limited {TIIC}, Chennai  M/s Numaan Industries</vt:lpstr>
      <vt:lpstr>Tamilnadu Industrial Investment Corporation Limited {TIIC}, Chennai   M/s Numaan Industries</vt:lpstr>
      <vt:lpstr>Tamilnadu Industrial Investment Corporation Limited {TIIC}, Chennai  M/s World Innovation Technologies</vt:lpstr>
      <vt:lpstr>Tamilnadu Industrial Investment Corporation Limited {TIIC}, Chennai    M/s World Innovation Technologies</vt:lpstr>
      <vt:lpstr>Slide 102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I3</dc:creator>
  <cp:lastModifiedBy>I3</cp:lastModifiedBy>
  <cp:revision>443</cp:revision>
  <dcterms:created xsi:type="dcterms:W3CDTF">2019-01-02T06:37:06Z</dcterms:created>
  <dcterms:modified xsi:type="dcterms:W3CDTF">2019-02-25T09:47:56Z</dcterms:modified>
</cp:coreProperties>
</file>